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80" r:id="rId5"/>
    <p:sldId id="270" r:id="rId6"/>
    <p:sldId id="271" r:id="rId7"/>
    <p:sldId id="283" r:id="rId8"/>
    <p:sldId id="272" r:id="rId9"/>
    <p:sldId id="273" r:id="rId10"/>
    <p:sldId id="275" r:id="rId11"/>
    <p:sldId id="274" r:id="rId12"/>
    <p:sldId id="282" r:id="rId13"/>
    <p:sldId id="281" r:id="rId14"/>
    <p:sldId id="276" r:id="rId15"/>
    <p:sldId id="277" r:id="rId16"/>
    <p:sldId id="279" r:id="rId17"/>
    <p:sldId id="278" r:id="rId18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55" d="100"/>
          <a:sy n="55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5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620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1109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0458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955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290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058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8985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4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05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67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0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17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0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007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53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8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83C2E9A-F364-4CCD-B550-FAD1BF23583C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A67D51E-68B3-4F8A-8320-FC0A4C6EE66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6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hyperlink" Target="mailto:davids15@illinois.edu" TargetMode="External"/><Relationship Id="rId5" Type="http://schemas.openxmlformats.org/officeDocument/2006/relationships/hyperlink" Target="mailto:tim.riesen@usu.edu" TargetMode="External"/><Relationship Id="rId4" Type="http://schemas.openxmlformats.org/officeDocument/2006/relationships/hyperlink" Target="mailto:phillip.rumrill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D0DCE-6570-4321-BF4E-5AE55BAFED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9219" y="849894"/>
            <a:ext cx="10694576" cy="2159119"/>
          </a:xfrm>
          <a:noFill/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4400" b="1" dirty="0"/>
              <a:t>Cognitive Support Technology for Postsecondary Students with Autism Spectrum Disorder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4528A2-2888-4E2B-A1D7-510BC2B8B8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07087" y="2913321"/>
            <a:ext cx="5998840" cy="2274480"/>
          </a:xfrm>
          <a:noFill/>
        </p:spPr>
        <p:txBody>
          <a:bodyPr>
            <a:normAutofit/>
          </a:bodyPr>
          <a:lstStyle/>
          <a:p>
            <a:pPr algn="ctr"/>
            <a:endParaRPr lang="en-US" cap="none" dirty="0">
              <a:latin typeface="+mj-lt"/>
            </a:endParaRPr>
          </a:p>
          <a:p>
            <a:pPr algn="ctr"/>
            <a:r>
              <a:rPr lang="en-US" sz="2400" b="1" cap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Phillip Rumrill, University of Kentucky</a:t>
            </a:r>
          </a:p>
          <a:p>
            <a:pPr algn="ctr"/>
            <a:r>
              <a:rPr lang="en-US" sz="2400" b="1" cap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Timothy </a:t>
            </a:r>
            <a:r>
              <a:rPr lang="en-US" sz="2400" b="1" cap="none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Riesen</a:t>
            </a:r>
            <a:r>
              <a:rPr lang="en-US" sz="2400" b="1" cap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, University of Utah</a:t>
            </a:r>
          </a:p>
          <a:p>
            <a:pPr algn="ctr"/>
            <a:r>
              <a:rPr lang="en-US" sz="2400" b="1" cap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David G. </a:t>
            </a:r>
            <a:r>
              <a:rPr lang="en-US" sz="2400" b="1" cap="none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Strauser</a:t>
            </a:r>
            <a:r>
              <a:rPr lang="en-US" sz="2400" b="1" cap="none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,  University of Illinois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5BD8598-B5B3-E63E-2F0A-3BB75CDC3B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219" y="5187801"/>
            <a:ext cx="1635199" cy="116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he University of Utah Logo PNG vector in SVG, PDF, AI, CDR format">
            <a:extLst>
              <a:ext uri="{FF2B5EF4-FFF2-40B4-BE49-F238E27FC236}">
                <a16:creationId xmlns:a16="http://schemas.microsoft.com/office/drawing/2014/main" id="{76F169CB-1B07-F3AB-9A46-BD7EB64B19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0" t="9568" r="10981"/>
          <a:stretch/>
        </p:blipFill>
        <p:spPr bwMode="auto">
          <a:xfrm>
            <a:off x="5240075" y="5095838"/>
            <a:ext cx="1627668" cy="1256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E0A4F7EE-9432-3954-2335-6DAEE4D32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5113" y="5022657"/>
            <a:ext cx="1627668" cy="132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17701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Project Next Students, N=50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363" y="2603500"/>
            <a:ext cx="11100389" cy="34163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62% male (n=31)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38% female (n=19)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80% White (n=40); 14% Black (n=7); 4% Hispanic/Latinx (n=2);                     2% Asian (n=1)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Average age=20.6 years (range=17-25 years)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4 students have withdrawn (8%)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22% were employed part- or full-time at the time of enrollment in the project (n=11)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Mean GPA at enrollment = 2.71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en-US" sz="2800" b="1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4989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Full Treatment Condition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96" y="2603500"/>
            <a:ext cx="11132288" cy="34163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Delivered by Technology and Employment Coordinators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Pretest assessment: Psychosocial, academic, health-related, technology-related, and career-preparatory indices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Matching Person and Technology assessment: Identified students’ cognitive functioning, academic strengths, and technology needs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CST training:  iPads and Apps to support cognition, academic performance, and career preparation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31280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Full Treatment Condition, Continued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4158" y="2603500"/>
            <a:ext cx="11132289" cy="34163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Individualized vocational case management:                                                                                        Career assessments, mentors, resume preparation,              job-seeking skills training, summer and part-time employment, internships, workplace accommodation planning, self-advocacy training, job development and placement, and follow-along services (for 12 months)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6-month and 12-month posttests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98272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Control Condition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893" y="2603500"/>
            <a:ext cx="11057859" cy="34163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Pretest assessment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Abbreviated Matching Person and Technology assessment: Summary report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No CST training and no iPads: Provide CST apps list and refer to the Job Accommodation Network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Referrals to Career Services and state VR program for employment assistance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6-month and 12-month posttests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03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Full Treatment Group Activity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098" y="2434856"/>
            <a:ext cx="11194902" cy="3584944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Students met with TECs an average of once every 9 days                                                         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Students have used an average of 4.68 apps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88% have worked with mentors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80% have participated in summer, part-time, or full-time employment in their chosen fields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64% have received degree credit for work experiences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96% evaluated apps as helpful or very helpful to their academic pursuits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100% evaluated employment services as helpful or very helpful to their career pursuits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96% described TECs as very good or excellent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219142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Full Treatment Group </a:t>
            </a:r>
            <a:br>
              <a:rPr lang="en-US" b="1" dirty="0"/>
            </a:br>
            <a:r>
              <a:rPr lang="en-US" b="1" dirty="0"/>
              <a:t>Academic and Employment </a:t>
            </a:r>
            <a:br>
              <a:rPr lang="en-US" b="1" dirty="0"/>
            </a:br>
            <a:r>
              <a:rPr lang="en-US" b="1" dirty="0"/>
              <a:t>Outcome Data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2603500"/>
            <a:ext cx="10202985" cy="34163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GPA: Pretest = 2.68, 6-month posttest = 2.79,                     		    12-month posttest=2.96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Employment rate: Pretest = 24%, 6-month  </a:t>
            </a:r>
            <a:br>
              <a:rPr lang="en-US" sz="2800" dirty="0"/>
            </a:br>
            <a:r>
              <a:rPr lang="en-US" sz="2800" dirty="0"/>
              <a:t>           posttest = 52%,12-month posttest =72%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311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dirty="0">
                <a:solidFill>
                  <a:srgbClr val="EBEBEB"/>
                </a:solidFill>
              </a:rPr>
              <a:t>Between-Group Comparisons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5DD7B6-9FE7-AB28-78AB-D9ABC09CC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7954" y="2604875"/>
            <a:ext cx="10994065" cy="1095154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At 6-month and 12-month follow-ups, the full treatment group has reported significantly higher gains than the control group on the following measures: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954" y="3870251"/>
            <a:ext cx="5342158" cy="2594344"/>
          </a:xfr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Familiarity and comfort with iPads and apps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Career optimism 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Career decidedness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Social capital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Acceptance of disability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BB9A92-C841-7774-0FE7-363DCA170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08712" y="3870251"/>
            <a:ext cx="4825159" cy="2149549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Career preparatory activities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Mental health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GPA</a:t>
            </a:r>
          </a:p>
          <a:p>
            <a:pPr lvl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Employment rate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637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That’s All Folks…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97314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j-lt"/>
                <a:sym typeface="Tahoma" pitchFamily="34" charset="0"/>
              </a:rPr>
              <a:t>Comments?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j-lt"/>
                <a:sym typeface="Tahoma" pitchFamily="34" charset="0"/>
              </a:rPr>
              <a:t>Questions?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latin typeface="+mj-lt"/>
                <a:sym typeface="Tahoma" pitchFamily="34" charset="0"/>
              </a:rPr>
              <a:t>Thank you for your time and attention!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altLang="en-US" sz="2800" dirty="0">
              <a:latin typeface="+mj-lt"/>
              <a:sym typeface="Tahoma" pitchFamily="34" charset="0"/>
            </a:endParaRPr>
          </a:p>
          <a:p>
            <a:pPr>
              <a:spcBef>
                <a:spcPts val="0"/>
              </a:spcBef>
            </a:pPr>
            <a:r>
              <a:rPr lang="en-US" altLang="en-US" sz="2800" dirty="0">
                <a:latin typeface="+mj-lt"/>
                <a:sym typeface="Tahoma" pitchFamily="34" charset="0"/>
              </a:rPr>
              <a:t>Email: </a:t>
            </a:r>
            <a:r>
              <a:rPr lang="en-US" altLang="en-US" sz="2800" dirty="0">
                <a:latin typeface="+mj-lt"/>
                <a:sym typeface="Tahoma" pitchFamily="34" charset="0"/>
                <a:hlinkClick r:id="rId4"/>
              </a:rPr>
              <a:t>phillip.rumrill@uky.edu</a:t>
            </a:r>
            <a:r>
              <a:rPr lang="en-US" altLang="en-US" sz="2800" dirty="0">
                <a:latin typeface="+mj-lt"/>
                <a:sym typeface="Tahoma" pitchFamily="34" charset="0"/>
              </a:rPr>
              <a:t>   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600" dirty="0">
                <a:solidFill>
                  <a:srgbClr val="000000"/>
                </a:solidFill>
                <a:highlight>
                  <a:srgbClr val="FFFFFF"/>
                </a:highlight>
                <a:latin typeface="+mj-lt"/>
              </a:rPr>
              <a:t>     </a:t>
            </a:r>
          </a:p>
          <a:p>
            <a:pPr marL="914400" lvl="2" indent="0">
              <a:spcBef>
                <a:spcPts val="0"/>
              </a:spcBef>
              <a:buNone/>
            </a:pP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     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  <a:hlinkClick r:id="rId5"/>
              </a:rPr>
              <a:t>tim.riesen@usu.edu</a:t>
            </a: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   </a:t>
            </a:r>
          </a:p>
          <a:p>
            <a:pPr marL="914400" lvl="2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 </a:t>
            </a:r>
            <a:b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</a:br>
            <a:r>
              <a:rPr lang="en-US" sz="28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+mj-lt"/>
              </a:rPr>
              <a:t>     </a:t>
            </a:r>
            <a:r>
              <a:rPr lang="en-US" sz="2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+mj-lt"/>
                <a:hlinkClick r:id="rId6"/>
              </a:rPr>
              <a:t>davids15@illinois.edu</a:t>
            </a:r>
            <a:r>
              <a:rPr lang="en-US" sz="2800" b="0" i="0" dirty="0">
                <a:solidFill>
                  <a:srgbClr val="242424"/>
                </a:solidFill>
                <a:effectLst/>
                <a:highlight>
                  <a:srgbClr val="FFFFFF"/>
                </a:highlight>
                <a:latin typeface="+mj-lt"/>
              </a:rPr>
              <a:t>  </a:t>
            </a:r>
            <a:endParaRPr lang="en-US" sz="28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+mj-lt"/>
            </a:endParaRPr>
          </a:p>
          <a:p>
            <a:pPr marL="914400" lvl="2" indent="0">
              <a:spcBef>
                <a:spcPts val="0"/>
              </a:spcBef>
              <a:spcAft>
                <a:spcPts val="1200"/>
              </a:spcAft>
              <a:buNone/>
            </a:pPr>
            <a:endParaRPr lang="en-US" altLang="en-US" sz="2800" dirty="0">
              <a:latin typeface="+mj-lt"/>
              <a:sym typeface="Tahoma" pitchFamily="34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>
              <a:latin typeface="+mj-lt"/>
            </a:endParaRPr>
          </a:p>
          <a:p>
            <a:endParaRPr lang="en-US" sz="2800" dirty="0"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9251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12625FF-B2BA-44D1-BBF6-6BFC353C6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Acknowledgement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5A3B1D-C581-4247-A43C-897240FA9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586" y="2614133"/>
            <a:ext cx="10909005" cy="34163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content of this presentation was developed under a grant from the National Institute on Disability, Independent Living, and Rehabilitation Research, grant number: 90RTEM0003.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5964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Autism Spectrum Disorder (ASD) in America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28" y="2413591"/>
            <a:ext cx="11164186" cy="3606209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800" dirty="0"/>
              <a:t>More than 5.4 million adults in the U.S. (2.2% of the adult population) are on the autism spectrum (Centers for Disease Control and Prevention [CDC], 2024)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800" dirty="0"/>
              <a:t>In 1968, 1 out of every 6,800 children born that year in the U.S. would be diagnosed with some form of autism during childhood  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800" dirty="0"/>
              <a:t>Today, the prevalence of autism in the U.S. is estimated at       1 in 36 children (CDC, 2024)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800" dirty="0"/>
              <a:t>4 in every 100 boys and 1 in every 100 girls are diagnosed with ASD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altLang="en-US" sz="2800" dirty="0"/>
              <a:t>Boys are nearly 4 times more likely to be diagnosed with ASD</a:t>
            </a: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857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ASD in America, Continued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628" y="2603500"/>
            <a:ext cx="11174819" cy="34163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ASD prevalence is lower among white children than among children from other racial and ethnic groups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White – 2.4%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Black – 2.9%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Hispanic – 3.2%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Asian or Pacific Islander – 3.3%</a:t>
            </a:r>
          </a:p>
          <a:p>
            <a:pPr lvl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/>
              <a:t>These changes may reflect an improvement in outreach, screening, and destigmatization of ASD diagnoses among minority communities (CDC, 2024)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433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517" y="500062"/>
            <a:ext cx="9737492" cy="16572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Without Effective Intervention, the Multi-Systemic Effects of ASD and the Opportunity Gap…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995" y="2438400"/>
            <a:ext cx="10653511" cy="3919537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sym typeface="Tahoma" pitchFamily="34" charset="0"/>
              </a:rPr>
              <a:t>Limit postsecondary educational options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sym typeface="Tahoma" pitchFamily="34" charset="0"/>
              </a:rPr>
              <a:t>Narrow career aspirations and employment opportunities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800" dirty="0">
                <a:sym typeface="Tahoma" pitchFamily="34" charset="0"/>
              </a:rPr>
              <a:t>Reduce community participation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5738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College Students with ASD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23" y="2603500"/>
            <a:ext cx="11164185" cy="34163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The number of students with ASD enrolling in American                                                                                                       colleges and universities has increased by 800% since 1980                                        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70%  of students with ASD report problems with the academic demands of their classes and 80% report dissatisfaction with the social scene on campus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Only 60% use campus disability services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20% are satisfied with community support services, including mental health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6550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College Students with ASD, Continued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423" y="2603500"/>
            <a:ext cx="11164185" cy="34163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Lower grades and social capital than non-disabled students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3 times more likely to drop out than non-disabled students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4 times less likely to utilize career services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3 times less likely to participate in Co-Op and paid internships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40018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Employment and ASD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91" y="2603500"/>
            <a:ext cx="11057859" cy="387172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/>
              <a:t>16% of individuals with ASD of working age are employed                                                                      full-time (general population=63%)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/>
              <a:t>32% have some kind of paid employment                                      (general  population=74%)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altLang="en-US" sz="2800" dirty="0"/>
              <a:t>75% of workers with ASD lose jobs within 90 days of placement without adequate supports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altLang="en-US" sz="2800" dirty="0"/>
              <a:t>	                                                                    (Autism Speaks, 2023)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2800" dirty="0"/>
          </a:p>
          <a:p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6178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FF22C-B31D-4018-AA27-74039EF69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Project Next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BBCA6-BA49-9E5D-EF53-2F3583618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731" y="2498651"/>
            <a:ext cx="11185450" cy="3521149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Two-group randomized clinical trial with a pretest/multiple posttest prospective experimental design                                         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Virtually delivered intervention designed  to promote academic and employment success for college students with ASD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Based on the cognitive support technology (CST) and vocational case management model that was developed in Project Career (2013-2018; Rumrill et al., 2019)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/>
              <a:t>50 students with ASD (26 full treatment, 24 control), 2-year or 4-year undergraduates, have enrolled to date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335771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Q1kQYfxY"/>
  <p:tag name="ARTICULATE_PROJECT_OPEN" val="0"/>
  <p:tag name="ARTICULATE_SLIDE_COUNT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7560</TotalTime>
  <Words>1011</Words>
  <Application>Microsoft Office PowerPoint</Application>
  <PresentationFormat>Widescreen</PresentationFormat>
  <Paragraphs>99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Tahoma</vt:lpstr>
      <vt:lpstr>Wingdings 3</vt:lpstr>
      <vt:lpstr>Ion Boardroom</vt:lpstr>
      <vt:lpstr>Cognitive Support Technology for Postsecondary Students with Autism Spectrum Disorder</vt:lpstr>
      <vt:lpstr>Acknowledgement</vt:lpstr>
      <vt:lpstr>Autism Spectrum Disorder (ASD) in America</vt:lpstr>
      <vt:lpstr>ASD in America, Continued</vt:lpstr>
      <vt:lpstr>Without Effective Intervention, the Multi-Systemic Effects of ASD and the Opportunity Gap…</vt:lpstr>
      <vt:lpstr>College Students with ASD</vt:lpstr>
      <vt:lpstr>College Students with ASD, Continued</vt:lpstr>
      <vt:lpstr>Employment and ASD</vt:lpstr>
      <vt:lpstr>Project Next</vt:lpstr>
      <vt:lpstr>Project Next Students, N=50</vt:lpstr>
      <vt:lpstr>Full Treatment Condition</vt:lpstr>
      <vt:lpstr>Full Treatment Condition, Continued</vt:lpstr>
      <vt:lpstr>Control Condition</vt:lpstr>
      <vt:lpstr>Full Treatment Group Activity Data</vt:lpstr>
      <vt:lpstr>Full Treatment Group  Academic and Employment  Outcome Data</vt:lpstr>
      <vt:lpstr>Between-Group Comparisons</vt:lpstr>
      <vt:lpstr>That’s All Folks…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Teri Blankenship</dc:creator>
  <cp:lastModifiedBy>Minton, Deborah L.</cp:lastModifiedBy>
  <cp:revision>39</cp:revision>
  <cp:lastPrinted>2021-01-18T20:56:05Z</cp:lastPrinted>
  <dcterms:created xsi:type="dcterms:W3CDTF">2020-07-01T19:55:31Z</dcterms:created>
  <dcterms:modified xsi:type="dcterms:W3CDTF">2024-04-22T14:09:27Z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75C853C8-77EA-4E3B-8303-8ECDB77EA846</vt:lpwstr>
  </property>
  <property fmtid="{D5CDD505-2E9C-101B-9397-08002B2CF9AE}" pid="3" name="ArticulatePath">
    <vt:lpwstr>Presentation1</vt:lpwstr>
  </property>
</Properties>
</file>