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00" r:id="rId2"/>
  </p:sldMasterIdLst>
  <p:sldIdLst>
    <p:sldId id="256" r:id="rId3"/>
    <p:sldId id="257" r:id="rId4"/>
    <p:sldId id="258" r:id="rId5"/>
    <p:sldId id="279" r:id="rId6"/>
    <p:sldId id="280" r:id="rId7"/>
    <p:sldId id="259" r:id="rId8"/>
    <p:sldId id="261" r:id="rId9"/>
    <p:sldId id="262" r:id="rId10"/>
    <p:sldId id="264" r:id="rId11"/>
    <p:sldId id="267" r:id="rId12"/>
    <p:sldId id="268" r:id="rId13"/>
    <p:sldId id="286" r:id="rId14"/>
    <p:sldId id="269" r:id="rId15"/>
    <p:sldId id="270" r:id="rId16"/>
    <p:sldId id="273" r:id="rId17"/>
    <p:sldId id="272" r:id="rId18"/>
    <p:sldId id="281" r:id="rId19"/>
    <p:sldId id="276" r:id="rId20"/>
    <p:sldId id="283" r:id="rId21"/>
    <p:sldId id="282" r:id="rId22"/>
    <p:sldId id="284" r:id="rId23"/>
    <p:sldId id="285"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004922-01C3-8E49-94AF-DCF0E8DD7588}">
          <p14:sldIdLst>
            <p14:sldId id="256"/>
          </p14:sldIdLst>
        </p14:section>
        <p14:section name="Untitled Section" id="{659DE39B-5301-5A42-8907-7BA0AAD7D565}">
          <p14:sldIdLst>
            <p14:sldId id="257"/>
            <p14:sldId id="258"/>
            <p14:sldId id="279"/>
            <p14:sldId id="280"/>
            <p14:sldId id="259"/>
            <p14:sldId id="261"/>
            <p14:sldId id="262"/>
            <p14:sldId id="264"/>
            <p14:sldId id="267"/>
            <p14:sldId id="268"/>
            <p14:sldId id="286"/>
            <p14:sldId id="269"/>
            <p14:sldId id="270"/>
            <p14:sldId id="273"/>
            <p14:sldId id="272"/>
            <p14:sldId id="281"/>
            <p14:sldId id="276"/>
            <p14:sldId id="283"/>
            <p14:sldId id="282"/>
            <p14:sldId id="284"/>
            <p14:sldId id="285"/>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6"/>
    <p:restoredTop sz="94694"/>
  </p:normalViewPr>
  <p:slideViewPr>
    <p:cSldViewPr snapToGrid="0">
      <p:cViewPr>
        <p:scale>
          <a:sx n="75" d="100"/>
          <a:sy n="75" d="100"/>
        </p:scale>
        <p:origin x="1264" y="1072"/>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4/26/24</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81204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11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04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B978-C377-386E-9A9B-F4A46B8D3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47E32B-0808-A594-B584-12FE3DE571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C709-5A04-F603-1037-AF73F2FDDCE3}"/>
              </a:ext>
            </a:extLst>
          </p:cNvPr>
          <p:cNvSpPr>
            <a:spLocks noGrp="1"/>
          </p:cNvSpPr>
          <p:nvPr>
            <p:ph type="dt" sz="half" idx="10"/>
          </p:nvPr>
        </p:nvSpPr>
        <p:spPr/>
        <p:txBody>
          <a:bodyPr/>
          <a:lstStyle/>
          <a:p>
            <a:pPr algn="r"/>
            <a:fld id="{1449AA12-8195-4182-A7AC-2E7E59DFBDAF}" type="datetimeFigureOut">
              <a:rPr lang="en-US" smtClean="0"/>
              <a:pPr algn="r"/>
              <a:t>4/26/24</a:t>
            </a:fld>
            <a:endParaRPr lang="en-US"/>
          </a:p>
        </p:txBody>
      </p:sp>
      <p:sp>
        <p:nvSpPr>
          <p:cNvPr id="5" name="Footer Placeholder 4">
            <a:extLst>
              <a:ext uri="{FF2B5EF4-FFF2-40B4-BE49-F238E27FC236}">
                <a16:creationId xmlns:a16="http://schemas.microsoft.com/office/drawing/2014/main" id="{034FEE35-AB38-0BFE-A212-ADC7D3A4243A}"/>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E7573E5D-7199-FFED-B8D9-B69814805FD6}"/>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350622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DE0C-88C9-945D-9DC6-4706B6934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814C2-3C76-53CE-B299-939307954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37752-3FCE-EACD-9144-F70A3D89C784}"/>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5" name="Footer Placeholder 4">
            <a:extLst>
              <a:ext uri="{FF2B5EF4-FFF2-40B4-BE49-F238E27FC236}">
                <a16:creationId xmlns:a16="http://schemas.microsoft.com/office/drawing/2014/main" id="{4631A8DE-9758-4C9B-FE1D-5648DEEAE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59E7B-E1A1-5C0C-9740-4EE135A27DEA}"/>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802100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9A7F-A8C5-A417-8786-60C5EB5629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76F82-5437-F5A1-2CCF-CB7DDD1FD7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B611F-8A69-D94B-9C3D-53DE9367C21F}"/>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5" name="Footer Placeholder 4">
            <a:extLst>
              <a:ext uri="{FF2B5EF4-FFF2-40B4-BE49-F238E27FC236}">
                <a16:creationId xmlns:a16="http://schemas.microsoft.com/office/drawing/2014/main" id="{C52E742C-C031-D606-7AA8-F6F8268B3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45622-7418-E319-26D9-B31AA6A148E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571711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9881-0A32-BC29-8D2C-2D417EB2B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C57EE-7FF9-3D42-DEA8-FCF0942C65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D4BD0-C18D-E348-4FD4-09B7BDB12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3A5451-83C1-1EBF-479E-7AA2F2AA61A6}"/>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6" name="Footer Placeholder 5">
            <a:extLst>
              <a:ext uri="{FF2B5EF4-FFF2-40B4-BE49-F238E27FC236}">
                <a16:creationId xmlns:a16="http://schemas.microsoft.com/office/drawing/2014/main" id="{5102F6AC-DD7B-2182-FE12-A4CF41977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54E9A-DE30-4F5D-FDFE-5CE81746DAD0}"/>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4257193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61D3-9AFF-7003-6E9A-4526171658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31677B-2F6B-4FAD-6FEB-2BDCD89C0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5E49D-5B73-73CE-F763-BD16A473FF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3E3725-85E4-9BD0-0A16-10C1F244C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79C252-C02F-2920-9CB3-15B8CEBDA4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A602EA-EE3F-C630-C6EC-625C40E5279D}"/>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8" name="Footer Placeholder 7">
            <a:extLst>
              <a:ext uri="{FF2B5EF4-FFF2-40B4-BE49-F238E27FC236}">
                <a16:creationId xmlns:a16="http://schemas.microsoft.com/office/drawing/2014/main" id="{1184388F-C6D8-9437-A5E3-FC326EFB7F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0149B5-5413-B9B8-9C86-2945F6CD73D9}"/>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92420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D9B4-5E98-983A-4098-2E5FFFFECF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F9AEB5-BAA0-C370-8574-E727F3969163}"/>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4" name="Footer Placeholder 3">
            <a:extLst>
              <a:ext uri="{FF2B5EF4-FFF2-40B4-BE49-F238E27FC236}">
                <a16:creationId xmlns:a16="http://schemas.microsoft.com/office/drawing/2014/main" id="{2BAB3A33-7104-E284-1AE2-FE9BC958E9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345E6F-8719-BE6D-69EE-61F27C5D4B0B}"/>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105061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C7582-0F65-17F1-A2C0-C64E215CD889}"/>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3" name="Footer Placeholder 2">
            <a:extLst>
              <a:ext uri="{FF2B5EF4-FFF2-40B4-BE49-F238E27FC236}">
                <a16:creationId xmlns:a16="http://schemas.microsoft.com/office/drawing/2014/main" id="{1340F88A-B7B3-DDD5-7001-EAE0738E2D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81BBC0-5EC0-2023-6B43-821E695D5B2B}"/>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660214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37F4-0298-1AF6-0C2B-FCF613267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A5377-094E-C76E-0929-B9BA22F04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F0A01-5A45-264E-3C4E-33505A752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F7F57-5505-9C37-FB3E-8DFE7ECF47CA}"/>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6" name="Footer Placeholder 5">
            <a:extLst>
              <a:ext uri="{FF2B5EF4-FFF2-40B4-BE49-F238E27FC236}">
                <a16:creationId xmlns:a16="http://schemas.microsoft.com/office/drawing/2014/main" id="{3BFB7FD4-7557-745D-CB9F-80C670C89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47175-D16C-E817-06C1-98DAA30462EE}"/>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44677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497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0E89-D70F-7D8C-4B5E-1C4C214E2D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6F82A4-C15B-57EA-45BC-D912C05D4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ED2B6C-903C-2248-6CA6-9E1D76F65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2CA10-23E3-C924-BC04-ADB45E67E5E6}"/>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6" name="Footer Placeholder 5">
            <a:extLst>
              <a:ext uri="{FF2B5EF4-FFF2-40B4-BE49-F238E27FC236}">
                <a16:creationId xmlns:a16="http://schemas.microsoft.com/office/drawing/2014/main" id="{13349226-B8C4-74CF-843D-327AB9B78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97652-B82C-8B21-C8D9-B3835B4910F3}"/>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522784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52AE-2083-C42C-F1DE-B79A53E801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37942F-4CB9-8729-DBD6-85D0EAB0E2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BCDED-3F97-8989-2C3D-A29136557F2F}"/>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5" name="Footer Placeholder 4">
            <a:extLst>
              <a:ext uri="{FF2B5EF4-FFF2-40B4-BE49-F238E27FC236}">
                <a16:creationId xmlns:a16="http://schemas.microsoft.com/office/drawing/2014/main" id="{98606B72-4E21-94AC-667D-EFBC66D38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EE018-2795-9694-6B84-70A358BEEBD7}"/>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45561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F138C3-E577-76AC-3775-8C7A43CDFB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037E13-567F-503B-5686-7027C539DA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7CBED-46AB-B956-BFB7-825502A27861}"/>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5" name="Footer Placeholder 4">
            <a:extLst>
              <a:ext uri="{FF2B5EF4-FFF2-40B4-BE49-F238E27FC236}">
                <a16:creationId xmlns:a16="http://schemas.microsoft.com/office/drawing/2014/main" id="{AC9D3089-ED6D-85F0-3CD1-2E9FF221F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604C9-667F-2364-A941-5B02E29E1F8E}"/>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06853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93214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88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29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03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10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8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4/26/24</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21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4/26/24</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308131158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FFE60-F3EF-A2D4-0827-B42B7313F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8CF9B2-4870-47F3-C7F1-9670772E8C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40B8E-BC3D-6FE5-7402-51B5962D4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49AA12-8195-4182-A7AC-2E7E59DFBDAF}" type="datetimeFigureOut">
              <a:rPr lang="en-US" smtClean="0"/>
              <a:pPr/>
              <a:t>4/26/24</a:t>
            </a:fld>
            <a:endParaRPr lang="en-US"/>
          </a:p>
        </p:txBody>
      </p:sp>
      <p:sp>
        <p:nvSpPr>
          <p:cNvPr id="5" name="Footer Placeholder 4">
            <a:extLst>
              <a:ext uri="{FF2B5EF4-FFF2-40B4-BE49-F238E27FC236}">
                <a16:creationId xmlns:a16="http://schemas.microsoft.com/office/drawing/2014/main" id="{60BF6AD4-3A65-1AFA-E7FF-7ECF136D5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19150D8-49E9-0DB8-6619-892287A3A3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50930335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l5ZuXIx5NTnI1AL2Yyu4VUuWjf-hGDl5Rt0pQZGArp8/edit#gid=0" TargetMode="External"/><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hyperlink" Target="https://doi.org/10.5688/ajpe6065"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1A25D52-CBA7-6111-B32D-E8D9C817D83E}"/>
              </a:ext>
            </a:extLst>
          </p:cNvPr>
          <p:cNvPicPr>
            <a:picLocks noChangeAspect="1"/>
          </p:cNvPicPr>
          <p:nvPr/>
        </p:nvPicPr>
        <p:blipFill rotWithShape="1">
          <a:blip r:embed="rId2"/>
          <a:srcRect t="5733" r="-1" b="9975"/>
          <a:stretch/>
        </p:blipFill>
        <p:spPr>
          <a:xfrm>
            <a:off x="3048" y="10"/>
            <a:ext cx="12188952" cy="6857990"/>
          </a:xfrm>
          <a:prstGeom prst="rect">
            <a:avLst/>
          </a:prstGeom>
        </p:spPr>
      </p:pic>
      <p:sp>
        <p:nvSpPr>
          <p:cNvPr id="18"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55197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60A80AF2-41EE-DBF3-B8E9-838FA86A5A2E}"/>
              </a:ext>
            </a:extLst>
          </p:cNvPr>
          <p:cNvSpPr>
            <a:spLocks noGrp="1"/>
          </p:cNvSpPr>
          <p:nvPr>
            <p:ph type="ctrTitle"/>
          </p:nvPr>
        </p:nvSpPr>
        <p:spPr>
          <a:xfrm>
            <a:off x="561865" y="1247140"/>
            <a:ext cx="6404554" cy="3450844"/>
          </a:xfrm>
        </p:spPr>
        <p:txBody>
          <a:bodyPr>
            <a:normAutofit/>
          </a:bodyPr>
          <a:lstStyle/>
          <a:p>
            <a:pPr>
              <a:lnSpc>
                <a:spcPct val="90000"/>
              </a:lnSpc>
            </a:pPr>
            <a:r>
              <a:rPr lang="en-US" sz="3800" dirty="0"/>
              <a:t>Competencies for Job Coaches who Provide Workplace Supports to Individuals with Disabilities  </a:t>
            </a:r>
            <a:br>
              <a:rPr lang="en-US" sz="3800" dirty="0"/>
            </a:br>
            <a:endParaRPr lang="en-US" sz="3800" dirty="0"/>
          </a:p>
        </p:txBody>
      </p:sp>
      <p:sp>
        <p:nvSpPr>
          <p:cNvPr id="3" name="Subtitle 2">
            <a:extLst>
              <a:ext uri="{FF2B5EF4-FFF2-40B4-BE49-F238E27FC236}">
                <a16:creationId xmlns:a16="http://schemas.microsoft.com/office/drawing/2014/main" id="{CE06ABBF-7725-8264-1848-89E7A8236E34}"/>
              </a:ext>
            </a:extLst>
          </p:cNvPr>
          <p:cNvSpPr>
            <a:spLocks noGrp="1"/>
          </p:cNvSpPr>
          <p:nvPr>
            <p:ph type="subTitle" idx="1"/>
          </p:nvPr>
        </p:nvSpPr>
        <p:spPr>
          <a:xfrm>
            <a:off x="561864" y="4818126"/>
            <a:ext cx="6404555" cy="1268984"/>
          </a:xfrm>
        </p:spPr>
        <p:txBody>
          <a:bodyPr>
            <a:normAutofit/>
          </a:bodyPr>
          <a:lstStyle/>
          <a:p>
            <a:r>
              <a:rPr lang="en-US" dirty="0"/>
              <a:t>Tim </a:t>
            </a:r>
            <a:r>
              <a:rPr lang="en-US" dirty="0" err="1"/>
              <a:t>Riesen</a:t>
            </a:r>
            <a:endParaRPr lang="en-US" dirty="0"/>
          </a:p>
          <a:p>
            <a:r>
              <a:rPr lang="en-US" dirty="0"/>
              <a:t>Utah State University</a:t>
            </a:r>
          </a:p>
        </p:txBody>
      </p:sp>
      <p:sp>
        <p:nvSpPr>
          <p:cNvPr id="19" name="Rectangle 18">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080"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Rectangle 14">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079"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46712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digital binary data on a screen">
            <a:extLst>
              <a:ext uri="{FF2B5EF4-FFF2-40B4-BE49-F238E27FC236}">
                <a16:creationId xmlns:a16="http://schemas.microsoft.com/office/drawing/2014/main" id="{C273FA8D-97AE-15A9-9B1F-FCF4200EEE37}"/>
              </a:ext>
            </a:extLst>
          </p:cNvPr>
          <p:cNvPicPr>
            <a:picLocks noChangeAspect="1"/>
          </p:cNvPicPr>
          <p:nvPr/>
        </p:nvPicPr>
        <p:blipFill rotWithShape="1">
          <a:blip r:embed="rId2"/>
          <a:srcRect l="10345" r="10344"/>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E2A460-CF5C-1633-B10D-6F90F2189B64}"/>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Validation</a:t>
            </a:r>
          </a:p>
        </p:txBody>
      </p:sp>
      <p:sp>
        <p:nvSpPr>
          <p:cNvPr id="6" name="TextBox 5">
            <a:extLst>
              <a:ext uri="{FF2B5EF4-FFF2-40B4-BE49-F238E27FC236}">
                <a16:creationId xmlns:a16="http://schemas.microsoft.com/office/drawing/2014/main" id="{F740CD54-4884-2C14-7404-409ADA4D843E}"/>
              </a:ext>
            </a:extLst>
          </p:cNvPr>
          <p:cNvSpPr txBox="1"/>
          <p:nvPr/>
        </p:nvSpPr>
        <p:spPr>
          <a:xfrm>
            <a:off x="362918" y="1895582"/>
            <a:ext cx="5330311" cy="3742762"/>
          </a:xfrm>
          <a:prstGeom prst="rect">
            <a:avLst/>
          </a:prstGeom>
        </p:spPr>
        <p:txBody>
          <a:bodyPr vert="horz" lIns="91440" tIns="45720" rIns="91440" bIns="45720" rtlCol="0">
            <a:normAutofit lnSpcReduction="10000"/>
          </a:bodyPr>
          <a:lstStyle/>
          <a:p>
            <a:pPr marL="457200" marR="0" indent="-228600">
              <a:lnSpc>
                <a:spcPct val="90000"/>
              </a:lnSpc>
              <a:spcBef>
                <a:spcPts val="0"/>
              </a:spcBef>
              <a:spcAft>
                <a:spcPts val="600"/>
              </a:spcAft>
              <a:buFont typeface="Arial" panose="020B0604020202020204" pitchFamily="34" charset="0"/>
              <a:buChar char="•"/>
            </a:pPr>
            <a:r>
              <a:rPr lang="en-US" sz="2000" dirty="0">
                <a:effectLst/>
              </a:rPr>
              <a:t>RQ1: To what extent do job coaches, supervisors, and trainers agree on knowledge and skill competencies required for job coaches to excel in providing on-the-job supports to people with disabilities working in competitive integrated employment?</a:t>
            </a:r>
          </a:p>
          <a:p>
            <a:pPr marL="457200" marR="0" indent="-228600">
              <a:lnSpc>
                <a:spcPct val="90000"/>
              </a:lnSpc>
              <a:spcBef>
                <a:spcPts val="0"/>
              </a:spcBef>
              <a:spcAft>
                <a:spcPts val="600"/>
              </a:spcAft>
              <a:buFont typeface="Arial" panose="020B0604020202020204" pitchFamily="34" charset="0"/>
              <a:buChar char="•"/>
            </a:pPr>
            <a:r>
              <a:rPr lang="en-US" sz="2000" dirty="0">
                <a:effectLst/>
              </a:rPr>
              <a:t>RQ2: Are there differences in ratings of knowledge and skill competencies between job coaches, supervisors, and trainers?</a:t>
            </a:r>
          </a:p>
          <a:p>
            <a:pPr marL="457200" marR="0" indent="-228600">
              <a:lnSpc>
                <a:spcPct val="90000"/>
              </a:lnSpc>
              <a:spcBef>
                <a:spcPts val="0"/>
              </a:spcBef>
              <a:spcAft>
                <a:spcPts val="600"/>
              </a:spcAft>
              <a:buFont typeface="Arial" panose="020B0604020202020204" pitchFamily="34" charset="0"/>
              <a:buChar char="•"/>
            </a:pPr>
            <a:r>
              <a:rPr lang="en-US" sz="2000" dirty="0">
                <a:effectLst/>
              </a:rPr>
              <a:t>RQ3: Are there differences in ratings of knowledge and skill competencies according to the type of training received</a:t>
            </a:r>
            <a:r>
              <a:rPr lang="en-US" sz="1400" dirty="0">
                <a:effectLst/>
              </a:rPr>
              <a:t>?</a:t>
            </a:r>
          </a:p>
        </p:txBody>
      </p:sp>
    </p:spTree>
    <p:extLst>
      <p:ext uri="{BB962C8B-B14F-4D97-AF65-F5344CB8AC3E}">
        <p14:creationId xmlns:p14="http://schemas.microsoft.com/office/powerpoint/2010/main" val="2231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5CAD3-4410-C5C1-1947-C8B19BDD723B}"/>
              </a:ext>
            </a:extLst>
          </p:cNvPr>
          <p:cNvSpPr>
            <a:spLocks noGrp="1"/>
          </p:cNvSpPr>
          <p:nvPr>
            <p:ph type="title"/>
          </p:nvPr>
        </p:nvSpPr>
        <p:spPr>
          <a:xfrm>
            <a:off x="4553733" y="548464"/>
            <a:ext cx="6798541" cy="763501"/>
          </a:xfrm>
        </p:spPr>
        <p:txBody>
          <a:bodyPr anchor="b">
            <a:normAutofit/>
          </a:bodyPr>
          <a:lstStyle/>
          <a:p>
            <a:r>
              <a:rPr lang="en-US" sz="4000" dirty="0"/>
              <a:t>Sample</a:t>
            </a:r>
          </a:p>
        </p:txBody>
      </p:sp>
      <p:pic>
        <p:nvPicPr>
          <p:cNvPr id="14" name="Picture 13" descr="Angled shot of pen on a graph">
            <a:extLst>
              <a:ext uri="{FF2B5EF4-FFF2-40B4-BE49-F238E27FC236}">
                <a16:creationId xmlns:a16="http://schemas.microsoft.com/office/drawing/2014/main" id="{9D550138-495D-9D1B-7D3D-ABAE90B502FA}"/>
              </a:ext>
            </a:extLst>
          </p:cNvPr>
          <p:cNvPicPr>
            <a:picLocks noChangeAspect="1"/>
          </p:cNvPicPr>
          <p:nvPr/>
        </p:nvPicPr>
        <p:blipFill rotWithShape="1">
          <a:blip r:embed="rId2"/>
          <a:srcRect l="10844" r="48310"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05D4DE8E-1661-AEF3-FA87-F1FB2F2CB7DE}"/>
              </a:ext>
            </a:extLst>
          </p:cNvPr>
          <p:cNvSpPr>
            <a:spLocks noGrp="1"/>
          </p:cNvSpPr>
          <p:nvPr>
            <p:ph idx="1"/>
          </p:nvPr>
        </p:nvSpPr>
        <p:spPr>
          <a:xfrm>
            <a:off x="4553734" y="1417984"/>
            <a:ext cx="6798539" cy="4697064"/>
          </a:xfrm>
        </p:spPr>
        <p:txBody>
          <a:bodyPr>
            <a:normAutofit/>
          </a:bodyPr>
          <a:lstStyle/>
          <a:p>
            <a:r>
              <a:rPr lang="en-US" dirty="0"/>
              <a:t>A total of 184 job coaches, supervisors, and trainers from 13 states.  </a:t>
            </a:r>
          </a:p>
          <a:p>
            <a:pPr lvl="1"/>
            <a:r>
              <a:rPr lang="en-US" dirty="0"/>
              <a:t>Texas (61), Utah (29), Iowa (28) Missouri   (25) Illinois (4)</a:t>
            </a:r>
          </a:p>
          <a:p>
            <a:pPr lvl="1"/>
            <a:r>
              <a:rPr lang="en-US" sz="2000" dirty="0"/>
              <a:t>The largest number of respondents were job coaches (57.6%) or supervisors (37.8%) with fewer trainers (7.6%). </a:t>
            </a:r>
          </a:p>
          <a:p>
            <a:pPr lvl="1"/>
            <a:r>
              <a:rPr lang="en-US" sz="2000" dirty="0"/>
              <a:t>Most respondents (77.7%) had at least one employment related certificate (i.e. Basic ACRE, Professional ACRE, CE ACRE, CESP certification, and/or other employment training).</a:t>
            </a:r>
          </a:p>
          <a:p>
            <a:pPr lvl="1"/>
            <a:r>
              <a:rPr lang="en-US" sz="2000" dirty="0"/>
              <a:t>45 respondents had no employment related certifications. </a:t>
            </a:r>
          </a:p>
        </p:txBody>
      </p:sp>
    </p:spTree>
    <p:extLst>
      <p:ext uri="{BB962C8B-B14F-4D97-AF65-F5344CB8AC3E}">
        <p14:creationId xmlns:p14="http://schemas.microsoft.com/office/powerpoint/2010/main" val="372540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C31A4-E572-E797-C817-93724FB1959C}"/>
              </a:ext>
            </a:extLst>
          </p:cNvPr>
          <p:cNvSpPr>
            <a:spLocks noGrp="1"/>
          </p:cNvSpPr>
          <p:nvPr>
            <p:ph type="title"/>
          </p:nvPr>
        </p:nvSpPr>
        <p:spPr>
          <a:xfrm>
            <a:off x="761803" y="350196"/>
            <a:ext cx="4646904" cy="1624520"/>
          </a:xfrm>
        </p:spPr>
        <p:txBody>
          <a:bodyPr anchor="ctr">
            <a:normAutofit/>
          </a:bodyPr>
          <a:lstStyle/>
          <a:p>
            <a:r>
              <a:rPr lang="en-US" sz="4000"/>
              <a:t>Method</a:t>
            </a:r>
          </a:p>
        </p:txBody>
      </p:sp>
      <p:sp>
        <p:nvSpPr>
          <p:cNvPr id="3" name="Content Placeholder 2">
            <a:extLst>
              <a:ext uri="{FF2B5EF4-FFF2-40B4-BE49-F238E27FC236}">
                <a16:creationId xmlns:a16="http://schemas.microsoft.com/office/drawing/2014/main" id="{3F23C3AA-4C8E-B9FD-AA30-353A43D9EE24}"/>
              </a:ext>
            </a:extLst>
          </p:cNvPr>
          <p:cNvSpPr>
            <a:spLocks noGrp="1"/>
          </p:cNvSpPr>
          <p:nvPr>
            <p:ph idx="1"/>
          </p:nvPr>
        </p:nvSpPr>
        <p:spPr>
          <a:xfrm>
            <a:off x="761802" y="2743200"/>
            <a:ext cx="4646905" cy="3613149"/>
          </a:xfrm>
        </p:spPr>
        <p:txBody>
          <a:bodyPr anchor="ctr">
            <a:normAutofit/>
          </a:bodyPr>
          <a:lstStyle/>
          <a:p>
            <a:r>
              <a:rPr lang="en-US" sz="1900" dirty="0">
                <a:effectLst/>
                <a:latin typeface="Times New Roman" panose="02020603050405020304" pitchFamily="18" charset="0"/>
                <a:ea typeface="Aptos" panose="020B0004020202020204" pitchFamily="34" charset="0"/>
              </a:rPr>
              <a:t>We used descriptive statistics (i.e., frequency, percentages, means, and standard deviations) to describe respondent’s demographic data and their ratings of the knowledge and skill competency items.</a:t>
            </a:r>
            <a:r>
              <a:rPr lang="en-US" sz="1900" dirty="0">
                <a:effectLst/>
              </a:rPr>
              <a:t> </a:t>
            </a:r>
          </a:p>
          <a:p>
            <a:r>
              <a:rPr lang="en-US" sz="1900" dirty="0">
                <a:effectLst/>
                <a:latin typeface="Times New Roman" panose="02020603050405020304" pitchFamily="18" charset="0"/>
                <a:ea typeface="Aptos" panose="020B0004020202020204" pitchFamily="34" charset="0"/>
              </a:rPr>
              <a:t>ANOVA to assess for differences by position (i.e., job coach, trainer, supervisor) </a:t>
            </a:r>
            <a:endParaRPr lang="en-US" sz="1900" dirty="0">
              <a:latin typeface="Times New Roman" panose="02020603050405020304" pitchFamily="18" charset="0"/>
              <a:ea typeface="Aptos" panose="020B0004020202020204" pitchFamily="34" charset="0"/>
            </a:endParaRPr>
          </a:p>
          <a:p>
            <a:r>
              <a:rPr lang="en-US" sz="1900" dirty="0">
                <a:effectLst/>
                <a:latin typeface="Times New Roman" panose="02020603050405020304" pitchFamily="18" charset="0"/>
                <a:ea typeface="Aptos" panose="020B0004020202020204" pitchFamily="34" charset="0"/>
              </a:rPr>
              <a:t>ANOVA to assess for differences by training (i.e., ACRE, CESP certification, other, no employment specific training). </a:t>
            </a:r>
            <a:endParaRPr lang="en-US" sz="1900" dirty="0"/>
          </a:p>
        </p:txBody>
      </p:sp>
      <p:pic>
        <p:nvPicPr>
          <p:cNvPr id="5" name="Picture 4" descr="Yellow paper folded as graph">
            <a:extLst>
              <a:ext uri="{FF2B5EF4-FFF2-40B4-BE49-F238E27FC236}">
                <a16:creationId xmlns:a16="http://schemas.microsoft.com/office/drawing/2014/main" id="{282B3978-CB3D-82AA-A2D6-D15B761DA870}"/>
              </a:ext>
            </a:extLst>
          </p:cNvPr>
          <p:cNvPicPr>
            <a:picLocks noChangeAspect="1"/>
          </p:cNvPicPr>
          <p:nvPr/>
        </p:nvPicPr>
        <p:blipFill rotWithShape="1">
          <a:blip r:embed="rId2"/>
          <a:srcRect l="21144" r="19455" b="-2"/>
          <a:stretch/>
        </p:blipFill>
        <p:spPr>
          <a:xfrm>
            <a:off x="6096000" y="1"/>
            <a:ext cx="6102825" cy="6858000"/>
          </a:xfrm>
          <a:prstGeom prst="rect">
            <a:avLst/>
          </a:prstGeom>
        </p:spPr>
      </p:pic>
    </p:spTree>
    <p:extLst>
      <p:ext uri="{BB962C8B-B14F-4D97-AF65-F5344CB8AC3E}">
        <p14:creationId xmlns:p14="http://schemas.microsoft.com/office/powerpoint/2010/main" val="208860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ngled shot of pen on a graph">
            <a:extLst>
              <a:ext uri="{FF2B5EF4-FFF2-40B4-BE49-F238E27FC236}">
                <a16:creationId xmlns:a16="http://schemas.microsoft.com/office/drawing/2014/main" id="{9D550138-495D-9D1B-7D3D-ABAE90B502FA}"/>
              </a:ext>
            </a:extLst>
          </p:cNvPr>
          <p:cNvPicPr>
            <a:picLocks noChangeAspect="1"/>
          </p:cNvPicPr>
          <p:nvPr/>
        </p:nvPicPr>
        <p:blipFill rotWithShape="1">
          <a:blip r:embed="rId2"/>
          <a:srcRect l="10844" r="48310" b="-1"/>
          <a:stretch/>
        </p:blipFill>
        <p:spPr>
          <a:xfrm>
            <a:off x="1" y="10"/>
            <a:ext cx="4196496" cy="6857990"/>
          </a:xfrm>
          <a:prstGeom prst="rect">
            <a:avLst/>
          </a:prstGeom>
          <a:effectLst/>
        </p:spPr>
      </p:pic>
      <p:graphicFrame>
        <p:nvGraphicFramePr>
          <p:cNvPr id="11" name="Table 10">
            <a:extLst>
              <a:ext uri="{FF2B5EF4-FFF2-40B4-BE49-F238E27FC236}">
                <a16:creationId xmlns:a16="http://schemas.microsoft.com/office/drawing/2014/main" id="{7ED21FE7-B057-FA34-609E-7E53BA47D6B5}"/>
              </a:ext>
            </a:extLst>
          </p:cNvPr>
          <p:cNvGraphicFramePr>
            <a:graphicFrameLocks noGrp="1"/>
          </p:cNvGraphicFramePr>
          <p:nvPr>
            <p:extLst>
              <p:ext uri="{D42A27DB-BD31-4B8C-83A1-F6EECF244321}">
                <p14:modId xmlns:p14="http://schemas.microsoft.com/office/powerpoint/2010/main" val="768081565"/>
              </p:ext>
            </p:extLst>
          </p:nvPr>
        </p:nvGraphicFramePr>
        <p:xfrm>
          <a:off x="4196497" y="814674"/>
          <a:ext cx="7985316" cy="4529200"/>
        </p:xfrm>
        <a:graphic>
          <a:graphicData uri="http://schemas.openxmlformats.org/drawingml/2006/table">
            <a:tbl>
              <a:tblPr firstRow="1" firstCol="1" bandRow="1"/>
              <a:tblGrid>
                <a:gridCol w="6399580">
                  <a:extLst>
                    <a:ext uri="{9D8B030D-6E8A-4147-A177-3AD203B41FA5}">
                      <a16:colId xmlns:a16="http://schemas.microsoft.com/office/drawing/2014/main" val="3126022977"/>
                    </a:ext>
                  </a:extLst>
                </a:gridCol>
                <a:gridCol w="509701">
                  <a:extLst>
                    <a:ext uri="{9D8B030D-6E8A-4147-A177-3AD203B41FA5}">
                      <a16:colId xmlns:a16="http://schemas.microsoft.com/office/drawing/2014/main" val="4045719516"/>
                    </a:ext>
                  </a:extLst>
                </a:gridCol>
                <a:gridCol w="509701">
                  <a:extLst>
                    <a:ext uri="{9D8B030D-6E8A-4147-A177-3AD203B41FA5}">
                      <a16:colId xmlns:a16="http://schemas.microsoft.com/office/drawing/2014/main" val="2841920110"/>
                    </a:ext>
                  </a:extLst>
                </a:gridCol>
                <a:gridCol w="566334">
                  <a:extLst>
                    <a:ext uri="{9D8B030D-6E8A-4147-A177-3AD203B41FA5}">
                      <a16:colId xmlns:a16="http://schemas.microsoft.com/office/drawing/2014/main" val="4172808439"/>
                    </a:ext>
                  </a:extLst>
                </a:gridCol>
              </a:tblGrid>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Knowledge Competency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i="1" kern="100">
                          <a:effectLst/>
                          <a:latin typeface="Times New Roman" panose="02020603050405020304" pitchFamily="18" charset="0"/>
                          <a:ea typeface="Aptos" panose="020B0004020202020204" pitchFamily="34" charset="0"/>
                          <a:cs typeface="Times New Roman" panose="02020603050405020304" pitchFamily="18" charset="0"/>
                        </a:rPr>
                        <a:t>M</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i="1" kern="100">
                          <a:effectLst/>
                          <a:latin typeface="Times New Roman" panose="02020603050405020304" pitchFamily="18" charset="0"/>
                          <a:ea typeface="Aptos" panose="020B0004020202020204" pitchFamily="34" charset="0"/>
                          <a:cs typeface="Times New Roman" panose="02020603050405020304" pitchFamily="18" charset="0"/>
                        </a:rPr>
                        <a:t>SD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Range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1200492"/>
                  </a:ext>
                </a:extLst>
              </a:tr>
              <a:tr h="16392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the importance of maintaining consumer confidentiality.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4.91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0.37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66441733"/>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the importance of professionalism in the workplace.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4.88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0.39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88353411"/>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their role in supporting employees with disabilities in competitive integrated work settings.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4.86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0.42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3-5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809951202"/>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how to maintain professional relationships with employers.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4.85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0.45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3009105978"/>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ethical guidelines for job coaches.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4.85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0.47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922805511"/>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the importance of respecting cultural differences.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4.83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0.46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312040386"/>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the importance of competitive integrated employment for people with disabilities.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4.78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0.51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3-5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2030996205"/>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how to facilitate age-appropriate interactions with the employee with a disability.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4.75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0.54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457426294"/>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person first language.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4.71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0.58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4070207021"/>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multiple types of natural supports and how to use these supports in employment settings.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4.69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0.62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4277687891"/>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how to fade supports over time.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0.60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1170383475"/>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reporting requirements established by the funder of services.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4.63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0.64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241626038"/>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how the ADA defines a reasonable accommodation.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4.56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0.67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865918189"/>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the values that underscore supported and customized employment service delivery.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4.48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0.72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1839600077"/>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what a dual or exploitative relationship is.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4.48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0.89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4221958404"/>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the types of response prompts and how to effectively use the prompts.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4.47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0.77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3649466129"/>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resources for identifying and arranging transportation to and from work.</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4.41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0.93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79214523"/>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the necessary components of a task analysis.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4.40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0.78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4108314855"/>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how employees with disabilities can use assistive technology in the workplace.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4.38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0.84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1292022557"/>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understands the steps for assisting an employee with a disability to request a reasonable ADA accommodation.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4.38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0.87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228751361"/>
                  </a:ext>
                </a:extLst>
              </a:tr>
              <a:tr h="337599">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the difference between essential (core), infrequent (episodic), and non-essential (job-related) routines and 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4.32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4294341868"/>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the procedural elements of prompting strategies such as least to most prompts and constant time delay.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4.31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0.85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3812581602"/>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compensatory instructional strategies that are used to support an employee in the workplace.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4.30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0.87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a:noFill/>
                    </a:lnB>
                    <a:noFill/>
                  </a:tcPr>
                </a:tc>
                <a:extLst>
                  <a:ext uri="{0D108BD9-81ED-4DB2-BD59-A6C34878D82A}">
                    <a16:rowId xmlns:a16="http://schemas.microsoft.com/office/drawing/2014/main" val="1782974654"/>
                  </a:ext>
                </a:extLst>
              </a:tr>
              <a:tr h="167383">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can describe supported and customized employment and understands the difference between the two services.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0.86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960" marR="6796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5665620"/>
                  </a:ext>
                </a:extLst>
              </a:tr>
            </a:tbl>
          </a:graphicData>
        </a:graphic>
      </p:graphicFrame>
      <p:sp>
        <p:nvSpPr>
          <p:cNvPr id="15" name="Title 1">
            <a:extLst>
              <a:ext uri="{FF2B5EF4-FFF2-40B4-BE49-F238E27FC236}">
                <a16:creationId xmlns:a16="http://schemas.microsoft.com/office/drawing/2014/main" id="{B1B50E00-7354-10A7-AE0B-851F26316394}"/>
              </a:ext>
            </a:extLst>
          </p:cNvPr>
          <p:cNvSpPr>
            <a:spLocks noGrp="1"/>
          </p:cNvSpPr>
          <p:nvPr>
            <p:ph type="title"/>
          </p:nvPr>
        </p:nvSpPr>
        <p:spPr>
          <a:xfrm>
            <a:off x="4264173" y="25587"/>
            <a:ext cx="6798541" cy="763501"/>
          </a:xfrm>
        </p:spPr>
        <p:txBody>
          <a:bodyPr anchor="b">
            <a:normAutofit/>
          </a:bodyPr>
          <a:lstStyle/>
          <a:p>
            <a:r>
              <a:rPr lang="en-US" sz="4000" dirty="0"/>
              <a:t>What did we find?</a:t>
            </a:r>
          </a:p>
        </p:txBody>
      </p:sp>
    </p:spTree>
    <p:extLst>
      <p:ext uri="{BB962C8B-B14F-4D97-AF65-F5344CB8AC3E}">
        <p14:creationId xmlns:p14="http://schemas.microsoft.com/office/powerpoint/2010/main" val="26082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ngled shot of pen on a graph">
            <a:extLst>
              <a:ext uri="{FF2B5EF4-FFF2-40B4-BE49-F238E27FC236}">
                <a16:creationId xmlns:a16="http://schemas.microsoft.com/office/drawing/2014/main" id="{9D550138-495D-9D1B-7D3D-ABAE90B502FA}"/>
              </a:ext>
            </a:extLst>
          </p:cNvPr>
          <p:cNvPicPr>
            <a:picLocks noChangeAspect="1"/>
          </p:cNvPicPr>
          <p:nvPr/>
        </p:nvPicPr>
        <p:blipFill rotWithShape="1">
          <a:blip r:embed="rId2"/>
          <a:srcRect l="10844" r="48310" b="-1"/>
          <a:stretch/>
        </p:blipFill>
        <p:spPr>
          <a:xfrm>
            <a:off x="1" y="10"/>
            <a:ext cx="4196496" cy="6857990"/>
          </a:xfrm>
          <a:prstGeom prst="rect">
            <a:avLst/>
          </a:prstGeom>
          <a:effectLst/>
        </p:spPr>
      </p:pic>
      <p:graphicFrame>
        <p:nvGraphicFramePr>
          <p:cNvPr id="3" name="Table 2">
            <a:extLst>
              <a:ext uri="{FF2B5EF4-FFF2-40B4-BE49-F238E27FC236}">
                <a16:creationId xmlns:a16="http://schemas.microsoft.com/office/drawing/2014/main" id="{BBCDE2E5-FA7B-CA21-C595-966AF517D6D8}"/>
              </a:ext>
            </a:extLst>
          </p:cNvPr>
          <p:cNvGraphicFramePr>
            <a:graphicFrameLocks noGrp="1"/>
          </p:cNvGraphicFramePr>
          <p:nvPr>
            <p:extLst>
              <p:ext uri="{D42A27DB-BD31-4B8C-83A1-F6EECF244321}">
                <p14:modId xmlns:p14="http://schemas.microsoft.com/office/powerpoint/2010/main" val="2635548176"/>
              </p:ext>
            </p:extLst>
          </p:nvPr>
        </p:nvGraphicFramePr>
        <p:xfrm>
          <a:off x="4196497" y="1004410"/>
          <a:ext cx="8058150" cy="3220088"/>
        </p:xfrm>
        <a:graphic>
          <a:graphicData uri="http://schemas.openxmlformats.org/drawingml/2006/table">
            <a:tbl>
              <a:tblPr firstRow="1" firstCol="1" bandRow="1"/>
              <a:tblGrid>
                <a:gridCol w="6457950">
                  <a:extLst>
                    <a:ext uri="{9D8B030D-6E8A-4147-A177-3AD203B41FA5}">
                      <a16:colId xmlns:a16="http://schemas.microsoft.com/office/drawing/2014/main" val="2697299342"/>
                    </a:ext>
                  </a:extLst>
                </a:gridCol>
                <a:gridCol w="514350">
                  <a:extLst>
                    <a:ext uri="{9D8B030D-6E8A-4147-A177-3AD203B41FA5}">
                      <a16:colId xmlns:a16="http://schemas.microsoft.com/office/drawing/2014/main" val="2353649308"/>
                    </a:ext>
                  </a:extLst>
                </a:gridCol>
                <a:gridCol w="514350">
                  <a:extLst>
                    <a:ext uri="{9D8B030D-6E8A-4147-A177-3AD203B41FA5}">
                      <a16:colId xmlns:a16="http://schemas.microsoft.com/office/drawing/2014/main" val="286802869"/>
                    </a:ext>
                  </a:extLst>
                </a:gridCol>
                <a:gridCol w="571500">
                  <a:extLst>
                    <a:ext uri="{9D8B030D-6E8A-4147-A177-3AD203B41FA5}">
                      <a16:colId xmlns:a16="http://schemas.microsoft.com/office/drawing/2014/main" val="816995636"/>
                    </a:ext>
                  </a:extLst>
                </a:gridCol>
              </a:tblGrid>
              <a:tr h="168910">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Skill Competency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i="1" kern="100">
                          <a:effectLst/>
                          <a:latin typeface="Times New Roman" panose="02020603050405020304" pitchFamily="18" charset="0"/>
                          <a:ea typeface="Aptos" panose="020B0004020202020204" pitchFamily="34" charset="0"/>
                          <a:cs typeface="Times New Roman" panose="02020603050405020304" pitchFamily="18" charset="0"/>
                        </a:rPr>
                        <a:t>M</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i="1" kern="100">
                          <a:effectLst/>
                          <a:latin typeface="Times New Roman" panose="02020603050405020304" pitchFamily="18" charset="0"/>
                          <a:ea typeface="Aptos" panose="020B0004020202020204" pitchFamily="34" charset="0"/>
                          <a:cs typeface="Times New Roman" panose="02020603050405020304" pitchFamily="18" charset="0"/>
                        </a:rPr>
                        <a:t>SD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Range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304608"/>
                  </a:ext>
                </a:extLst>
              </a:tr>
              <a:tr h="142240">
                <a:tc>
                  <a:txBody>
                    <a:bodyPr/>
                    <a:lstStyle/>
                    <a:p>
                      <a:pPr marL="0" marR="0">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conducts themselves in a professional manner.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4.88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0.46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69511561"/>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regularly communicates with supervisors and others to create a coordinated system of supports.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4.81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0.51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770389652"/>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regularly communicates with the employers to ensure the employee is meeting expectations.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4.77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0.54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849753190"/>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accurately completes paperwork required by the funding agency in a timely manner.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4.71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886340695"/>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uses age-appropriate reinforcement strategies during instructional trials.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0.64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396858642"/>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uses appropriate fading strategies and develops a fading plan.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4.58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0.73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398481953"/>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obtains a release of information before discussing disability and accommodations with the employer.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4.54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1.02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600347342"/>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documents the level of assistance or prompts needed, including controlling and non-controlling prompts, to complete job routines and 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4.50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0.79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011266004"/>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uses appropriate data collection methods for instruction.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4.46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0.83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833750796"/>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identifies the appropriate prompting strategy to teach essential (core), infrequent (episodic), and non-essential (job-related) routines and 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4.42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0.79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2-5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238922649"/>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conducts a job analysis to identify essential (core), infrequent (episodic), and non-essential (job-related) routines and 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4.24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0.93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713072706"/>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conducts baseline analysis for essential (core), infrequent (episodic), and non-essential (job related) routines and activities to determine what routines and activities require instruction.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4.16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0.92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42248696"/>
                  </a:ext>
                </a:extLst>
              </a:tr>
              <a:tr h="168910">
                <a:tc>
                  <a:txBody>
                    <a:bodyPr/>
                    <a:lstStyle/>
                    <a:p>
                      <a:pPr marL="158115" marR="0" indent="-158115">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The JC conducts a task analysis to determine how essential (core), infrequent (episodic), and non-essential (job-related) routines and 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4.10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effectLst/>
                          <a:latin typeface="Times New Roman" panose="02020603050405020304" pitchFamily="18" charset="0"/>
                          <a:ea typeface="Aptos" panose="020B0004020202020204" pitchFamily="34" charset="0"/>
                          <a:cs typeface="Times New Roman" panose="02020603050405020304" pitchFamily="18" charset="0"/>
                        </a:rPr>
                        <a:t>0.94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1-5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4955946"/>
                  </a:ext>
                </a:extLst>
              </a:tr>
            </a:tbl>
          </a:graphicData>
        </a:graphic>
      </p:graphicFrame>
      <p:sp>
        <p:nvSpPr>
          <p:cNvPr id="6" name="Title 1">
            <a:extLst>
              <a:ext uri="{FF2B5EF4-FFF2-40B4-BE49-F238E27FC236}">
                <a16:creationId xmlns:a16="http://schemas.microsoft.com/office/drawing/2014/main" id="{0265DCCF-3BFF-FE49-FB57-F5F2302D6FFB}"/>
              </a:ext>
            </a:extLst>
          </p:cNvPr>
          <p:cNvSpPr>
            <a:spLocks noGrp="1"/>
          </p:cNvSpPr>
          <p:nvPr>
            <p:ph type="title"/>
          </p:nvPr>
        </p:nvSpPr>
        <p:spPr>
          <a:xfrm>
            <a:off x="4256553" y="77044"/>
            <a:ext cx="6798541" cy="763501"/>
          </a:xfrm>
        </p:spPr>
        <p:txBody>
          <a:bodyPr anchor="b">
            <a:normAutofit/>
          </a:bodyPr>
          <a:lstStyle/>
          <a:p>
            <a:r>
              <a:rPr lang="en-US" sz="4000" dirty="0"/>
              <a:t>What did we find?</a:t>
            </a:r>
          </a:p>
        </p:txBody>
      </p:sp>
    </p:spTree>
    <p:extLst>
      <p:ext uri="{BB962C8B-B14F-4D97-AF65-F5344CB8AC3E}">
        <p14:creationId xmlns:p14="http://schemas.microsoft.com/office/powerpoint/2010/main" val="209629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5CAD3-4410-C5C1-1947-C8B19BDD723B}"/>
              </a:ext>
            </a:extLst>
          </p:cNvPr>
          <p:cNvSpPr>
            <a:spLocks noGrp="1"/>
          </p:cNvSpPr>
          <p:nvPr>
            <p:ph type="title"/>
          </p:nvPr>
        </p:nvSpPr>
        <p:spPr>
          <a:xfrm>
            <a:off x="4553733" y="548464"/>
            <a:ext cx="6798541" cy="1675623"/>
          </a:xfrm>
        </p:spPr>
        <p:txBody>
          <a:bodyPr anchor="b">
            <a:normAutofit/>
          </a:bodyPr>
          <a:lstStyle/>
          <a:p>
            <a:r>
              <a:rPr lang="en-US" sz="4000" dirty="0"/>
              <a:t>What did we find?</a:t>
            </a:r>
          </a:p>
        </p:txBody>
      </p:sp>
      <p:pic>
        <p:nvPicPr>
          <p:cNvPr id="14" name="Picture 13" descr="Angled shot of pen on a graph">
            <a:extLst>
              <a:ext uri="{FF2B5EF4-FFF2-40B4-BE49-F238E27FC236}">
                <a16:creationId xmlns:a16="http://schemas.microsoft.com/office/drawing/2014/main" id="{9D550138-495D-9D1B-7D3D-ABAE90B502FA}"/>
              </a:ext>
            </a:extLst>
          </p:cNvPr>
          <p:cNvPicPr>
            <a:picLocks noChangeAspect="1"/>
          </p:cNvPicPr>
          <p:nvPr/>
        </p:nvPicPr>
        <p:blipFill rotWithShape="1">
          <a:blip r:embed="rId2"/>
          <a:srcRect l="10845" r="48310"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05D4DE8E-1661-AEF3-FA87-F1FB2F2CB7DE}"/>
              </a:ext>
            </a:extLst>
          </p:cNvPr>
          <p:cNvSpPr>
            <a:spLocks noGrp="1"/>
          </p:cNvSpPr>
          <p:nvPr>
            <p:ph idx="1"/>
          </p:nvPr>
        </p:nvSpPr>
        <p:spPr>
          <a:xfrm>
            <a:off x="4553734" y="2409830"/>
            <a:ext cx="6798539" cy="3705217"/>
          </a:xfrm>
        </p:spPr>
        <p:txBody>
          <a:bodyPr>
            <a:normAutofit/>
          </a:bodyPr>
          <a:lstStyle/>
          <a:p>
            <a:r>
              <a:rPr lang="en-US" sz="1600">
                <a:latin typeface="Times New Roman" panose="02020603050405020304" pitchFamily="18" charset="0"/>
                <a:ea typeface="Aptos" panose="020B0004020202020204" pitchFamily="34" charset="0"/>
              </a:rPr>
              <a:t>Significant difference by training</a:t>
            </a:r>
          </a:p>
          <a:p>
            <a:pPr lvl="1"/>
            <a:r>
              <a:rPr lang="en-US" sz="1600">
                <a:latin typeface="Times New Roman" panose="02020603050405020304" pitchFamily="18" charset="0"/>
                <a:ea typeface="Aptos" panose="020B0004020202020204" pitchFamily="34" charset="0"/>
              </a:rPr>
              <a:t>Those with ACRE training or CESP certification consistently rated competencies higher than those who indicated “other” type of training. </a:t>
            </a:r>
          </a:p>
          <a:p>
            <a:r>
              <a:rPr lang="en-US" sz="1600">
                <a:latin typeface="Times New Roman" panose="02020603050405020304" pitchFamily="18" charset="0"/>
                <a:ea typeface="Aptos" panose="020B0004020202020204" pitchFamily="34" charset="0"/>
              </a:rPr>
              <a:t>C</a:t>
            </a:r>
            <a:r>
              <a:rPr lang="en-US" sz="1600">
                <a:effectLst/>
                <a:latin typeface="Times New Roman" panose="02020603050405020304" pitchFamily="18" charset="0"/>
                <a:ea typeface="Aptos" panose="020B0004020202020204" pitchFamily="34" charset="0"/>
              </a:rPr>
              <a:t>ompetencies with the most empirical support (instructional strategies, response prompts) were rated as less often applicable.</a:t>
            </a:r>
            <a:r>
              <a:rPr lang="en-US" sz="1600">
                <a:effectLst/>
              </a:rPr>
              <a:t> </a:t>
            </a:r>
          </a:p>
          <a:p>
            <a:pPr lvl="1"/>
            <a:r>
              <a:rPr lang="en-US" sz="1600">
                <a:latin typeface="Times New Roman" panose="02020603050405020304" pitchFamily="18" charset="0"/>
                <a:ea typeface="Aptos" panose="020B0004020202020204" pitchFamily="34" charset="0"/>
              </a:rPr>
              <a:t>E</a:t>
            </a:r>
            <a:r>
              <a:rPr lang="en-US" sz="1600">
                <a:effectLst/>
                <a:latin typeface="Times New Roman" panose="02020603050405020304" pitchFamily="18" charset="0"/>
                <a:ea typeface="Aptos" panose="020B0004020202020204" pitchFamily="34" charset="0"/>
              </a:rPr>
              <a:t>ight of the 13 skill competencies outlined in this study are derived from empirically validated instructional practices that are used to support individuals with significant disabilities to acquire and maintain new skills (Storey &amp; Miner, 2011; Riesen et al., 2023; Wolery et al., 1992). </a:t>
            </a:r>
          </a:p>
          <a:p>
            <a:pPr lvl="1"/>
            <a:r>
              <a:rPr lang="en-US" sz="1600">
                <a:effectLst/>
                <a:latin typeface="Times New Roman" panose="02020603050405020304" pitchFamily="18" charset="0"/>
                <a:ea typeface="Aptos" panose="020B0004020202020204" pitchFamily="34" charset="0"/>
              </a:rPr>
              <a:t>Previous research indicates using instructional strategies such as response prompts are best practices in facilitating CIE for individuals with disabilities, especially those with more extensive support needs (Riesen &amp; Jameson, 2018). </a:t>
            </a:r>
            <a:endParaRPr lang="en-US" sz="1600" dirty="0"/>
          </a:p>
        </p:txBody>
      </p:sp>
    </p:spTree>
    <p:extLst>
      <p:ext uri="{BB962C8B-B14F-4D97-AF65-F5344CB8AC3E}">
        <p14:creationId xmlns:p14="http://schemas.microsoft.com/office/powerpoint/2010/main" val="240412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3994-6DAC-20BA-2F2B-71369F5853C0}"/>
              </a:ext>
            </a:extLst>
          </p:cNvPr>
          <p:cNvSpPr>
            <a:spLocks noGrp="1"/>
          </p:cNvSpPr>
          <p:nvPr>
            <p:ph type="title"/>
          </p:nvPr>
        </p:nvSpPr>
        <p:spPr/>
        <p:txBody>
          <a:bodyPr/>
          <a:lstStyle/>
          <a:p>
            <a:r>
              <a:rPr lang="en-US" dirty="0"/>
              <a:t>Competency-Based TA</a:t>
            </a:r>
          </a:p>
        </p:txBody>
      </p:sp>
      <p:sp>
        <p:nvSpPr>
          <p:cNvPr id="3" name="Content Placeholder 2">
            <a:extLst>
              <a:ext uri="{FF2B5EF4-FFF2-40B4-BE49-F238E27FC236}">
                <a16:creationId xmlns:a16="http://schemas.microsoft.com/office/drawing/2014/main" id="{6C60EDE7-6696-7A41-FBCA-655169566FC5}"/>
              </a:ext>
            </a:extLst>
          </p:cNvPr>
          <p:cNvSpPr>
            <a:spLocks noGrp="1"/>
          </p:cNvSpPr>
          <p:nvPr>
            <p:ph idx="1"/>
          </p:nvPr>
        </p:nvSpPr>
        <p:spPr>
          <a:xfrm>
            <a:off x="838200" y="1825625"/>
            <a:ext cx="6819900" cy="757555"/>
          </a:xfrm>
        </p:spPr>
        <p:txBody>
          <a:bodyPr>
            <a:noAutofit/>
          </a:bodyPr>
          <a:lstStyle/>
          <a:p>
            <a:r>
              <a:rPr lang="en-US" sz="2000" dirty="0">
                <a:latin typeface="Aptos" panose="020B0004020202020204" pitchFamily="34" charset="0"/>
                <a:ea typeface="Aptos" panose="020B0004020202020204" pitchFamily="34" charset="0"/>
                <a:cs typeface="Times New Roman" panose="02020603050405020304" pitchFamily="18" charset="0"/>
              </a:rPr>
              <a:t>S</a:t>
            </a:r>
            <a:r>
              <a:rPr lang="en-US" sz="2000" dirty="0">
                <a:effectLst/>
                <a:latin typeface="Aptos" panose="020B0004020202020204" pitchFamily="34" charset="0"/>
                <a:ea typeface="Aptos" panose="020B0004020202020204" pitchFamily="34" charset="0"/>
                <a:cs typeface="Times New Roman" panose="02020603050405020304" pitchFamily="18" charset="0"/>
              </a:rPr>
              <a:t>tructured technical assistance is provided to novice level job coaches until they meet standard proficiencies for competence.</a:t>
            </a:r>
            <a:r>
              <a:rPr lang="en-US" sz="2000" dirty="0">
                <a:effectLst/>
              </a:rPr>
              <a:t> </a:t>
            </a:r>
            <a:endParaRPr lang="en-US" sz="2000" dirty="0"/>
          </a:p>
        </p:txBody>
      </p:sp>
      <p:pic>
        <p:nvPicPr>
          <p:cNvPr id="6" name="Picture 5" descr="A blue yellow green and black sign with black text&#10;&#10;Description automatically generated">
            <a:extLst>
              <a:ext uri="{FF2B5EF4-FFF2-40B4-BE49-F238E27FC236}">
                <a16:creationId xmlns:a16="http://schemas.microsoft.com/office/drawing/2014/main" id="{15B5FE76-FA45-8910-D952-FB5D81C88676}"/>
              </a:ext>
            </a:extLst>
          </p:cNvPr>
          <p:cNvPicPr>
            <a:picLocks noChangeAspect="1"/>
          </p:cNvPicPr>
          <p:nvPr/>
        </p:nvPicPr>
        <p:blipFill>
          <a:blip r:embed="rId2"/>
          <a:stretch>
            <a:fillRect/>
          </a:stretch>
        </p:blipFill>
        <p:spPr>
          <a:xfrm>
            <a:off x="9160543" y="1027906"/>
            <a:ext cx="2704059" cy="5240857"/>
          </a:xfrm>
          <a:prstGeom prst="rect">
            <a:avLst/>
          </a:prstGeom>
        </p:spPr>
      </p:pic>
      <p:sp>
        <p:nvSpPr>
          <p:cNvPr id="7" name="TextBox 6">
            <a:extLst>
              <a:ext uri="{FF2B5EF4-FFF2-40B4-BE49-F238E27FC236}">
                <a16:creationId xmlns:a16="http://schemas.microsoft.com/office/drawing/2014/main" id="{F532AE2E-F319-ED01-745A-997E22C5A399}"/>
              </a:ext>
            </a:extLst>
          </p:cNvPr>
          <p:cNvSpPr txBox="1"/>
          <p:nvPr/>
        </p:nvSpPr>
        <p:spPr>
          <a:xfrm>
            <a:off x="838200" y="3231833"/>
            <a:ext cx="8205788" cy="2523768"/>
          </a:xfrm>
          <a:prstGeom prst="rect">
            <a:avLst/>
          </a:prstGeom>
          <a:noFill/>
        </p:spPr>
        <p:txBody>
          <a:bodyPr wrap="square" rtlCol="0">
            <a:spAutoFit/>
          </a:bodyPr>
          <a:lstStyle/>
          <a:p>
            <a:pPr marL="285750" marR="0" indent="-285750" algn="l" rtl="0" eaLnBrk="1" fontAlgn="t" latinLnBrk="0" hangingPunct="1">
              <a:spcBef>
                <a:spcPts val="0"/>
              </a:spcBef>
              <a:spcAft>
                <a:spcPts val="0"/>
              </a:spcAft>
              <a:buFont typeface="Arial" panose="020B0604020202020204" pitchFamily="34" charset="0"/>
              <a:buChar char="•"/>
            </a:pPr>
            <a:r>
              <a:rPr lang="en-US" sz="2000" b="0" i="0" u="none" strike="noStrike" kern="1200" dirty="0">
                <a:solidFill>
                  <a:srgbClr val="000000"/>
                </a:solidFill>
                <a:effectLst/>
                <a:latin typeface="Helvetica Neue" panose="02000503000000020004" pitchFamily="2" charset="0"/>
                <a:ea typeface="Calibri" panose="020F0502020204030204" pitchFamily="34" charset="0"/>
              </a:rPr>
              <a:t>Documentation includes </a:t>
            </a:r>
          </a:p>
          <a:p>
            <a:pPr marL="742950" lvl="1" indent="-285750" fontAlgn="t">
              <a:buFont typeface="Arial" panose="020B0604020202020204" pitchFamily="34" charset="0"/>
              <a:buChar char="•"/>
            </a:pPr>
            <a:r>
              <a:rPr lang="en-US" sz="2000" dirty="0">
                <a:solidFill>
                  <a:srgbClr val="000000"/>
                </a:solidFill>
                <a:latin typeface="Helvetica Neue" panose="02000503000000020004" pitchFamily="2" charset="0"/>
                <a:ea typeface="Calibri" panose="020F0502020204030204" pitchFamily="34" charset="0"/>
              </a:rPr>
              <a:t>Required </a:t>
            </a:r>
            <a:r>
              <a:rPr lang="en-US" sz="2000" b="0" i="0" u="none" strike="noStrike" kern="1200" dirty="0">
                <a:solidFill>
                  <a:srgbClr val="000000"/>
                </a:solidFill>
                <a:effectLst/>
                <a:latin typeface="Helvetica Neue" panose="02000503000000020004" pitchFamily="2" charset="0"/>
                <a:ea typeface="Calibri" panose="020F0502020204030204" pitchFamily="34" charset="0"/>
              </a:rPr>
              <a:t>agency specific forms.</a:t>
            </a:r>
            <a:endParaRPr lang="en-US" sz="2000" dirty="0">
              <a:latin typeface="Arial" panose="020B0604020202020204" pitchFamily="34" charset="0"/>
            </a:endParaRPr>
          </a:p>
          <a:p>
            <a:pPr marL="742950" lvl="1" indent="-285750" fontAlgn="t">
              <a:buFont typeface="Arial" panose="020B0604020202020204" pitchFamily="34" charset="0"/>
              <a:buChar char="•"/>
            </a:pPr>
            <a:r>
              <a:rPr lang="en-US" sz="2000" dirty="0">
                <a:solidFill>
                  <a:srgbClr val="000000"/>
                </a:solidFill>
                <a:latin typeface="Helvetica Neue" panose="02000503000000020004" pitchFamily="2" charset="0"/>
                <a:ea typeface="Calibri" panose="020F0502020204030204" pitchFamily="34" charset="0"/>
              </a:rPr>
              <a:t>P</a:t>
            </a:r>
            <a:r>
              <a:rPr lang="en-US" sz="2000" b="0" i="0" u="none" strike="noStrike" kern="1200" dirty="0">
                <a:solidFill>
                  <a:srgbClr val="000000"/>
                </a:solidFill>
                <a:effectLst/>
                <a:latin typeface="Helvetica Neue" panose="02000503000000020004" pitchFamily="2" charset="0"/>
                <a:ea typeface="Calibri" panose="020F0502020204030204" pitchFamily="34" charset="0"/>
              </a:rPr>
              <a:t>rofessionalism observation data from supervisor. </a:t>
            </a:r>
            <a:endParaRPr lang="en-US" sz="2000" dirty="0">
              <a:latin typeface="Arial" panose="020B0604020202020204" pitchFamily="34" charset="0"/>
            </a:endParaRPr>
          </a:p>
          <a:p>
            <a:pPr marL="742950" lvl="1" indent="-285750" fontAlgn="t">
              <a:buFont typeface="Arial" panose="020B0604020202020204" pitchFamily="34" charset="0"/>
              <a:buChar char="•"/>
            </a:pPr>
            <a:r>
              <a:rPr lang="en-US" sz="2000" dirty="0">
                <a:solidFill>
                  <a:srgbClr val="000000"/>
                </a:solidFill>
                <a:latin typeface="Helvetica Neue" panose="02000503000000020004" pitchFamily="2" charset="0"/>
                <a:ea typeface="Calibri" panose="020F0502020204030204" pitchFamily="34" charset="0"/>
              </a:rPr>
              <a:t>N</a:t>
            </a:r>
            <a:r>
              <a:rPr lang="en-US" sz="2000" b="0" i="0" u="none" strike="noStrike" kern="1200" dirty="0">
                <a:solidFill>
                  <a:srgbClr val="000000"/>
                </a:solidFill>
                <a:effectLst/>
                <a:latin typeface="Helvetica Neue" panose="02000503000000020004" pitchFamily="2" charset="0"/>
                <a:ea typeface="Calibri" panose="020F0502020204030204" pitchFamily="34" charset="0"/>
              </a:rPr>
              <a:t>otes and correspondence with supervisors and others responsible for service delivery.</a:t>
            </a:r>
            <a:endParaRPr lang="en-US" sz="2000" dirty="0">
              <a:latin typeface="Arial" panose="020B0604020202020204" pitchFamily="34" charset="0"/>
            </a:endParaRPr>
          </a:p>
          <a:p>
            <a:pPr marL="742950" lvl="1" indent="-285750" fontAlgn="t">
              <a:buFont typeface="Arial" panose="020B0604020202020204" pitchFamily="34" charset="0"/>
              <a:buChar char="•"/>
            </a:pPr>
            <a:r>
              <a:rPr lang="en-US" sz="2000" b="0" i="0" u="none" strike="noStrike" kern="1200" dirty="0">
                <a:solidFill>
                  <a:srgbClr val="000000"/>
                </a:solidFill>
                <a:effectLst/>
                <a:latin typeface="Arial" panose="020B0604020202020204" pitchFamily="34" charset="0"/>
                <a:ea typeface="Calibri" panose="020F0502020204030204" pitchFamily="34" charset="0"/>
              </a:rPr>
              <a:t>C</a:t>
            </a:r>
            <a:r>
              <a:rPr lang="en-US" sz="2000" b="0" i="0" u="none" strike="noStrike" kern="1200" dirty="0">
                <a:solidFill>
                  <a:srgbClr val="000000"/>
                </a:solidFill>
                <a:effectLst/>
                <a:latin typeface="Helvetica Neue" panose="02000503000000020004" pitchFamily="2" charset="0"/>
                <a:ea typeface="Calibri" panose="020F0502020204030204" pitchFamily="34" charset="0"/>
              </a:rPr>
              <a:t>ompletion of employee performance review or other agency specific forms </a:t>
            </a:r>
            <a:endParaRPr lang="en-US" sz="2000" b="0" i="0" u="none" strike="noStrike"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2582846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B83994-6DAC-20BA-2F2B-71369F5853C0}"/>
              </a:ext>
            </a:extLst>
          </p:cNvPr>
          <p:cNvSpPr>
            <a:spLocks noGrp="1"/>
          </p:cNvSpPr>
          <p:nvPr>
            <p:ph type="title"/>
          </p:nvPr>
        </p:nvSpPr>
        <p:spPr>
          <a:xfrm>
            <a:off x="5894962" y="479493"/>
            <a:ext cx="5458838" cy="1325563"/>
          </a:xfrm>
        </p:spPr>
        <p:txBody>
          <a:bodyPr>
            <a:normAutofit/>
          </a:bodyPr>
          <a:lstStyle/>
          <a:p>
            <a:r>
              <a:rPr lang="en-US" dirty="0"/>
              <a:t>Competency-Based TA</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blue yellow green and black sign with black text&#10;&#10;Description automatically generated">
            <a:extLst>
              <a:ext uri="{FF2B5EF4-FFF2-40B4-BE49-F238E27FC236}">
                <a16:creationId xmlns:a16="http://schemas.microsoft.com/office/drawing/2014/main" id="{15B5FE76-FA45-8910-D952-FB5D81C88676}"/>
              </a:ext>
            </a:extLst>
          </p:cNvPr>
          <p:cNvPicPr>
            <a:picLocks noChangeAspect="1"/>
          </p:cNvPicPr>
          <p:nvPr/>
        </p:nvPicPr>
        <p:blipFill>
          <a:blip r:embed="rId2"/>
          <a:stretch>
            <a:fillRect/>
          </a:stretch>
        </p:blipFill>
        <p:spPr>
          <a:xfrm>
            <a:off x="1622716" y="511293"/>
            <a:ext cx="2938312"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C60EDE7-6696-7A41-FBCA-655169566FC5}"/>
              </a:ext>
            </a:extLst>
          </p:cNvPr>
          <p:cNvSpPr>
            <a:spLocks noGrp="1"/>
          </p:cNvSpPr>
          <p:nvPr>
            <p:ph idx="1"/>
          </p:nvPr>
        </p:nvSpPr>
        <p:spPr>
          <a:xfrm>
            <a:off x="5894962" y="1984443"/>
            <a:ext cx="5458838" cy="4192520"/>
          </a:xfrm>
        </p:spPr>
        <p:txBody>
          <a:bodyPr>
            <a:normAutofit/>
          </a:bodyPr>
          <a:lstStyle/>
          <a:p>
            <a:pPr marL="285750" marR="0" indent="-285750" rtl="0" eaLnBrk="1" fontAlgn="t" latinLnBrk="0" hangingPunct="1">
              <a:spcBef>
                <a:spcPts val="0"/>
              </a:spcBef>
              <a:spcAft>
                <a:spcPts val="600"/>
              </a:spcAft>
              <a:buFont typeface="Arial" panose="020B0604020202020204" pitchFamily="34" charset="0"/>
              <a:buChar char="•"/>
            </a:pPr>
            <a:r>
              <a:rPr lang="en-US" b="0" i="0" u="none" strike="noStrike" kern="1200">
                <a:effectLst/>
                <a:latin typeface="Helvetica Neue" panose="02000503000000020004" pitchFamily="2" charset="0"/>
                <a:ea typeface="Calibri" panose="020F0502020204030204" pitchFamily="34" charset="0"/>
              </a:rPr>
              <a:t>The JC independently completes the steps on the job analysis fidelity checklist independently. </a:t>
            </a:r>
          </a:p>
          <a:p>
            <a:pPr marL="0" marR="0" indent="0" rtl="0" eaLnBrk="1" fontAlgn="t" latinLnBrk="0" hangingPunct="1">
              <a:spcBef>
                <a:spcPts val="0"/>
              </a:spcBef>
              <a:spcAft>
                <a:spcPts val="600"/>
              </a:spcAft>
              <a:buNone/>
            </a:pPr>
            <a:endParaRPr lang="en-US" b="0" i="0" u="none" strike="noStrike" kern="1200">
              <a:effectLst/>
              <a:latin typeface="Helvetica Neue" panose="02000503000000020004" pitchFamily="2" charset="0"/>
              <a:ea typeface="Calibri" panose="020F0502020204030204" pitchFamily="34" charset="0"/>
            </a:endParaRPr>
          </a:p>
          <a:p>
            <a:pPr marL="742950" lvl="1" indent="-285750" fontAlgn="t">
              <a:spcBef>
                <a:spcPts val="0"/>
              </a:spcBef>
              <a:spcAft>
                <a:spcPts val="600"/>
              </a:spcAft>
            </a:pPr>
            <a:r>
              <a:rPr lang="en-US">
                <a:latin typeface="Helvetica Neue" panose="02000503000000020004" pitchFamily="2" charset="0"/>
              </a:rPr>
              <a:t>Must document episodic, core, and job-related tasks and routines</a:t>
            </a:r>
          </a:p>
          <a:p>
            <a:pPr marL="457200" lvl="1" indent="0" fontAlgn="t">
              <a:spcBef>
                <a:spcPts val="0"/>
              </a:spcBef>
              <a:spcAft>
                <a:spcPts val="600"/>
              </a:spcAft>
              <a:buNone/>
            </a:pPr>
            <a:endParaRPr lang="en-US" b="0" i="0" u="none" strike="noStrike">
              <a:effectLst/>
              <a:latin typeface="Arial" panose="020B0604020202020204" pitchFamily="34" charset="0"/>
            </a:endParaRPr>
          </a:p>
        </p:txBody>
      </p:sp>
    </p:spTree>
    <p:extLst>
      <p:ext uri="{BB962C8B-B14F-4D97-AF65-F5344CB8AC3E}">
        <p14:creationId xmlns:p14="http://schemas.microsoft.com/office/powerpoint/2010/main" val="3777561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25E9743-2344-3AAD-1C42-C8463692ADD5}"/>
              </a:ext>
            </a:extLst>
          </p:cNvPr>
          <p:cNvGraphicFramePr>
            <a:graphicFrameLocks noGrp="1"/>
          </p:cNvGraphicFramePr>
          <p:nvPr>
            <p:extLst>
              <p:ext uri="{D42A27DB-BD31-4B8C-83A1-F6EECF244321}">
                <p14:modId xmlns:p14="http://schemas.microsoft.com/office/powerpoint/2010/main" val="1541645196"/>
              </p:ext>
            </p:extLst>
          </p:nvPr>
        </p:nvGraphicFramePr>
        <p:xfrm>
          <a:off x="515815" y="479185"/>
          <a:ext cx="11136922" cy="5298458"/>
        </p:xfrm>
        <a:graphic>
          <a:graphicData uri="http://schemas.openxmlformats.org/drawingml/2006/table">
            <a:tbl>
              <a:tblPr firstRow="1" firstCol="1" bandRow="1"/>
              <a:tblGrid>
                <a:gridCol w="2153140">
                  <a:extLst>
                    <a:ext uri="{9D8B030D-6E8A-4147-A177-3AD203B41FA5}">
                      <a16:colId xmlns:a16="http://schemas.microsoft.com/office/drawing/2014/main" val="2016761687"/>
                    </a:ext>
                  </a:extLst>
                </a:gridCol>
                <a:gridCol w="5762849">
                  <a:extLst>
                    <a:ext uri="{9D8B030D-6E8A-4147-A177-3AD203B41FA5}">
                      <a16:colId xmlns:a16="http://schemas.microsoft.com/office/drawing/2014/main" val="879006613"/>
                    </a:ext>
                  </a:extLst>
                </a:gridCol>
                <a:gridCol w="973562">
                  <a:extLst>
                    <a:ext uri="{9D8B030D-6E8A-4147-A177-3AD203B41FA5}">
                      <a16:colId xmlns:a16="http://schemas.microsoft.com/office/drawing/2014/main" val="2743968317"/>
                    </a:ext>
                  </a:extLst>
                </a:gridCol>
                <a:gridCol w="859892">
                  <a:extLst>
                    <a:ext uri="{9D8B030D-6E8A-4147-A177-3AD203B41FA5}">
                      <a16:colId xmlns:a16="http://schemas.microsoft.com/office/drawing/2014/main" val="605476847"/>
                    </a:ext>
                  </a:extLst>
                </a:gridCol>
                <a:gridCol w="1387479">
                  <a:extLst>
                    <a:ext uri="{9D8B030D-6E8A-4147-A177-3AD203B41FA5}">
                      <a16:colId xmlns:a16="http://schemas.microsoft.com/office/drawing/2014/main" val="3611643735"/>
                    </a:ext>
                  </a:extLst>
                </a:gridCol>
              </a:tblGrid>
              <a:tr h="346492">
                <a:tc gridSpan="5">
                  <a:txBody>
                    <a:bodyPr/>
                    <a:lstStyle/>
                    <a:p>
                      <a:pPr marL="0" marR="0" algn="ctr">
                        <a:spcBef>
                          <a:spcPts val="0"/>
                        </a:spcBef>
                        <a:spcAft>
                          <a:spcPts val="0"/>
                        </a:spcAft>
                      </a:pPr>
                      <a:r>
                        <a:rPr lang="en-US" sz="900">
                          <a:solidFill>
                            <a:srgbClr val="FFFFFF"/>
                          </a:solidFill>
                          <a:effectLst/>
                          <a:highlight>
                            <a:srgbClr val="1F3864"/>
                          </a:highlight>
                          <a:latin typeface="Helvetica Neue" panose="02000503000000020004" pitchFamily="2" charset="0"/>
                          <a:ea typeface="Calibri" panose="020F0502020204030204" pitchFamily="34" charset="0"/>
                        </a:rPr>
                        <a:t>Job Analysis Checklist</a:t>
                      </a:r>
                      <a:endParaRPr lang="en-US" sz="900">
                        <a:effectLst/>
                        <a:highlight>
                          <a:srgbClr val="1F3864"/>
                        </a:highlight>
                        <a:latin typeface="Times New Roman" panose="02020603050405020304" pitchFamily="18" charset="0"/>
                        <a:ea typeface="Calibri" panose="020F0502020204030204" pitchFamily="34" charset="0"/>
                      </a:endParaRPr>
                    </a:p>
                    <a:p>
                      <a:pPr marL="0" marR="0" algn="ctr">
                        <a:spcBef>
                          <a:spcPts val="0"/>
                        </a:spcBef>
                        <a:spcAft>
                          <a:spcPts val="0"/>
                        </a:spcAft>
                      </a:pPr>
                      <a:r>
                        <a:rPr lang="en-US" sz="900" b="1">
                          <a:effectLst/>
                          <a:highlight>
                            <a:srgbClr val="1F3864"/>
                          </a:highlight>
                          <a:latin typeface="Helvetica Neue" panose="02000503000000020004" pitchFamily="2" charset="0"/>
                          <a:ea typeface="Calibri" panose="020F0502020204030204" pitchFamily="34" charset="0"/>
                        </a:rPr>
                        <a:t> </a:t>
                      </a:r>
                      <a:endParaRPr lang="en-US" sz="900">
                        <a:effectLst/>
                        <a:highlight>
                          <a:srgbClr val="1F3864"/>
                        </a:highligh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1403167"/>
                  </a:ext>
                </a:extLst>
              </a:tr>
              <a:tr h="346492">
                <a:tc gridSpan="5">
                  <a:txBody>
                    <a:bodyPr/>
                    <a:lstStyle/>
                    <a:p>
                      <a:pPr marL="0" marR="0">
                        <a:spcBef>
                          <a:spcPts val="0"/>
                        </a:spcBef>
                        <a:spcAft>
                          <a:spcPts val="0"/>
                        </a:spcAft>
                      </a:pPr>
                      <a:r>
                        <a:rPr lang="en-US" sz="900" dirty="0">
                          <a:solidFill>
                            <a:srgbClr val="000000"/>
                          </a:solidFill>
                          <a:effectLst/>
                          <a:highlight>
                            <a:srgbClr val="F2F2F2"/>
                          </a:highlight>
                          <a:latin typeface="Helvetica Neue" panose="02000503000000020004" pitchFamily="2" charset="0"/>
                          <a:ea typeface="Calibri" panose="020F0502020204030204" pitchFamily="34" charset="0"/>
                        </a:rPr>
                        <a:t>JC Name: </a:t>
                      </a:r>
                      <a:endParaRPr lang="en-US" sz="900" dirty="0">
                        <a:effectLst/>
                        <a:highlight>
                          <a:srgbClr val="F2F2F2"/>
                        </a:highligh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highlight>
                            <a:srgbClr val="F2F2F2"/>
                          </a:highlight>
                          <a:latin typeface="Helvetica Neue" panose="02000503000000020004" pitchFamily="2" charset="0"/>
                          <a:ea typeface="Calibri" panose="020F0502020204030204" pitchFamily="34" charset="0"/>
                        </a:rPr>
                        <a:t>Supervisor sign-off:</a:t>
                      </a:r>
                      <a:endParaRPr lang="en-US" sz="900" dirty="0">
                        <a:effectLst/>
                        <a:highlight>
                          <a:srgbClr val="F2F2F2"/>
                        </a:highligh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0947597"/>
                  </a:ext>
                </a:extLst>
              </a:tr>
              <a:tr h="35308">
                <a:tc rowSpan="2">
                  <a:txBody>
                    <a:bodyPr/>
                    <a:lstStyle/>
                    <a:p>
                      <a:pPr marL="0" marR="0" algn="ctr">
                        <a:spcBef>
                          <a:spcPts val="0"/>
                        </a:spcBef>
                        <a:spcAft>
                          <a:spcPts val="0"/>
                        </a:spcAft>
                      </a:pPr>
                      <a:r>
                        <a:rPr lang="en-US" sz="900" b="1" dirty="0">
                          <a:solidFill>
                            <a:srgbClr val="000000"/>
                          </a:solidFill>
                          <a:effectLst/>
                          <a:highlight>
                            <a:srgbClr val="BFBFBF"/>
                          </a:highlight>
                          <a:latin typeface="Helvetica Neue" panose="02000503000000020004" pitchFamily="2" charset="0"/>
                          <a:ea typeface="Calibri" panose="020F0502020204030204" pitchFamily="34" charset="0"/>
                        </a:rPr>
                        <a:t>Step</a:t>
                      </a:r>
                      <a:endParaRPr lang="en-US" sz="900" dirty="0">
                        <a:effectLst/>
                        <a:highlight>
                          <a:srgbClr val="BFBFBF"/>
                        </a:highligh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marL="0" marR="0" algn="ctr">
                        <a:spcBef>
                          <a:spcPts val="0"/>
                        </a:spcBef>
                        <a:spcAft>
                          <a:spcPts val="0"/>
                        </a:spcAft>
                      </a:pPr>
                      <a:r>
                        <a:rPr lang="en-US" sz="900" b="1" dirty="0">
                          <a:solidFill>
                            <a:srgbClr val="000000"/>
                          </a:solidFill>
                          <a:effectLst/>
                          <a:highlight>
                            <a:srgbClr val="BFBFBF"/>
                          </a:highlight>
                          <a:latin typeface="Helvetica Neue" panose="02000503000000020004" pitchFamily="2" charset="0"/>
                          <a:ea typeface="Calibri" panose="020F0502020204030204" pitchFamily="34" charset="0"/>
                        </a:rPr>
                        <a:t>Description</a:t>
                      </a:r>
                      <a:endParaRPr lang="en-US" sz="900" dirty="0">
                        <a:effectLst/>
                        <a:highlight>
                          <a:srgbClr val="BFBFBF"/>
                        </a:highligh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0" algn="ctr">
                        <a:spcBef>
                          <a:spcPts val="0"/>
                        </a:spcBef>
                        <a:spcAft>
                          <a:spcPts val="0"/>
                        </a:spcAft>
                      </a:pPr>
                      <a:r>
                        <a:rPr lang="en-US" sz="900" b="1">
                          <a:solidFill>
                            <a:srgbClr val="000000"/>
                          </a:solidFill>
                          <a:effectLst/>
                          <a:highlight>
                            <a:srgbClr val="BFBFBF"/>
                          </a:highlight>
                          <a:latin typeface="Helvetica Neue" panose="02000503000000020004" pitchFamily="2" charset="0"/>
                          <a:ea typeface="Calibri" panose="020F0502020204030204" pitchFamily="34" charset="0"/>
                        </a:rPr>
                        <a:t>Independent</a:t>
                      </a:r>
                      <a:endParaRPr lang="en-US" sz="900">
                        <a:effectLst/>
                        <a:highlight>
                          <a:srgbClr val="BFBFBF"/>
                        </a:highligh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marL="0" marR="0" algn="ctr">
                        <a:spcBef>
                          <a:spcPts val="0"/>
                        </a:spcBef>
                        <a:spcAft>
                          <a:spcPts val="0"/>
                        </a:spcAft>
                      </a:pPr>
                      <a:r>
                        <a:rPr lang="en-US" sz="900" b="1">
                          <a:solidFill>
                            <a:srgbClr val="000000"/>
                          </a:solidFill>
                          <a:effectLst/>
                          <a:highlight>
                            <a:srgbClr val="BFBFBF"/>
                          </a:highlight>
                          <a:latin typeface="Helvetica Neue" panose="02000503000000020004" pitchFamily="2" charset="0"/>
                          <a:ea typeface="Calibri" panose="020F0502020204030204" pitchFamily="34" charset="0"/>
                        </a:rPr>
                        <a:t>Notes (areas for improvement)</a:t>
                      </a:r>
                      <a:endParaRPr lang="en-US" sz="900">
                        <a:effectLst/>
                        <a:highlight>
                          <a:srgbClr val="BFBFBF"/>
                        </a:highligh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53870924"/>
                  </a:ext>
                </a:extLst>
              </a:tr>
              <a:tr h="17324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b="1">
                          <a:effectLst/>
                          <a:latin typeface="Helvetica Neue" panose="02000503000000020004" pitchFamily="2" charset="0"/>
                          <a:ea typeface="Calibri" panose="020F0502020204030204" pitchFamily="34" charset="0"/>
                        </a:rPr>
                        <a:t>Yes</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900" b="1">
                          <a:effectLst/>
                          <a:latin typeface="Helvetica Neue" panose="02000503000000020004" pitchFamily="2" charset="0"/>
                          <a:ea typeface="Calibri" panose="020F0502020204030204" pitchFamily="34" charset="0"/>
                        </a:rPr>
                        <a:t>No</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1179659"/>
                  </a:ext>
                </a:extLst>
              </a:tr>
              <a:tr h="866231">
                <a:tc>
                  <a:txBody>
                    <a:bodyPr/>
                    <a:lstStyle/>
                    <a:p>
                      <a:pPr marL="0" marR="0" lvl="0" indent="0">
                        <a:spcBef>
                          <a:spcPts val="0"/>
                        </a:spcBef>
                        <a:spcAft>
                          <a:spcPts val="0"/>
                        </a:spcAft>
                        <a:buFontTx/>
                        <a:buNone/>
                      </a:pPr>
                      <a:r>
                        <a:rPr lang="en-US" sz="1200" dirty="0">
                          <a:effectLst/>
                          <a:latin typeface="Helvetica Neue" panose="02000503000000020004" pitchFamily="2" charset="0"/>
                          <a:ea typeface="Calibri" panose="020F0502020204030204" pitchFamily="34" charset="0"/>
                        </a:rPr>
                        <a:t>The JC determines employer requirements and expectations.</a:t>
                      </a:r>
                      <a:endParaRPr lang="en-US" sz="1200" dirty="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pitchFamily="2" charset="0"/>
                          <a:ea typeface="Calibri" panose="020F0502020204030204" pitchFamily="34" charset="0"/>
                        </a:rPr>
                        <a:t>The JC outlines policies, procedures, and requirements for work including dress code policy, break policy, late policy, vacation and time-off policy, unwritten rules and expectations, and other items that my impact employment.</a:t>
                      </a:r>
                      <a:endParaRPr lang="en-US" sz="12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4178262"/>
                  </a:ext>
                </a:extLst>
              </a:tr>
              <a:tr h="1559216">
                <a:tc>
                  <a:txBody>
                    <a:bodyPr/>
                    <a:lstStyle/>
                    <a:p>
                      <a:pPr marL="0" marR="0" lvl="0" indent="0">
                        <a:spcBef>
                          <a:spcPts val="0"/>
                        </a:spcBef>
                        <a:spcAft>
                          <a:spcPts val="0"/>
                        </a:spcAft>
                        <a:buFontTx/>
                        <a:buNone/>
                      </a:pPr>
                      <a:r>
                        <a:rPr lang="en-US" sz="1200" dirty="0">
                          <a:effectLst/>
                          <a:latin typeface="Helvetica Neue" panose="02000503000000020004" pitchFamily="2" charset="0"/>
                          <a:ea typeface="Calibri" panose="020F0502020204030204" pitchFamily="34" charset="0"/>
                        </a:rPr>
                        <a:t>The JC conducts a workplace tour</a:t>
                      </a:r>
                      <a:endParaRPr lang="en-US" sz="1200" dirty="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Helvetica" pitchFamily="2" charset="0"/>
                          <a:ea typeface="Calibri" panose="020F0502020204030204" pitchFamily="34" charset="0"/>
                        </a:rPr>
                        <a:t>The JC identifies routines that the individual will be engaged in during a typical work shift.  In Addition, the JC documents the physical demands, such as lifting and standing, academic demands, such as reading, writing, or arithmetic, or information regarding tools, clothing, and safety equipment. Finally, the job coach should identify specific accommodations the employee may need</a:t>
                      </a:r>
                      <a:endParaRPr lang="en-US" sz="1200" dirty="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9283944"/>
                  </a:ext>
                </a:extLst>
              </a:tr>
              <a:tr h="1385969">
                <a:tc>
                  <a:txBody>
                    <a:bodyPr/>
                    <a:lstStyle/>
                    <a:p>
                      <a:pPr marL="0" marR="0" lvl="0" indent="0">
                        <a:spcBef>
                          <a:spcPts val="0"/>
                        </a:spcBef>
                        <a:spcAft>
                          <a:spcPts val="0"/>
                        </a:spcAft>
                        <a:buFontTx/>
                        <a:buNone/>
                      </a:pPr>
                      <a:r>
                        <a:rPr lang="en-US" sz="1200" dirty="0">
                          <a:effectLst/>
                          <a:latin typeface="Helvetica Neue" panose="02000503000000020004" pitchFamily="2" charset="0"/>
                          <a:ea typeface="Calibri" panose="020F0502020204030204" pitchFamily="34" charset="0"/>
                        </a:rPr>
                        <a:t>The JC completes a job analysis form. </a:t>
                      </a:r>
                      <a:endParaRPr lang="en-US" sz="1200" dirty="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pitchFamily="2" charset="0"/>
                          <a:ea typeface="Calibri" panose="020F0502020204030204" pitchFamily="34" charset="0"/>
                        </a:rPr>
                        <a:t>The job analysis form should contain the following information: (a) business contact information, (b) work Schedule (if known), (c) job description, (d) information about the core, episodic, and job-related routines, (e) information about tools and other material required for the job, and (f) general comments and concerns</a:t>
                      </a:r>
                      <a:endParaRPr lang="en-US" sz="12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dirty="0">
                          <a:effectLst/>
                          <a:latin typeface="Helvetica Neue" panose="02000503000000020004" pitchFamily="2"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7178597"/>
                  </a:ext>
                </a:extLst>
              </a:tr>
              <a:tr h="346492">
                <a:tc>
                  <a:txBody>
                    <a:bodyPr/>
                    <a:lstStyle/>
                    <a:p>
                      <a:pPr marL="0" marR="0" lvl="0" indent="0">
                        <a:spcBef>
                          <a:spcPts val="0"/>
                        </a:spcBef>
                        <a:spcAft>
                          <a:spcPts val="0"/>
                        </a:spcAft>
                        <a:buFontTx/>
                        <a:buNone/>
                      </a:pPr>
                      <a:r>
                        <a:rPr lang="en-US" sz="1200" dirty="0">
                          <a:effectLst/>
                          <a:latin typeface="Helvetica Neue" panose="02000503000000020004" pitchFamily="2" charset="0"/>
                          <a:ea typeface="Calibri" panose="020F0502020204030204" pitchFamily="34" charset="0"/>
                        </a:rPr>
                        <a:t>The JC performs the TA.</a:t>
                      </a:r>
                      <a:endParaRPr lang="en-US" sz="1200" dirty="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Helvetica" pitchFamily="2" charset="0"/>
                          <a:ea typeface="Calibri" panose="020F0502020204030204" pitchFamily="34" charset="0"/>
                        </a:rPr>
                        <a:t>The JC performs the TA more than once to ensure accuracy and adjusts as needed.</a:t>
                      </a:r>
                      <a:endParaRPr lang="en-US" sz="1200" dirty="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a:effectLst/>
                          <a:latin typeface="Helvetica Neue" panose="02000503000000020004" pitchFamily="2" charset="0"/>
                          <a:ea typeface="Calibri" panose="020F0502020204030204" pitchFamily="34" charset="0"/>
                        </a:rPr>
                        <a:t> </a:t>
                      </a:r>
                      <a:endParaRPr lang="en-US" sz="90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900" dirty="0">
                          <a:effectLst/>
                          <a:latin typeface="Helvetica Neue" panose="02000503000000020004" pitchFamily="2"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txBody>
                  <a:tcPr marL="52637" marR="52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103076"/>
                  </a:ext>
                </a:extLst>
              </a:tr>
            </a:tbl>
          </a:graphicData>
        </a:graphic>
      </p:graphicFrame>
    </p:spTree>
    <p:extLst>
      <p:ext uri="{BB962C8B-B14F-4D97-AF65-F5344CB8AC3E}">
        <p14:creationId xmlns:p14="http://schemas.microsoft.com/office/powerpoint/2010/main" val="223324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B83994-6DAC-20BA-2F2B-71369F5853C0}"/>
              </a:ext>
            </a:extLst>
          </p:cNvPr>
          <p:cNvSpPr>
            <a:spLocks noGrp="1"/>
          </p:cNvSpPr>
          <p:nvPr>
            <p:ph type="title"/>
          </p:nvPr>
        </p:nvSpPr>
        <p:spPr>
          <a:xfrm>
            <a:off x="5894962" y="479493"/>
            <a:ext cx="5458838" cy="1325563"/>
          </a:xfrm>
        </p:spPr>
        <p:txBody>
          <a:bodyPr>
            <a:normAutofit/>
          </a:bodyPr>
          <a:lstStyle/>
          <a:p>
            <a:r>
              <a:rPr lang="en-US" dirty="0"/>
              <a:t>Competency-Based TA</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blue yellow green and black sign with black text&#10;&#10;Description automatically generated">
            <a:extLst>
              <a:ext uri="{FF2B5EF4-FFF2-40B4-BE49-F238E27FC236}">
                <a16:creationId xmlns:a16="http://schemas.microsoft.com/office/drawing/2014/main" id="{15B5FE76-FA45-8910-D952-FB5D81C88676}"/>
              </a:ext>
            </a:extLst>
          </p:cNvPr>
          <p:cNvPicPr>
            <a:picLocks noChangeAspect="1"/>
          </p:cNvPicPr>
          <p:nvPr/>
        </p:nvPicPr>
        <p:blipFill>
          <a:blip r:embed="rId2"/>
          <a:stretch>
            <a:fillRect/>
          </a:stretch>
        </p:blipFill>
        <p:spPr>
          <a:xfrm>
            <a:off x="1622716" y="511293"/>
            <a:ext cx="2938312"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C60EDE7-6696-7A41-FBCA-655169566FC5}"/>
              </a:ext>
            </a:extLst>
          </p:cNvPr>
          <p:cNvSpPr>
            <a:spLocks noGrp="1"/>
          </p:cNvSpPr>
          <p:nvPr>
            <p:ph idx="1"/>
          </p:nvPr>
        </p:nvSpPr>
        <p:spPr>
          <a:xfrm>
            <a:off x="5894962" y="1984443"/>
            <a:ext cx="5458838" cy="4192520"/>
          </a:xfrm>
        </p:spPr>
        <p:txBody>
          <a:bodyPr>
            <a:normAutofit/>
          </a:bodyPr>
          <a:lstStyle/>
          <a:p>
            <a:pPr marL="457200" lvl="1" indent="0" fontAlgn="t">
              <a:spcBef>
                <a:spcPts val="0"/>
              </a:spcBef>
              <a:spcAft>
                <a:spcPts val="600"/>
              </a:spcAft>
              <a:buNone/>
            </a:pPr>
            <a:endParaRPr lang="en-US" b="0" i="0" u="none" strike="noStrike" dirty="0">
              <a:effectLst/>
              <a:latin typeface="Arial" panose="020B0604020202020204" pitchFamily="34" charset="0"/>
            </a:endParaRPr>
          </a:p>
          <a:p>
            <a:pPr marL="285750" marR="0" indent="-285750" rtl="0" eaLnBrk="1" fontAlgn="t" latinLnBrk="0" hangingPunct="1">
              <a:spcBef>
                <a:spcPts val="0"/>
              </a:spcBef>
              <a:spcAft>
                <a:spcPts val="600"/>
              </a:spcAft>
              <a:buFont typeface="Arial" panose="020B0604020202020204" pitchFamily="34" charset="0"/>
              <a:buChar char="•"/>
            </a:pPr>
            <a:r>
              <a:rPr lang="en-US" b="0" i="0" u="none" strike="noStrike" kern="1200" dirty="0">
                <a:effectLst/>
                <a:latin typeface="Helvetica Neue" panose="02000503000000020004" pitchFamily="2" charset="0"/>
                <a:ea typeface="Calibri" panose="020F0502020204030204" pitchFamily="34" charset="0"/>
              </a:rPr>
              <a:t>The JC uses a task analysis to determine what core, episodic, and job-related tasks, routines, and activities need to be taught to the employee.  </a:t>
            </a:r>
          </a:p>
          <a:p>
            <a:pPr marL="742950" lvl="1" indent="-285750" fontAlgn="t">
              <a:spcBef>
                <a:spcPts val="0"/>
              </a:spcBef>
              <a:spcAft>
                <a:spcPts val="600"/>
              </a:spcAft>
            </a:pPr>
            <a:r>
              <a:rPr lang="en-US" b="0" i="0" u="none" strike="noStrike" kern="1200" dirty="0">
                <a:effectLst/>
                <a:latin typeface="Helvetica Neue" panose="02000503000000020004" pitchFamily="2" charset="0"/>
                <a:ea typeface="Calibri" panose="020F0502020204030204" pitchFamily="34" charset="0"/>
              </a:rPr>
              <a:t>The JC independently completes the steps of task analysis fidelity checklist.</a:t>
            </a:r>
            <a:endParaRPr lang="en-US" b="0" i="0" u="none" strike="noStrike" dirty="0">
              <a:effectLst/>
              <a:latin typeface="Arial" panose="020B0604020202020204" pitchFamily="34" charset="0"/>
            </a:endParaRPr>
          </a:p>
        </p:txBody>
      </p:sp>
    </p:spTree>
    <p:extLst>
      <p:ext uri="{BB962C8B-B14F-4D97-AF65-F5344CB8AC3E}">
        <p14:creationId xmlns:p14="http://schemas.microsoft.com/office/powerpoint/2010/main" val="56551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7CA56606-5E01-DEF6-FC81-F5B749838994}"/>
              </a:ext>
            </a:extLst>
          </p:cNvPr>
          <p:cNvPicPr>
            <a:picLocks noChangeAspect="1"/>
          </p:cNvPicPr>
          <p:nvPr/>
        </p:nvPicPr>
        <p:blipFill rotWithShape="1">
          <a:blip r:embed="rId2"/>
          <a:srcRect l="28615" r="27010"/>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5F967-8958-DE07-B671-0D89866D4BB2}"/>
              </a:ext>
            </a:extLst>
          </p:cNvPr>
          <p:cNvSpPr>
            <a:spLocks noGrp="1"/>
          </p:cNvSpPr>
          <p:nvPr>
            <p:ph type="title"/>
          </p:nvPr>
        </p:nvSpPr>
        <p:spPr>
          <a:xfrm>
            <a:off x="6115317" y="405685"/>
            <a:ext cx="5464968" cy="1559301"/>
          </a:xfrm>
        </p:spPr>
        <p:txBody>
          <a:bodyPr>
            <a:normAutofit/>
          </a:bodyPr>
          <a:lstStyle/>
          <a:p>
            <a:r>
              <a:rPr lang="en-US" sz="4000" dirty="0"/>
              <a:t>Importance of Competencies</a:t>
            </a:r>
          </a:p>
        </p:txBody>
      </p:sp>
      <p:sp>
        <p:nvSpPr>
          <p:cNvPr id="3" name="Content Placeholder 2">
            <a:extLst>
              <a:ext uri="{FF2B5EF4-FFF2-40B4-BE49-F238E27FC236}">
                <a16:creationId xmlns:a16="http://schemas.microsoft.com/office/drawing/2014/main" id="{E60915C1-EF89-FBB4-7340-129FAAC842FA}"/>
              </a:ext>
            </a:extLst>
          </p:cNvPr>
          <p:cNvSpPr>
            <a:spLocks noGrp="1"/>
          </p:cNvSpPr>
          <p:nvPr>
            <p:ph idx="1"/>
          </p:nvPr>
        </p:nvSpPr>
        <p:spPr>
          <a:xfrm>
            <a:off x="6115317" y="2743200"/>
            <a:ext cx="5247340" cy="3496878"/>
          </a:xfrm>
        </p:spPr>
        <p:txBody>
          <a:bodyPr anchor="ctr">
            <a:normAutofit/>
          </a:bodyPr>
          <a:lstStyle/>
          <a:p>
            <a:r>
              <a:rPr lang="en-US" sz="2000" dirty="0"/>
              <a:t>Federal legislation and state policies emphasize the importance of competitive integrated employment.</a:t>
            </a:r>
          </a:p>
          <a:p>
            <a:r>
              <a:rPr lang="en-US" sz="2000" dirty="0"/>
              <a:t>Despite legislative efforts, employment rates, especially for individuals with more significant disabilities remain stagnate.</a:t>
            </a:r>
          </a:p>
        </p:txBody>
      </p:sp>
    </p:spTree>
    <p:extLst>
      <p:ext uri="{BB962C8B-B14F-4D97-AF65-F5344CB8AC3E}">
        <p14:creationId xmlns:p14="http://schemas.microsoft.com/office/powerpoint/2010/main" val="753202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0A40B5D3-80CB-5565-11D4-CF76229B9865}"/>
              </a:ext>
            </a:extLst>
          </p:cNvPr>
          <p:cNvGraphicFramePr>
            <a:graphicFrameLocks noGrp="1"/>
          </p:cNvGraphicFramePr>
          <p:nvPr>
            <p:extLst>
              <p:ext uri="{D42A27DB-BD31-4B8C-83A1-F6EECF244321}">
                <p14:modId xmlns:p14="http://schemas.microsoft.com/office/powerpoint/2010/main" val="2582824027"/>
              </p:ext>
            </p:extLst>
          </p:nvPr>
        </p:nvGraphicFramePr>
        <p:xfrm>
          <a:off x="643467" y="1081626"/>
          <a:ext cx="10905068" cy="4694754"/>
        </p:xfrm>
        <a:graphic>
          <a:graphicData uri="http://schemas.openxmlformats.org/drawingml/2006/table">
            <a:tbl>
              <a:tblPr firstRow="1" firstCol="1" bandRow="1"/>
              <a:tblGrid>
                <a:gridCol w="4067609">
                  <a:extLst>
                    <a:ext uri="{9D8B030D-6E8A-4147-A177-3AD203B41FA5}">
                      <a16:colId xmlns:a16="http://schemas.microsoft.com/office/drawing/2014/main" val="4186201574"/>
                    </a:ext>
                  </a:extLst>
                </a:gridCol>
                <a:gridCol w="4161809">
                  <a:extLst>
                    <a:ext uri="{9D8B030D-6E8A-4147-A177-3AD203B41FA5}">
                      <a16:colId xmlns:a16="http://schemas.microsoft.com/office/drawing/2014/main" val="3785455714"/>
                    </a:ext>
                  </a:extLst>
                </a:gridCol>
                <a:gridCol w="635842">
                  <a:extLst>
                    <a:ext uri="{9D8B030D-6E8A-4147-A177-3AD203B41FA5}">
                      <a16:colId xmlns:a16="http://schemas.microsoft.com/office/drawing/2014/main" val="783742913"/>
                    </a:ext>
                  </a:extLst>
                </a:gridCol>
                <a:gridCol w="567699">
                  <a:extLst>
                    <a:ext uri="{9D8B030D-6E8A-4147-A177-3AD203B41FA5}">
                      <a16:colId xmlns:a16="http://schemas.microsoft.com/office/drawing/2014/main" val="2227356022"/>
                    </a:ext>
                  </a:extLst>
                </a:gridCol>
                <a:gridCol w="1472109">
                  <a:extLst>
                    <a:ext uri="{9D8B030D-6E8A-4147-A177-3AD203B41FA5}">
                      <a16:colId xmlns:a16="http://schemas.microsoft.com/office/drawing/2014/main" val="2009745513"/>
                    </a:ext>
                  </a:extLst>
                </a:gridCol>
              </a:tblGrid>
              <a:tr h="430994">
                <a:tc gridSpan="5">
                  <a:txBody>
                    <a:bodyPr/>
                    <a:lstStyle/>
                    <a:p>
                      <a:pPr marL="0" marR="0" algn="ctr">
                        <a:spcBef>
                          <a:spcPts val="0"/>
                        </a:spcBef>
                        <a:spcAft>
                          <a:spcPts val="0"/>
                        </a:spcAft>
                      </a:pPr>
                      <a:r>
                        <a:rPr lang="en-US" sz="1300">
                          <a:solidFill>
                            <a:srgbClr val="FFFFFF"/>
                          </a:solidFill>
                          <a:effectLst/>
                          <a:highlight>
                            <a:srgbClr val="1F3864"/>
                          </a:highlight>
                          <a:latin typeface="Helvetica Neue" panose="02000503000000020004" pitchFamily="2" charset="0"/>
                          <a:ea typeface="Calibri" panose="020F0502020204030204" pitchFamily="34" charset="0"/>
                        </a:rPr>
                        <a:t>Task Analysis Checklist</a:t>
                      </a:r>
                      <a:endParaRPr lang="en-US" sz="1300">
                        <a:effectLst/>
                        <a:highlight>
                          <a:srgbClr val="1F3864"/>
                        </a:highlight>
                        <a:latin typeface="Times New Roman" panose="02020603050405020304" pitchFamily="18" charset="0"/>
                        <a:ea typeface="Calibri" panose="020F0502020204030204" pitchFamily="34" charset="0"/>
                      </a:endParaRPr>
                    </a:p>
                    <a:p>
                      <a:pPr marL="0" marR="0" algn="ctr">
                        <a:spcBef>
                          <a:spcPts val="0"/>
                        </a:spcBef>
                        <a:spcAft>
                          <a:spcPts val="0"/>
                        </a:spcAft>
                      </a:pPr>
                      <a:r>
                        <a:rPr lang="en-US" sz="1300" b="1">
                          <a:effectLst/>
                          <a:highlight>
                            <a:srgbClr val="1F3864"/>
                          </a:highlight>
                          <a:latin typeface="Helvetica Neue" panose="02000503000000020004" pitchFamily="2" charset="0"/>
                          <a:ea typeface="Calibri" panose="020F0502020204030204" pitchFamily="34" charset="0"/>
                        </a:rPr>
                        <a:t> </a:t>
                      </a:r>
                      <a:endParaRPr lang="en-US" sz="1300">
                        <a:effectLst/>
                        <a:highlight>
                          <a:srgbClr val="1F3864"/>
                        </a:highligh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6803128"/>
                  </a:ext>
                </a:extLst>
              </a:tr>
              <a:tr h="430994">
                <a:tc gridSpan="5">
                  <a:txBody>
                    <a:bodyPr/>
                    <a:lstStyle/>
                    <a:p>
                      <a:pPr marL="0" marR="0">
                        <a:spcBef>
                          <a:spcPts val="0"/>
                        </a:spcBef>
                        <a:spcAft>
                          <a:spcPts val="0"/>
                        </a:spcAft>
                      </a:pPr>
                      <a:r>
                        <a:rPr lang="en-US" sz="1300">
                          <a:solidFill>
                            <a:srgbClr val="000000"/>
                          </a:solidFill>
                          <a:effectLst/>
                          <a:highlight>
                            <a:srgbClr val="F2F2F2"/>
                          </a:highlight>
                          <a:latin typeface="Helvetica Neue" panose="02000503000000020004" pitchFamily="2" charset="0"/>
                          <a:ea typeface="Calibri" panose="020F0502020204030204" pitchFamily="34" charset="0"/>
                        </a:rPr>
                        <a:t>JC Name: </a:t>
                      </a:r>
                      <a:endParaRPr lang="en-US" sz="1300">
                        <a:effectLst/>
                        <a:highlight>
                          <a:srgbClr val="F2F2F2"/>
                        </a:highlight>
                        <a:latin typeface="Times New Roman" panose="02020603050405020304" pitchFamily="18" charset="0"/>
                        <a:ea typeface="Calibri" panose="020F0502020204030204" pitchFamily="34" charset="0"/>
                      </a:endParaRPr>
                    </a:p>
                    <a:p>
                      <a:pPr marL="0" marR="0">
                        <a:spcBef>
                          <a:spcPts val="0"/>
                        </a:spcBef>
                        <a:spcAft>
                          <a:spcPts val="0"/>
                        </a:spcAft>
                      </a:pPr>
                      <a:r>
                        <a:rPr lang="en-US" sz="1300">
                          <a:solidFill>
                            <a:srgbClr val="000000"/>
                          </a:solidFill>
                          <a:effectLst/>
                          <a:highlight>
                            <a:srgbClr val="F2F2F2"/>
                          </a:highlight>
                          <a:latin typeface="Helvetica Neue" panose="02000503000000020004" pitchFamily="2" charset="0"/>
                          <a:ea typeface="Calibri" panose="020F0502020204030204" pitchFamily="34" charset="0"/>
                        </a:rPr>
                        <a:t>Supervisor sign-off:</a:t>
                      </a:r>
                      <a:endParaRPr lang="en-US" sz="1300">
                        <a:effectLst/>
                        <a:highlight>
                          <a:srgbClr val="F2F2F2"/>
                        </a:highligh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2112855"/>
                  </a:ext>
                </a:extLst>
              </a:tr>
              <a:tr h="430994">
                <a:tc rowSpan="2">
                  <a:txBody>
                    <a:bodyPr/>
                    <a:lstStyle/>
                    <a:p>
                      <a:pPr marL="0" marR="0" algn="ctr">
                        <a:spcBef>
                          <a:spcPts val="0"/>
                        </a:spcBef>
                        <a:spcAft>
                          <a:spcPts val="0"/>
                        </a:spcAft>
                      </a:pPr>
                      <a:r>
                        <a:rPr lang="en-US" sz="1300" b="1">
                          <a:solidFill>
                            <a:srgbClr val="000000"/>
                          </a:solidFill>
                          <a:effectLst/>
                          <a:highlight>
                            <a:srgbClr val="BFBFBF"/>
                          </a:highlight>
                          <a:latin typeface="Helvetica Neue" panose="02000503000000020004" pitchFamily="2" charset="0"/>
                          <a:ea typeface="Calibri" panose="020F0502020204030204" pitchFamily="34" charset="0"/>
                        </a:rPr>
                        <a:t>Step</a:t>
                      </a:r>
                      <a:endParaRPr lang="en-US" sz="1300">
                        <a:effectLst/>
                        <a:highlight>
                          <a:srgbClr val="BFBFBF"/>
                        </a:highligh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marL="0" marR="0" algn="ctr">
                        <a:spcBef>
                          <a:spcPts val="0"/>
                        </a:spcBef>
                        <a:spcAft>
                          <a:spcPts val="0"/>
                        </a:spcAft>
                      </a:pPr>
                      <a:r>
                        <a:rPr lang="en-US" sz="1300" b="1">
                          <a:solidFill>
                            <a:srgbClr val="000000"/>
                          </a:solidFill>
                          <a:effectLst/>
                          <a:highlight>
                            <a:srgbClr val="BFBFBF"/>
                          </a:highlight>
                          <a:latin typeface="Helvetica Neue" panose="02000503000000020004" pitchFamily="2" charset="0"/>
                          <a:ea typeface="Calibri" panose="020F0502020204030204" pitchFamily="34" charset="0"/>
                        </a:rPr>
                        <a:t>Description</a:t>
                      </a:r>
                      <a:endParaRPr lang="en-US" sz="1300">
                        <a:effectLst/>
                        <a:highlight>
                          <a:srgbClr val="BFBFBF"/>
                        </a:highligh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0" algn="ctr">
                        <a:spcBef>
                          <a:spcPts val="0"/>
                        </a:spcBef>
                        <a:spcAft>
                          <a:spcPts val="0"/>
                        </a:spcAft>
                      </a:pPr>
                      <a:r>
                        <a:rPr lang="en-US" sz="1300" b="1">
                          <a:solidFill>
                            <a:srgbClr val="000000"/>
                          </a:solidFill>
                          <a:effectLst/>
                          <a:highlight>
                            <a:srgbClr val="BFBFBF"/>
                          </a:highlight>
                          <a:latin typeface="Helvetica Neue" panose="02000503000000020004" pitchFamily="2" charset="0"/>
                          <a:ea typeface="Calibri" panose="020F0502020204030204" pitchFamily="34" charset="0"/>
                        </a:rPr>
                        <a:t>Independent</a:t>
                      </a:r>
                      <a:endParaRPr lang="en-US" sz="1300">
                        <a:effectLst/>
                        <a:highlight>
                          <a:srgbClr val="BFBFBF"/>
                        </a:highligh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marL="0" marR="0" algn="ctr">
                        <a:spcBef>
                          <a:spcPts val="0"/>
                        </a:spcBef>
                        <a:spcAft>
                          <a:spcPts val="0"/>
                        </a:spcAft>
                      </a:pPr>
                      <a:r>
                        <a:rPr lang="en-US" sz="1300" b="1">
                          <a:solidFill>
                            <a:srgbClr val="000000"/>
                          </a:solidFill>
                          <a:effectLst/>
                          <a:highlight>
                            <a:srgbClr val="BFBFBF"/>
                          </a:highlight>
                          <a:latin typeface="Helvetica Neue" panose="02000503000000020004" pitchFamily="2" charset="0"/>
                          <a:ea typeface="Calibri" panose="020F0502020204030204" pitchFamily="34" charset="0"/>
                        </a:rPr>
                        <a:t>Notes (areas for improvement)</a:t>
                      </a:r>
                      <a:endParaRPr lang="en-US" sz="1300">
                        <a:effectLst/>
                        <a:highlight>
                          <a:srgbClr val="BFBFBF"/>
                        </a:highligh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57879321"/>
                  </a:ext>
                </a:extLst>
              </a:tr>
              <a:tr h="23858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300" b="1">
                          <a:effectLst/>
                          <a:latin typeface="Helvetica Neue" panose="02000503000000020004" pitchFamily="2" charset="0"/>
                          <a:ea typeface="Calibri" panose="020F0502020204030204" pitchFamily="34" charset="0"/>
                        </a:rPr>
                        <a:t>Yes</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a:effectLst/>
                          <a:latin typeface="Helvetica Neue" panose="02000503000000020004" pitchFamily="2" charset="0"/>
                          <a:ea typeface="Calibri" panose="020F0502020204030204" pitchFamily="34" charset="0"/>
                        </a:rPr>
                        <a:t>No</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7884552"/>
                  </a:ext>
                </a:extLst>
              </a:tr>
              <a:tr h="623401">
                <a:tc>
                  <a:txBody>
                    <a:bodyPr/>
                    <a:lstStyle/>
                    <a:p>
                      <a:pPr marL="342900" marR="0" lvl="0" indent="-342900">
                        <a:spcBef>
                          <a:spcPts val="0"/>
                        </a:spcBef>
                        <a:spcAft>
                          <a:spcPts val="0"/>
                        </a:spcAft>
                        <a:buFont typeface="+mj-lt"/>
                        <a:buAutoNum type="arabicPeriod"/>
                      </a:pPr>
                      <a:r>
                        <a:rPr lang="en-US" sz="1300">
                          <a:effectLst/>
                          <a:latin typeface="Helvetica Neue" panose="02000503000000020004" pitchFamily="2" charset="0"/>
                          <a:ea typeface="Calibri" panose="020F0502020204030204" pitchFamily="34" charset="0"/>
                        </a:rPr>
                        <a:t>The JC develops measurable community-based training objectives.</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pitchFamily="2" charset="0"/>
                          <a:ea typeface="Calibri" panose="020F0502020204030204" pitchFamily="34" charset="0"/>
                        </a:rPr>
                        <a:t>The JC can operationalize training objectives that are both observable and measurable.  Objectives align with information obtained collected during job analysis.</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3438738"/>
                  </a:ext>
                </a:extLst>
              </a:tr>
              <a:tr h="430994">
                <a:tc>
                  <a:txBody>
                    <a:bodyPr/>
                    <a:lstStyle/>
                    <a:p>
                      <a:pPr marL="342900" marR="0" lvl="0" indent="-342900">
                        <a:spcBef>
                          <a:spcPts val="0"/>
                        </a:spcBef>
                        <a:spcAft>
                          <a:spcPts val="0"/>
                        </a:spcAft>
                        <a:buFont typeface="+mj-lt"/>
                        <a:buAutoNum type="arabicPeriod"/>
                      </a:pPr>
                      <a:r>
                        <a:rPr lang="en-US" sz="1300">
                          <a:effectLst/>
                          <a:latin typeface="Helvetica Neue" panose="02000503000000020004" pitchFamily="2" charset="0"/>
                          <a:ea typeface="Calibri" panose="020F0502020204030204" pitchFamily="34" charset="0"/>
                        </a:rPr>
                        <a:t>The JC clearly describes each discrete, teachable step for the task or activity.</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pitchFamily="2" charset="0"/>
                          <a:ea typeface="Calibri" panose="020F0502020204030204" pitchFamily="34" charset="0"/>
                        </a:rPr>
                        <a:t>The JC writes out each discrete step in the TA in both observable and measurable terms.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7703480"/>
                  </a:ext>
                </a:extLst>
              </a:tr>
              <a:tr h="430994">
                <a:tc>
                  <a:txBody>
                    <a:bodyPr/>
                    <a:lstStyle/>
                    <a:p>
                      <a:pPr marL="342900" marR="0" lvl="0" indent="-342900">
                        <a:spcBef>
                          <a:spcPts val="0"/>
                        </a:spcBef>
                        <a:spcAft>
                          <a:spcPts val="0"/>
                        </a:spcAft>
                        <a:buFont typeface="+mj-lt"/>
                        <a:buAutoNum type="arabicPeriod"/>
                      </a:pPr>
                      <a:r>
                        <a:rPr lang="en-US" sz="1300">
                          <a:effectLst/>
                          <a:latin typeface="Helvetica Neue" panose="02000503000000020004" pitchFamily="2" charset="0"/>
                          <a:ea typeface="Calibri" panose="020F0502020204030204" pitchFamily="34" charset="0"/>
                        </a:rPr>
                        <a:t>The JC sequences the steps in the TA.</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pitchFamily="2" charset="0"/>
                          <a:ea typeface="Calibri" panose="020F0502020204030204" pitchFamily="34" charset="0"/>
                        </a:rPr>
                        <a:t>The JC logically sequences the steps in each task in exact order for completion.</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7877116"/>
                  </a:ext>
                </a:extLst>
              </a:tr>
              <a:tr h="430994">
                <a:tc>
                  <a:txBody>
                    <a:bodyPr/>
                    <a:lstStyle/>
                    <a:p>
                      <a:pPr marL="342900" marR="0" lvl="0" indent="-342900">
                        <a:spcBef>
                          <a:spcPts val="0"/>
                        </a:spcBef>
                        <a:spcAft>
                          <a:spcPts val="0"/>
                        </a:spcAft>
                        <a:buFont typeface="+mj-lt"/>
                        <a:buAutoNum type="arabicPeriod"/>
                      </a:pPr>
                      <a:r>
                        <a:rPr lang="en-US" sz="1300">
                          <a:effectLst/>
                          <a:latin typeface="Helvetica Neue" panose="02000503000000020004" pitchFamily="2" charset="0"/>
                          <a:ea typeface="Calibri" panose="020F0502020204030204" pitchFamily="34" charset="0"/>
                        </a:rPr>
                        <a:t>The JC performs the TA.</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pitchFamily="2" charset="0"/>
                          <a:ea typeface="Calibri" panose="020F0502020204030204" pitchFamily="34" charset="0"/>
                        </a:rPr>
                        <a:t>The JC performs the TA more than once to ensure accuracy and adjusts as needed.</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5849566"/>
                  </a:ext>
                </a:extLst>
              </a:tr>
              <a:tr h="815809">
                <a:tc>
                  <a:txBody>
                    <a:bodyPr/>
                    <a:lstStyle/>
                    <a:p>
                      <a:pPr marL="342900" marR="0" lvl="0" indent="-342900">
                        <a:spcBef>
                          <a:spcPts val="0"/>
                        </a:spcBef>
                        <a:spcAft>
                          <a:spcPts val="0"/>
                        </a:spcAft>
                        <a:buFont typeface="+mj-lt"/>
                        <a:buAutoNum type="arabicPeriod"/>
                      </a:pPr>
                      <a:r>
                        <a:rPr lang="en-US" sz="1300">
                          <a:effectLst/>
                          <a:latin typeface="Helvetica Neue" panose="02000503000000020004" pitchFamily="2" charset="0"/>
                          <a:ea typeface="Calibri" panose="020F0502020204030204" pitchFamily="34" charset="0"/>
                        </a:rPr>
                        <a:t>The JC identifies the materials and accommodations needed to complete the task.</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pitchFamily="2" charset="0"/>
                          <a:ea typeface="Calibri" panose="020F0502020204030204" pitchFamily="34" charset="0"/>
                        </a:rPr>
                        <a:t>The JC identifies materials and accommodations needed to successfully complete the task. The JC ensures the person with a disability has access to the materials and accommodations.</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8133344"/>
                  </a:ext>
                </a:extLst>
              </a:tr>
              <a:tr h="430994">
                <a:tc>
                  <a:txBody>
                    <a:bodyPr/>
                    <a:lstStyle/>
                    <a:p>
                      <a:pPr marL="342900" marR="0" lvl="0" indent="-342900">
                        <a:spcBef>
                          <a:spcPts val="0"/>
                        </a:spcBef>
                        <a:spcAft>
                          <a:spcPts val="0"/>
                        </a:spcAft>
                        <a:buFont typeface="+mj-lt"/>
                        <a:buAutoNum type="arabicPeriod"/>
                      </a:pPr>
                      <a:r>
                        <a:rPr lang="en-US" sz="1300">
                          <a:effectLst/>
                          <a:latin typeface="Helvetica Neue" panose="02000503000000020004" pitchFamily="2" charset="0"/>
                          <a:ea typeface="Calibri" panose="020F0502020204030204" pitchFamily="34" charset="0"/>
                        </a:rPr>
                        <a:t>The JC documents speed and quality requirements.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pitchFamily="2" charset="0"/>
                          <a:ea typeface="Calibri" panose="020F0502020204030204" pitchFamily="34" charset="0"/>
                        </a:rPr>
                        <a:t>The JC identifies the speed and quality requirements for completing the task.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a:effectLst/>
                          <a:latin typeface="Helvetica Neue" panose="02000503000000020004" pitchFamily="2" charset="0"/>
                          <a:ea typeface="Calibri" panose="020F0502020204030204" pitchFamily="34" charset="0"/>
                        </a:rPr>
                        <a:t> </a:t>
                      </a:r>
                      <a:endParaRPr lang="en-US" sz="130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300" dirty="0">
                          <a:effectLst/>
                          <a:latin typeface="Helvetica Neue" panose="02000503000000020004" pitchFamily="2" charset="0"/>
                          <a:ea typeface="Calibri" panose="020F0502020204030204" pitchFamily="34" charset="0"/>
                        </a:rPr>
                        <a:t> </a:t>
                      </a:r>
                      <a:endParaRPr lang="en-US" sz="1300" dirty="0">
                        <a:effectLst/>
                        <a:latin typeface="Times New Roman" panose="02020603050405020304" pitchFamily="18" charset="0"/>
                        <a:ea typeface="Calibri" panose="020F0502020204030204" pitchFamily="34" charset="0"/>
                      </a:endParaRPr>
                    </a:p>
                  </a:txBody>
                  <a:tcPr marL="62428" marR="62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4936467"/>
                  </a:ext>
                </a:extLst>
              </a:tr>
            </a:tbl>
          </a:graphicData>
        </a:graphic>
      </p:graphicFrame>
    </p:spTree>
    <p:extLst>
      <p:ext uri="{BB962C8B-B14F-4D97-AF65-F5344CB8AC3E}">
        <p14:creationId xmlns:p14="http://schemas.microsoft.com/office/powerpoint/2010/main" val="2862536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B83994-6DAC-20BA-2F2B-71369F5853C0}"/>
              </a:ext>
            </a:extLst>
          </p:cNvPr>
          <p:cNvSpPr>
            <a:spLocks noGrp="1"/>
          </p:cNvSpPr>
          <p:nvPr>
            <p:ph type="title"/>
          </p:nvPr>
        </p:nvSpPr>
        <p:spPr>
          <a:xfrm>
            <a:off x="5894962" y="479493"/>
            <a:ext cx="5458838" cy="1325563"/>
          </a:xfrm>
        </p:spPr>
        <p:txBody>
          <a:bodyPr>
            <a:normAutofit/>
          </a:bodyPr>
          <a:lstStyle/>
          <a:p>
            <a:r>
              <a:rPr lang="en-US" dirty="0"/>
              <a:t>Competency-Based TA</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blue yellow green and black sign with black text&#10;&#10;Description automatically generated">
            <a:extLst>
              <a:ext uri="{FF2B5EF4-FFF2-40B4-BE49-F238E27FC236}">
                <a16:creationId xmlns:a16="http://schemas.microsoft.com/office/drawing/2014/main" id="{15B5FE76-FA45-8910-D952-FB5D81C88676}"/>
              </a:ext>
            </a:extLst>
          </p:cNvPr>
          <p:cNvPicPr>
            <a:picLocks noChangeAspect="1"/>
          </p:cNvPicPr>
          <p:nvPr/>
        </p:nvPicPr>
        <p:blipFill>
          <a:blip r:embed="rId2"/>
          <a:stretch>
            <a:fillRect/>
          </a:stretch>
        </p:blipFill>
        <p:spPr>
          <a:xfrm>
            <a:off x="1622716" y="511293"/>
            <a:ext cx="2938312"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C60EDE7-6696-7A41-FBCA-655169566FC5}"/>
              </a:ext>
            </a:extLst>
          </p:cNvPr>
          <p:cNvSpPr>
            <a:spLocks noGrp="1"/>
          </p:cNvSpPr>
          <p:nvPr>
            <p:ph idx="1"/>
          </p:nvPr>
        </p:nvSpPr>
        <p:spPr>
          <a:xfrm>
            <a:off x="5894962" y="1984443"/>
            <a:ext cx="5458838" cy="4192520"/>
          </a:xfrm>
        </p:spPr>
        <p:txBody>
          <a:bodyPr>
            <a:normAutofit/>
          </a:bodyPr>
          <a:lstStyle/>
          <a:p>
            <a:pPr marL="457200" lvl="1" indent="0" fontAlgn="t">
              <a:spcBef>
                <a:spcPts val="0"/>
              </a:spcBef>
              <a:spcAft>
                <a:spcPts val="600"/>
              </a:spcAft>
              <a:buNone/>
            </a:pPr>
            <a:endParaRPr lang="en-US" b="0" i="0" u="none" strike="noStrike">
              <a:effectLst/>
              <a:latin typeface="Arial" panose="020B0604020202020204" pitchFamily="34" charset="0"/>
            </a:endParaRPr>
          </a:p>
          <a:p>
            <a:pPr marL="285750" marR="0" indent="-285750" rtl="0" eaLnBrk="1" fontAlgn="t" latinLnBrk="0" hangingPunct="1">
              <a:spcBef>
                <a:spcPts val="0"/>
              </a:spcBef>
              <a:spcAft>
                <a:spcPts val="600"/>
              </a:spcAft>
              <a:buFont typeface="Arial" panose="020B0604020202020204" pitchFamily="34" charset="0"/>
              <a:buChar char="•"/>
            </a:pPr>
            <a:r>
              <a:rPr lang="en-US" b="0" i="0" u="none" strike="noStrike" kern="1200">
                <a:effectLst/>
                <a:latin typeface="Helvetica Neue" panose="02000503000000020004" pitchFamily="2" charset="0"/>
                <a:ea typeface="Calibri" panose="020F0502020204030204" pitchFamily="34" charset="0"/>
              </a:rPr>
              <a:t>The JC creates an instructional script the documents the measurable objective, teaching strategy, controlling prompt, error correction strategies, and reinforcement strategies.</a:t>
            </a:r>
            <a:endParaRPr lang="en-US" b="0" i="0" u="none" strike="noStrike">
              <a:effectLst/>
              <a:latin typeface="Arial" panose="020B0604020202020204" pitchFamily="34" charset="0"/>
            </a:endParaRPr>
          </a:p>
        </p:txBody>
      </p:sp>
    </p:spTree>
    <p:extLst>
      <p:ext uri="{BB962C8B-B14F-4D97-AF65-F5344CB8AC3E}">
        <p14:creationId xmlns:p14="http://schemas.microsoft.com/office/powerpoint/2010/main" val="2880674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BCDAFF4A-3E51-2F49-EAC3-FDB5E2B5FA18}"/>
              </a:ext>
            </a:extLst>
          </p:cNvPr>
          <p:cNvGraphicFramePr>
            <a:graphicFrameLocks noGrp="1"/>
          </p:cNvGraphicFramePr>
          <p:nvPr>
            <p:ph idx="1"/>
            <p:extLst>
              <p:ext uri="{D42A27DB-BD31-4B8C-83A1-F6EECF244321}">
                <p14:modId xmlns:p14="http://schemas.microsoft.com/office/powerpoint/2010/main" val="1772220510"/>
              </p:ext>
            </p:extLst>
          </p:nvPr>
        </p:nvGraphicFramePr>
        <p:xfrm>
          <a:off x="643467" y="1174301"/>
          <a:ext cx="10905069" cy="4509403"/>
        </p:xfrm>
        <a:graphic>
          <a:graphicData uri="http://schemas.openxmlformats.org/drawingml/2006/table">
            <a:tbl>
              <a:tblPr firstRow="1" firstCol="1" bandRow="1"/>
              <a:tblGrid>
                <a:gridCol w="2476332">
                  <a:extLst>
                    <a:ext uri="{9D8B030D-6E8A-4147-A177-3AD203B41FA5}">
                      <a16:colId xmlns:a16="http://schemas.microsoft.com/office/drawing/2014/main" val="1308244103"/>
                    </a:ext>
                  </a:extLst>
                </a:gridCol>
                <a:gridCol w="4952926">
                  <a:extLst>
                    <a:ext uri="{9D8B030D-6E8A-4147-A177-3AD203B41FA5}">
                      <a16:colId xmlns:a16="http://schemas.microsoft.com/office/drawing/2014/main" val="3687788391"/>
                    </a:ext>
                  </a:extLst>
                </a:gridCol>
                <a:gridCol w="843768">
                  <a:extLst>
                    <a:ext uri="{9D8B030D-6E8A-4147-A177-3AD203B41FA5}">
                      <a16:colId xmlns:a16="http://schemas.microsoft.com/office/drawing/2014/main" val="121059651"/>
                    </a:ext>
                  </a:extLst>
                </a:gridCol>
                <a:gridCol w="803576">
                  <a:extLst>
                    <a:ext uri="{9D8B030D-6E8A-4147-A177-3AD203B41FA5}">
                      <a16:colId xmlns:a16="http://schemas.microsoft.com/office/drawing/2014/main" val="3296480778"/>
                    </a:ext>
                  </a:extLst>
                </a:gridCol>
                <a:gridCol w="1828467">
                  <a:extLst>
                    <a:ext uri="{9D8B030D-6E8A-4147-A177-3AD203B41FA5}">
                      <a16:colId xmlns:a16="http://schemas.microsoft.com/office/drawing/2014/main" val="4279270699"/>
                    </a:ext>
                  </a:extLst>
                </a:gridCol>
              </a:tblGrid>
              <a:tr h="397680">
                <a:tc gridSpan="5">
                  <a:txBody>
                    <a:bodyPr/>
                    <a:lstStyle/>
                    <a:p>
                      <a:pPr marL="0" marR="0" algn="ctr">
                        <a:spcBef>
                          <a:spcPts val="0"/>
                        </a:spcBef>
                        <a:spcAft>
                          <a:spcPts val="0"/>
                        </a:spcAft>
                      </a:pPr>
                      <a:r>
                        <a:rPr lang="en-US" sz="1200">
                          <a:solidFill>
                            <a:srgbClr val="FFFFFF"/>
                          </a:solidFill>
                          <a:effectLst/>
                          <a:highlight>
                            <a:srgbClr val="1F3864"/>
                          </a:highlight>
                          <a:latin typeface="Helvetica Neue" panose="02000503000000020004" pitchFamily="2" charset="0"/>
                          <a:ea typeface="Calibri" panose="020F0502020204030204" pitchFamily="34" charset="0"/>
                        </a:rPr>
                        <a:t>LTM Checklist</a:t>
                      </a:r>
                      <a:endParaRPr lang="en-US" sz="1200">
                        <a:effectLst/>
                        <a:highlight>
                          <a:srgbClr val="1F3864"/>
                        </a:highlight>
                        <a:latin typeface="Times New Roman" panose="02020603050405020304" pitchFamily="18" charset="0"/>
                        <a:ea typeface="Calibri" panose="020F0502020204030204" pitchFamily="34" charset="0"/>
                      </a:endParaRPr>
                    </a:p>
                    <a:p>
                      <a:pPr marL="0" marR="0" algn="ctr">
                        <a:spcBef>
                          <a:spcPts val="0"/>
                        </a:spcBef>
                        <a:spcAft>
                          <a:spcPts val="0"/>
                        </a:spcAft>
                      </a:pPr>
                      <a:r>
                        <a:rPr lang="en-US" sz="1200" b="1">
                          <a:effectLst/>
                          <a:highlight>
                            <a:srgbClr val="1F3864"/>
                          </a:highlight>
                          <a:latin typeface="Helvetica Neue" panose="02000503000000020004" pitchFamily="2" charset="0"/>
                          <a:ea typeface="Calibri" panose="020F0502020204030204" pitchFamily="34" charset="0"/>
                        </a:rPr>
                        <a:t> </a:t>
                      </a:r>
                      <a:endParaRPr lang="en-US" sz="1200">
                        <a:effectLst/>
                        <a:highlight>
                          <a:srgbClr val="1F3864"/>
                        </a:highligh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2998516"/>
                  </a:ext>
                </a:extLst>
              </a:tr>
              <a:tr h="397680">
                <a:tc gridSpan="5">
                  <a:txBody>
                    <a:bodyPr/>
                    <a:lstStyle/>
                    <a:p>
                      <a:pPr marL="0" marR="0">
                        <a:spcBef>
                          <a:spcPts val="0"/>
                        </a:spcBef>
                        <a:spcAft>
                          <a:spcPts val="0"/>
                        </a:spcAft>
                      </a:pPr>
                      <a:r>
                        <a:rPr lang="en-US" sz="1200">
                          <a:solidFill>
                            <a:srgbClr val="000000"/>
                          </a:solidFill>
                          <a:effectLst/>
                          <a:highlight>
                            <a:srgbClr val="F2F2F2"/>
                          </a:highlight>
                          <a:latin typeface="Helvetica Neue" panose="02000503000000020004" pitchFamily="2" charset="0"/>
                          <a:ea typeface="Calibri" panose="020F0502020204030204" pitchFamily="34" charset="0"/>
                        </a:rPr>
                        <a:t>JC Name: </a:t>
                      </a:r>
                      <a:endParaRPr lang="en-US" sz="1200">
                        <a:effectLst/>
                        <a:highlight>
                          <a:srgbClr val="F2F2F2"/>
                        </a:highlight>
                        <a:latin typeface="Times New Roman" panose="02020603050405020304" pitchFamily="18" charset="0"/>
                        <a:ea typeface="Calibri" panose="020F0502020204030204" pitchFamily="34" charset="0"/>
                      </a:endParaRPr>
                    </a:p>
                    <a:p>
                      <a:pPr marL="0" marR="0">
                        <a:spcBef>
                          <a:spcPts val="0"/>
                        </a:spcBef>
                        <a:spcAft>
                          <a:spcPts val="0"/>
                        </a:spcAft>
                      </a:pPr>
                      <a:r>
                        <a:rPr lang="en-US" sz="1200">
                          <a:solidFill>
                            <a:srgbClr val="000000"/>
                          </a:solidFill>
                          <a:effectLst/>
                          <a:highlight>
                            <a:srgbClr val="F2F2F2"/>
                          </a:highlight>
                          <a:latin typeface="Helvetica Neue" panose="02000503000000020004" pitchFamily="2" charset="0"/>
                          <a:ea typeface="Calibri" panose="020F0502020204030204" pitchFamily="34" charset="0"/>
                        </a:rPr>
                        <a:t>Supervisor sign-off:</a:t>
                      </a:r>
                      <a:endParaRPr lang="en-US" sz="1200">
                        <a:effectLst/>
                        <a:highlight>
                          <a:srgbClr val="F2F2F2"/>
                        </a:highligh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1712488"/>
                  </a:ext>
                </a:extLst>
              </a:tr>
              <a:tr h="220144">
                <a:tc rowSpan="2">
                  <a:txBody>
                    <a:bodyPr/>
                    <a:lstStyle/>
                    <a:p>
                      <a:pPr marL="0" marR="0" algn="ctr">
                        <a:spcBef>
                          <a:spcPts val="0"/>
                        </a:spcBef>
                        <a:spcAft>
                          <a:spcPts val="0"/>
                        </a:spcAft>
                      </a:pPr>
                      <a:r>
                        <a:rPr lang="en-US" sz="1200" b="1">
                          <a:solidFill>
                            <a:srgbClr val="000000"/>
                          </a:solidFill>
                          <a:effectLst/>
                          <a:highlight>
                            <a:srgbClr val="BFBFBF"/>
                          </a:highlight>
                          <a:latin typeface="Helvetica Neue" panose="02000503000000020004" pitchFamily="2" charset="0"/>
                          <a:ea typeface="Calibri" panose="020F0502020204030204" pitchFamily="34" charset="0"/>
                        </a:rPr>
                        <a:t>Step</a:t>
                      </a:r>
                      <a:endParaRPr lang="en-US" sz="1200">
                        <a:effectLst/>
                        <a:highlight>
                          <a:srgbClr val="BFBFBF"/>
                        </a:highligh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marL="0" marR="0" algn="ctr">
                        <a:spcBef>
                          <a:spcPts val="0"/>
                        </a:spcBef>
                        <a:spcAft>
                          <a:spcPts val="0"/>
                        </a:spcAft>
                      </a:pPr>
                      <a:r>
                        <a:rPr lang="en-US" sz="1200" b="1">
                          <a:solidFill>
                            <a:srgbClr val="000000"/>
                          </a:solidFill>
                          <a:effectLst/>
                          <a:highlight>
                            <a:srgbClr val="BFBFBF"/>
                          </a:highlight>
                          <a:latin typeface="Helvetica Neue" panose="02000503000000020004" pitchFamily="2" charset="0"/>
                          <a:ea typeface="Calibri" panose="020F0502020204030204" pitchFamily="34" charset="0"/>
                        </a:rPr>
                        <a:t>Description</a:t>
                      </a:r>
                      <a:endParaRPr lang="en-US" sz="1200">
                        <a:effectLst/>
                        <a:highlight>
                          <a:srgbClr val="BFBFBF"/>
                        </a:highligh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0" algn="ctr">
                        <a:spcBef>
                          <a:spcPts val="0"/>
                        </a:spcBef>
                        <a:spcAft>
                          <a:spcPts val="0"/>
                        </a:spcAft>
                      </a:pPr>
                      <a:r>
                        <a:rPr lang="en-US" sz="1200" b="1">
                          <a:solidFill>
                            <a:srgbClr val="000000"/>
                          </a:solidFill>
                          <a:effectLst/>
                          <a:highlight>
                            <a:srgbClr val="BFBFBF"/>
                          </a:highlight>
                          <a:latin typeface="Helvetica Neue" panose="02000503000000020004" pitchFamily="2" charset="0"/>
                          <a:ea typeface="Calibri" panose="020F0502020204030204" pitchFamily="34" charset="0"/>
                        </a:rPr>
                        <a:t>Independent</a:t>
                      </a:r>
                      <a:endParaRPr lang="en-US" sz="1200">
                        <a:effectLst/>
                        <a:highlight>
                          <a:srgbClr val="BFBFBF"/>
                        </a:highligh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rowSpan="2">
                  <a:txBody>
                    <a:bodyPr/>
                    <a:lstStyle/>
                    <a:p>
                      <a:pPr marL="0" marR="0" algn="ctr">
                        <a:spcBef>
                          <a:spcPts val="0"/>
                        </a:spcBef>
                        <a:spcAft>
                          <a:spcPts val="0"/>
                        </a:spcAft>
                      </a:pPr>
                      <a:r>
                        <a:rPr lang="en-US" sz="1200" b="1">
                          <a:solidFill>
                            <a:srgbClr val="000000"/>
                          </a:solidFill>
                          <a:effectLst/>
                          <a:highlight>
                            <a:srgbClr val="BFBFBF"/>
                          </a:highlight>
                          <a:latin typeface="Helvetica Neue" panose="02000503000000020004" pitchFamily="2" charset="0"/>
                          <a:ea typeface="Calibri" panose="020F0502020204030204" pitchFamily="34" charset="0"/>
                        </a:rPr>
                        <a:t>Notes (areas for improvement)</a:t>
                      </a:r>
                      <a:endParaRPr lang="en-US" sz="1200">
                        <a:effectLst/>
                        <a:highlight>
                          <a:srgbClr val="BFBFBF"/>
                        </a:highligh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60920138"/>
                  </a:ext>
                </a:extLst>
              </a:tr>
              <a:tr h="220144">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b="1">
                          <a:effectLst/>
                          <a:latin typeface="Helvetica Neue" panose="02000503000000020004" pitchFamily="2" charset="0"/>
                          <a:ea typeface="Calibri" panose="020F0502020204030204" pitchFamily="34" charset="0"/>
                        </a:rPr>
                        <a:t>Yes</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b="1">
                          <a:effectLst/>
                          <a:latin typeface="Helvetica Neue" panose="02000503000000020004" pitchFamily="2" charset="0"/>
                          <a:ea typeface="Calibri" panose="020F0502020204030204" pitchFamily="34" charset="0"/>
                        </a:rPr>
                        <a:t>No</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811966455"/>
                  </a:ext>
                </a:extLst>
              </a:tr>
              <a:tr h="397680">
                <a:tc>
                  <a:txBody>
                    <a:bodyPr/>
                    <a:lstStyle/>
                    <a:p>
                      <a:pPr marL="342900" marR="0" lvl="0" indent="-342900">
                        <a:spcBef>
                          <a:spcPts val="0"/>
                        </a:spcBef>
                        <a:spcAft>
                          <a:spcPts val="0"/>
                        </a:spcAft>
                        <a:buFont typeface="+mj-lt"/>
                        <a:buAutoNum type="arabicPeriod"/>
                      </a:pPr>
                      <a:r>
                        <a:rPr lang="en-US" sz="1200">
                          <a:effectLst/>
                          <a:latin typeface="Helvetica Neue" panose="02000503000000020004" pitchFamily="2" charset="0"/>
                          <a:ea typeface="Calibri" panose="020F0502020204030204" pitchFamily="34" charset="0"/>
                        </a:rPr>
                        <a:t>The JC conducts baseline analysis.</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pitchFamily="2" charset="0"/>
                          <a:ea typeface="Calibri" panose="020F0502020204030204" pitchFamily="34" charset="0"/>
                        </a:rPr>
                        <a:t>Document controlling and non-controlling prompts and identify at least 3 levels of prompts to use during instruction.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0362885"/>
                  </a:ext>
                </a:extLst>
              </a:tr>
              <a:tr h="397680">
                <a:tc>
                  <a:txBody>
                    <a:bodyPr/>
                    <a:lstStyle/>
                    <a:p>
                      <a:pPr marL="342900" marR="0" lvl="0" indent="-342900">
                        <a:spcBef>
                          <a:spcPts val="0"/>
                        </a:spcBef>
                        <a:spcAft>
                          <a:spcPts val="0"/>
                        </a:spcAft>
                        <a:buFont typeface="+mj-lt"/>
                        <a:buAutoNum type="arabicPeriod"/>
                      </a:pPr>
                      <a:r>
                        <a:rPr lang="en-US" sz="1200">
                          <a:effectLst/>
                          <a:latin typeface="Helvetica Neue" panose="02000503000000020004" pitchFamily="2" charset="0"/>
                          <a:ea typeface="Calibri" panose="020F0502020204030204" pitchFamily="34" charset="0"/>
                        </a:rPr>
                        <a:t>The JC sequences prompts.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pitchFamily="2" charset="0"/>
                          <a:ea typeface="Calibri" panose="020F0502020204030204" pitchFamily="34" charset="0"/>
                        </a:rPr>
                        <a:t>The JC sequences and arranges prompts from the least to the most assistance and determines the length of the response interval.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8378462"/>
                  </a:ext>
                </a:extLst>
              </a:tr>
              <a:tr h="752750">
                <a:tc>
                  <a:txBody>
                    <a:bodyPr/>
                    <a:lstStyle/>
                    <a:p>
                      <a:pPr marL="342900" marR="0" lvl="0" indent="-342900">
                        <a:spcBef>
                          <a:spcPts val="0"/>
                        </a:spcBef>
                        <a:spcAft>
                          <a:spcPts val="0"/>
                        </a:spcAft>
                        <a:buFont typeface="+mj-lt"/>
                        <a:buAutoNum type="arabicPeriod"/>
                      </a:pPr>
                      <a:r>
                        <a:rPr lang="en-US" sz="1200">
                          <a:effectLst/>
                          <a:latin typeface="Helvetica Neue" panose="02000503000000020004" pitchFamily="2" charset="0"/>
                          <a:ea typeface="Calibri" panose="020F0502020204030204" pitchFamily="34" charset="0"/>
                        </a:rPr>
                        <a:t>The JC determines consequences for each response.</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pitchFamily="2" charset="0"/>
                          <a:ea typeface="Calibri" panose="020F0502020204030204" pitchFamily="34" charset="0"/>
                        </a:rPr>
                        <a:t>The JC identifies age-appropriate reinforcement for prompted and unprompted correct responses. During acquisition, the JC fades reinforcement to natural levels. For error responses, the JC interrupts the error response and moves to the next level prompt in the hierarchy.</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5204787"/>
                  </a:ext>
                </a:extLst>
              </a:tr>
              <a:tr h="752750">
                <a:tc>
                  <a:txBody>
                    <a:bodyPr/>
                    <a:lstStyle/>
                    <a:p>
                      <a:pPr marL="342900" marR="0" lvl="0" indent="-342900">
                        <a:spcBef>
                          <a:spcPts val="0"/>
                        </a:spcBef>
                        <a:spcAft>
                          <a:spcPts val="0"/>
                        </a:spcAft>
                        <a:buFont typeface="+mj-lt"/>
                        <a:buAutoNum type="arabicPeriod"/>
                      </a:pPr>
                      <a:r>
                        <a:rPr lang="en-US" sz="1200">
                          <a:effectLst/>
                          <a:latin typeface="Helvetica Neue" panose="02000503000000020004" pitchFamily="2" charset="0"/>
                          <a:ea typeface="Calibri" panose="020F0502020204030204" pitchFamily="34" charset="0"/>
                        </a:rPr>
                        <a:t>The JC implements LTM instruction.</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pitchFamily="2" charset="0"/>
                          <a:ea typeface="Calibri" panose="020F0502020204030204" pitchFamily="34" charset="0"/>
                        </a:rPr>
                        <a:t>The JC gives instructional cue, uses appropriate response interval, provides reinforcement for correct unprompted and prompted responses, continues instruction until the person with a disability meets established independent criteria.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23259"/>
                  </a:ext>
                </a:extLst>
              </a:tr>
              <a:tr h="575215">
                <a:tc>
                  <a:txBody>
                    <a:bodyPr/>
                    <a:lstStyle/>
                    <a:p>
                      <a:pPr marL="342900" marR="0" lvl="0" indent="-342900">
                        <a:spcBef>
                          <a:spcPts val="0"/>
                        </a:spcBef>
                        <a:spcAft>
                          <a:spcPts val="0"/>
                        </a:spcAft>
                        <a:buFont typeface="+mj-lt"/>
                        <a:buAutoNum type="arabicPeriod"/>
                      </a:pPr>
                      <a:r>
                        <a:rPr lang="en-US" sz="1200">
                          <a:effectLst/>
                          <a:latin typeface="Helvetica Neue" panose="02000503000000020004" pitchFamily="2" charset="0"/>
                          <a:ea typeface="Calibri" panose="020F0502020204030204" pitchFamily="34" charset="0"/>
                        </a:rPr>
                        <a:t>The JC collects appropriate data.</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pitchFamily="2" charset="0"/>
                          <a:ea typeface="Calibri" panose="020F0502020204030204" pitchFamily="34" charset="0"/>
                        </a:rPr>
                        <a:t>The JC documents the level of assistance (prompt) needed to produce a correct response.  The JC summarizes data by calculating the number of correct responses / incorrect responses.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0002129"/>
                  </a:ext>
                </a:extLst>
              </a:tr>
              <a:tr h="397680">
                <a:tc>
                  <a:txBody>
                    <a:bodyPr/>
                    <a:lstStyle/>
                    <a:p>
                      <a:pPr marL="342900" marR="0" lvl="0" indent="-342900">
                        <a:spcBef>
                          <a:spcPts val="0"/>
                        </a:spcBef>
                        <a:spcAft>
                          <a:spcPts val="0"/>
                        </a:spcAft>
                        <a:buFont typeface="+mj-lt"/>
                        <a:buAutoNum type="arabicPeriod"/>
                      </a:pPr>
                      <a:r>
                        <a:rPr lang="en-US" sz="1200">
                          <a:effectLst/>
                          <a:latin typeface="Helvetica Neue" panose="02000503000000020004" pitchFamily="2" charset="0"/>
                          <a:ea typeface="Calibri" panose="020F0502020204030204" pitchFamily="34" charset="0"/>
                        </a:rPr>
                        <a:t>The JC conducts maintenance analysis.</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pitchFamily="2" charset="0"/>
                          <a:ea typeface="Calibri" panose="020F0502020204030204" pitchFamily="34" charset="0"/>
                        </a:rPr>
                        <a:t>The JC collects maintenance analysis at predetermined intervals.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Helvetica Neue" panose="02000503000000020004" pitchFamily="2"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Helvetica Neue" panose="02000503000000020004" pitchFamily="2"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txBody>
                  <a:tcPr marL="63363" marR="63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0135656"/>
                  </a:ext>
                </a:extLst>
              </a:tr>
            </a:tbl>
          </a:graphicData>
        </a:graphic>
      </p:graphicFrame>
    </p:spTree>
    <p:extLst>
      <p:ext uri="{BB962C8B-B14F-4D97-AF65-F5344CB8AC3E}">
        <p14:creationId xmlns:p14="http://schemas.microsoft.com/office/powerpoint/2010/main" val="426965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84631-01BC-577D-CB31-2975E5CE11C3}"/>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4000"/>
              <a:t>Example</a:t>
            </a:r>
          </a:p>
        </p:txBody>
      </p:sp>
      <p:pic>
        <p:nvPicPr>
          <p:cNvPr id="5" name="Picture 4" descr="Circular jigsaw puzzle">
            <a:extLst>
              <a:ext uri="{FF2B5EF4-FFF2-40B4-BE49-F238E27FC236}">
                <a16:creationId xmlns:a16="http://schemas.microsoft.com/office/drawing/2014/main" id="{84F60C5B-6C39-6CC8-70EA-FAE7077410FF}"/>
              </a:ext>
            </a:extLst>
          </p:cNvPr>
          <p:cNvPicPr>
            <a:picLocks noChangeAspect="1"/>
          </p:cNvPicPr>
          <p:nvPr/>
        </p:nvPicPr>
        <p:blipFill rotWithShape="1">
          <a:blip r:embed="rId2"/>
          <a:srcRect l="10403" r="48751" b="-1"/>
          <a:stretch/>
        </p:blipFill>
        <p:spPr>
          <a:xfrm>
            <a:off x="1" y="10"/>
            <a:ext cx="4196496" cy="6857990"/>
          </a:xfrm>
          <a:prstGeom prst="rect">
            <a:avLst/>
          </a:prstGeom>
          <a:effectLst/>
        </p:spPr>
      </p:pic>
      <p:sp>
        <p:nvSpPr>
          <p:cNvPr id="6" name="TextBox 5">
            <a:extLst>
              <a:ext uri="{FF2B5EF4-FFF2-40B4-BE49-F238E27FC236}">
                <a16:creationId xmlns:a16="http://schemas.microsoft.com/office/drawing/2014/main" id="{7265FF9A-E078-D547-F02A-B59C313BA857}"/>
              </a:ext>
            </a:extLst>
          </p:cNvPr>
          <p:cNvSpPr txBox="1"/>
          <p:nvPr/>
        </p:nvSpPr>
        <p:spPr>
          <a:xfrm>
            <a:off x="4553734" y="2409830"/>
            <a:ext cx="6798539" cy="370521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hlinkClick r:id="rId3"/>
              </a:rPr>
              <a:t>https://docs.google.com/spreadsheets/d/1l5ZuXIx5NTnI1AL2Yyu4VUuWjf-hGDl5Rt0pQZGArp8/edit#gid=0</a:t>
            </a: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3638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ED6F-24FE-6B50-766D-92F0CE1E3ACC}"/>
              </a:ext>
            </a:extLst>
          </p:cNvPr>
          <p:cNvSpPr>
            <a:spLocks noGrp="1"/>
          </p:cNvSpPr>
          <p:nvPr>
            <p:ph type="title"/>
          </p:nvPr>
        </p:nvSpPr>
        <p:spPr>
          <a:xfrm>
            <a:off x="876692" y="741391"/>
            <a:ext cx="5479719" cy="1616203"/>
          </a:xfrm>
        </p:spPr>
        <p:txBody>
          <a:bodyPr anchor="b">
            <a:normAutofit/>
          </a:bodyPr>
          <a:lstStyle/>
          <a:p>
            <a:r>
              <a:rPr lang="en-US" sz="3200"/>
              <a:t>Importance of Competencies</a:t>
            </a:r>
          </a:p>
        </p:txBody>
      </p:sp>
      <p:sp>
        <p:nvSpPr>
          <p:cNvPr id="3" name="Content Placeholder 2">
            <a:extLst>
              <a:ext uri="{FF2B5EF4-FFF2-40B4-BE49-F238E27FC236}">
                <a16:creationId xmlns:a16="http://schemas.microsoft.com/office/drawing/2014/main" id="{D15B7B5E-0F59-4BE3-C6E6-EF0A19B296DF}"/>
              </a:ext>
            </a:extLst>
          </p:cNvPr>
          <p:cNvSpPr>
            <a:spLocks noGrp="1"/>
          </p:cNvSpPr>
          <p:nvPr>
            <p:ph idx="1"/>
          </p:nvPr>
        </p:nvSpPr>
        <p:spPr>
          <a:xfrm>
            <a:off x="876692" y="2533476"/>
            <a:ext cx="5479719" cy="3447832"/>
          </a:xfrm>
        </p:spPr>
        <p:txBody>
          <a:bodyPr anchor="t">
            <a:normAutofit/>
          </a:bodyPr>
          <a:lstStyle/>
          <a:p>
            <a:r>
              <a:rPr lang="en-US" sz="2000" dirty="0"/>
              <a:t>Most state rehabilitation agencies vend with community rehabilitation providers (CRPs) to provide job placement services, including SE and CE .</a:t>
            </a:r>
          </a:p>
        </p:txBody>
      </p:sp>
      <p:pic>
        <p:nvPicPr>
          <p:cNvPr id="5" name="Picture 4" descr="Large skydiving group mid-air">
            <a:extLst>
              <a:ext uri="{FF2B5EF4-FFF2-40B4-BE49-F238E27FC236}">
                <a16:creationId xmlns:a16="http://schemas.microsoft.com/office/drawing/2014/main" id="{15C33F9F-77D9-BC34-5388-A1D6F4AF1702}"/>
              </a:ext>
            </a:extLst>
          </p:cNvPr>
          <p:cNvPicPr>
            <a:picLocks noChangeAspect="1"/>
          </p:cNvPicPr>
          <p:nvPr/>
        </p:nvPicPr>
        <p:blipFill rotWithShape="1">
          <a:blip r:embed="rId2"/>
          <a:srcRect l="26724" r="25557"/>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882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5FD67-2890-9120-5688-10A6A54F33E9}"/>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Structure of Training in Utah</a:t>
            </a:r>
          </a:p>
        </p:txBody>
      </p:sp>
      <p:pic>
        <p:nvPicPr>
          <p:cNvPr id="7" name="Graphic 6" descr="Onboarding">
            <a:extLst>
              <a:ext uri="{FF2B5EF4-FFF2-40B4-BE49-F238E27FC236}">
                <a16:creationId xmlns:a16="http://schemas.microsoft.com/office/drawing/2014/main" id="{E8A23C87-23F9-A84D-75FB-433713C0D5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74E88F8B-35A6-CB48-D67C-456DD1BF1C91}"/>
              </a:ext>
            </a:extLst>
          </p:cNvPr>
          <p:cNvSpPr>
            <a:spLocks noGrp="1"/>
          </p:cNvSpPr>
          <p:nvPr>
            <p:ph idx="1"/>
          </p:nvPr>
        </p:nvSpPr>
        <p:spPr>
          <a:xfrm>
            <a:off x="6090574" y="2421682"/>
            <a:ext cx="4977578" cy="3639289"/>
          </a:xfrm>
        </p:spPr>
        <p:txBody>
          <a:bodyPr anchor="ctr">
            <a:normAutofit/>
          </a:bodyPr>
          <a:lstStyle/>
          <a:p>
            <a:r>
              <a:rPr lang="en-US" sz="1700" dirty="0">
                <a:solidFill>
                  <a:schemeClr val="tx2"/>
                </a:solidFill>
              </a:rPr>
              <a:t>Association for Community Rehabilitation Educators (ACRE)</a:t>
            </a:r>
          </a:p>
          <a:p>
            <a:pPr lvl="1"/>
            <a:r>
              <a:rPr lang="en-US" sz="1700" dirty="0">
                <a:solidFill>
                  <a:schemeClr val="tx2"/>
                </a:solidFill>
              </a:rPr>
              <a:t>40-hour Training</a:t>
            </a:r>
          </a:p>
          <a:p>
            <a:r>
              <a:rPr lang="en-US" sz="1700" dirty="0">
                <a:solidFill>
                  <a:schemeClr val="tx2"/>
                </a:solidFill>
              </a:rPr>
              <a:t>Customized Employment Training </a:t>
            </a:r>
          </a:p>
          <a:p>
            <a:pPr lvl="1"/>
            <a:r>
              <a:rPr lang="en-US" sz="1700" dirty="0">
                <a:solidFill>
                  <a:schemeClr val="tx2"/>
                </a:solidFill>
              </a:rPr>
              <a:t>ACRE Prerequisite 40 hour </a:t>
            </a:r>
          </a:p>
          <a:p>
            <a:pPr lvl="1"/>
            <a:r>
              <a:rPr lang="en-US" sz="1700" dirty="0">
                <a:solidFill>
                  <a:schemeClr val="tx2"/>
                </a:solidFill>
              </a:rPr>
              <a:t>40 hours of learning sessions.</a:t>
            </a:r>
          </a:p>
          <a:p>
            <a:pPr lvl="1"/>
            <a:r>
              <a:rPr lang="en-US" sz="1700" dirty="0">
                <a:solidFill>
                  <a:schemeClr val="tx2"/>
                </a:solidFill>
              </a:rPr>
              <a:t>Participants complete the discovery process with a jobseeker </a:t>
            </a:r>
          </a:p>
          <a:p>
            <a:pPr lvl="1"/>
            <a:r>
              <a:rPr lang="en-US" sz="1700" dirty="0">
                <a:solidFill>
                  <a:schemeClr val="tx2"/>
                </a:solidFill>
              </a:rPr>
              <a:t>Create profile, visual resume and customized employment planning meeting. </a:t>
            </a:r>
          </a:p>
          <a:p>
            <a:pPr lvl="1"/>
            <a:r>
              <a:rPr lang="en-US" sz="1700" dirty="0">
                <a:solidFill>
                  <a:schemeClr val="tx2"/>
                </a:solidFill>
              </a:rPr>
              <a:t>Provisional authorization from vocational rehabilitation </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04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5FD67-2890-9120-5688-10A6A54F33E9}"/>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Structure of Training in Utah</a:t>
            </a:r>
          </a:p>
        </p:txBody>
      </p:sp>
      <p:pic>
        <p:nvPicPr>
          <p:cNvPr id="7" name="Graphic 6" descr="Teacher">
            <a:extLst>
              <a:ext uri="{FF2B5EF4-FFF2-40B4-BE49-F238E27FC236}">
                <a16:creationId xmlns:a16="http://schemas.microsoft.com/office/drawing/2014/main" id="{558BED7D-18B7-41F6-C816-DF28D24EBB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74E88F8B-35A6-CB48-D67C-456DD1BF1C91}"/>
              </a:ext>
            </a:extLst>
          </p:cNvPr>
          <p:cNvSpPr>
            <a:spLocks noGrp="1"/>
          </p:cNvSpPr>
          <p:nvPr>
            <p:ph idx="1"/>
          </p:nvPr>
        </p:nvSpPr>
        <p:spPr>
          <a:xfrm>
            <a:off x="6090574" y="2421682"/>
            <a:ext cx="4977578" cy="3639289"/>
          </a:xfrm>
        </p:spPr>
        <p:txBody>
          <a:bodyPr anchor="ctr">
            <a:normAutofit/>
          </a:bodyPr>
          <a:lstStyle/>
          <a:p>
            <a:r>
              <a:rPr lang="en-US" sz="1800" dirty="0">
                <a:solidFill>
                  <a:schemeClr val="tx2"/>
                </a:solidFill>
              </a:rPr>
              <a:t>Workplace supports training</a:t>
            </a:r>
          </a:p>
          <a:p>
            <a:pPr lvl="1"/>
            <a:r>
              <a:rPr lang="en-US" sz="1800" dirty="0">
                <a:solidFill>
                  <a:schemeClr val="tx2"/>
                </a:solidFill>
              </a:rPr>
              <a:t>Hybrid training designed for job coaches. </a:t>
            </a:r>
          </a:p>
          <a:p>
            <a:pPr lvl="1"/>
            <a:r>
              <a:rPr lang="en-US" sz="1800" dirty="0">
                <a:solidFill>
                  <a:schemeClr val="tx2"/>
                </a:solidFill>
              </a:rPr>
              <a:t>Participants complete an asynchronous training session </a:t>
            </a:r>
          </a:p>
          <a:p>
            <a:pPr lvl="1"/>
            <a:r>
              <a:rPr lang="en-US" sz="1800" dirty="0">
                <a:solidFill>
                  <a:schemeClr val="tx2"/>
                </a:solidFill>
              </a:rPr>
              <a:t>5-hour classroom-based training.  </a:t>
            </a:r>
          </a:p>
          <a:p>
            <a:pPr lvl="2"/>
            <a:r>
              <a:rPr lang="en-US" sz="1400" dirty="0">
                <a:solidFill>
                  <a:schemeClr val="tx2"/>
                </a:solidFill>
              </a:rPr>
              <a:t>Intro to job coaching</a:t>
            </a:r>
          </a:p>
          <a:p>
            <a:pPr lvl="2"/>
            <a:r>
              <a:rPr lang="en-US" sz="1400" dirty="0">
                <a:solidFill>
                  <a:schemeClr val="tx2"/>
                </a:solidFill>
              </a:rPr>
              <a:t>Professionalism in the workplace</a:t>
            </a:r>
          </a:p>
          <a:p>
            <a:pPr lvl="2"/>
            <a:r>
              <a:rPr lang="en-US" sz="1400" dirty="0">
                <a:solidFill>
                  <a:schemeClr val="tx2"/>
                </a:solidFill>
              </a:rPr>
              <a:t>Job Analysis</a:t>
            </a:r>
          </a:p>
          <a:p>
            <a:pPr lvl="2"/>
            <a:r>
              <a:rPr lang="en-US" sz="1400" dirty="0">
                <a:solidFill>
                  <a:schemeClr val="tx2"/>
                </a:solidFill>
              </a:rPr>
              <a:t>Systematic Instruction</a:t>
            </a:r>
          </a:p>
          <a:p>
            <a:pPr lvl="2"/>
            <a:r>
              <a:rPr lang="en-US" sz="1400" dirty="0" err="1">
                <a:solidFill>
                  <a:schemeClr val="tx2"/>
                </a:solidFill>
              </a:rPr>
              <a:t>Accomodations</a:t>
            </a:r>
            <a:endParaRPr lang="en-US" sz="14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4531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rking space background">
            <a:extLst>
              <a:ext uri="{FF2B5EF4-FFF2-40B4-BE49-F238E27FC236}">
                <a16:creationId xmlns:a16="http://schemas.microsoft.com/office/drawing/2014/main" id="{AFE888E2-6643-4C0F-962D-1427C9639D9F}"/>
              </a:ext>
            </a:extLst>
          </p:cNvPr>
          <p:cNvPicPr>
            <a:picLocks noChangeAspect="1"/>
          </p:cNvPicPr>
          <p:nvPr/>
        </p:nvPicPr>
        <p:blipFill rotWithShape="1">
          <a:blip r:embed="rId2">
            <a:alphaModFix amt="50000"/>
          </a:blip>
          <a:srcRect t="5743" b="9987"/>
          <a:stretch/>
        </p:blipFill>
        <p:spPr>
          <a:xfrm>
            <a:off x="20" y="10"/>
            <a:ext cx="12191979" cy="6857990"/>
          </a:xfrm>
          <a:prstGeom prst="rect">
            <a:avLst/>
          </a:prstGeom>
        </p:spPr>
      </p:pic>
      <p:sp>
        <p:nvSpPr>
          <p:cNvPr id="2" name="Title 1">
            <a:extLst>
              <a:ext uri="{FF2B5EF4-FFF2-40B4-BE49-F238E27FC236}">
                <a16:creationId xmlns:a16="http://schemas.microsoft.com/office/drawing/2014/main" id="{379DDF5C-DCD6-678A-4C31-CE7601D11B5F}"/>
              </a:ext>
            </a:extLst>
          </p:cNvPr>
          <p:cNvSpPr>
            <a:spLocks noGrp="1"/>
          </p:cNvSpPr>
          <p:nvPr>
            <p:ph type="title"/>
          </p:nvPr>
        </p:nvSpPr>
        <p:spPr>
          <a:xfrm>
            <a:off x="762000" y="1137434"/>
            <a:ext cx="7848600" cy="3204429"/>
          </a:xfrm>
        </p:spPr>
        <p:txBody>
          <a:bodyPr vert="horz" lIns="91440" tIns="45720" rIns="91440" bIns="45720" rtlCol="0" anchor="t">
            <a:normAutofit/>
          </a:bodyPr>
          <a:lstStyle/>
          <a:p>
            <a:r>
              <a:rPr lang="en-US" sz="4000" dirty="0">
                <a:solidFill>
                  <a:srgbClr val="FFFFFF"/>
                </a:solidFill>
              </a:rPr>
              <a:t>Job Coach</a:t>
            </a:r>
          </a:p>
        </p:txBody>
      </p:sp>
      <p:cxnSp>
        <p:nvCxnSpPr>
          <p:cNvPr id="12" name="Straight Connector 11">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0994C5-9470-3664-A1D1-3ED1A1CC7698}"/>
              </a:ext>
            </a:extLst>
          </p:cNvPr>
          <p:cNvSpPr txBox="1"/>
          <p:nvPr/>
        </p:nvSpPr>
        <p:spPr>
          <a:xfrm>
            <a:off x="761999" y="1750248"/>
            <a:ext cx="7346543" cy="3970318"/>
          </a:xfrm>
          <a:prstGeom prst="rect">
            <a:avLst/>
          </a:prstGeom>
          <a:noFill/>
        </p:spPr>
        <p:txBody>
          <a:bodyPr wrap="square">
            <a:spAutoFit/>
          </a:bodyPr>
          <a:lstStyle/>
          <a:p>
            <a:r>
              <a:rPr lang="en-US" sz="3600" dirty="0">
                <a:solidFill>
                  <a:schemeClr val="bg1"/>
                </a:solidFill>
                <a:latin typeface="Aptos" panose="020B0004020202020204" pitchFamily="34" charset="0"/>
                <a:ea typeface="Aptos" panose="020B0004020202020204" pitchFamily="34" charset="0"/>
                <a:cs typeface="Times New Roman" panose="02020603050405020304" pitchFamily="18" charset="0"/>
              </a:rPr>
              <a:t>J</a:t>
            </a:r>
            <a:r>
              <a:rPr lang="en-US" sz="36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ob coach provides training and support to individuals in competitive integrated settings, including task analysis, instructional strategies, assistance fading, self-regulation techniques, and accommodation identification</a:t>
            </a:r>
            <a:r>
              <a:rPr lang="en-US" sz="3600" dirty="0">
                <a:solidFill>
                  <a:schemeClr val="bg1"/>
                </a:solidFill>
                <a:effectLst/>
              </a:rPr>
              <a:t> </a:t>
            </a:r>
            <a:endParaRPr lang="en-US" sz="3600" dirty="0">
              <a:solidFill>
                <a:schemeClr val="bg1"/>
              </a:solidFill>
            </a:endParaRPr>
          </a:p>
        </p:txBody>
      </p:sp>
    </p:spTree>
    <p:extLst>
      <p:ext uri="{BB962C8B-B14F-4D97-AF65-F5344CB8AC3E}">
        <p14:creationId xmlns:p14="http://schemas.microsoft.com/office/powerpoint/2010/main" val="97041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83B68-A4F9-6D45-A516-57592230802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Training</a:t>
            </a:r>
          </a:p>
        </p:txBody>
      </p:sp>
      <p:sp>
        <p:nvSpPr>
          <p:cNvPr id="3" name="Content Placeholder 2">
            <a:extLst>
              <a:ext uri="{FF2B5EF4-FFF2-40B4-BE49-F238E27FC236}">
                <a16:creationId xmlns:a16="http://schemas.microsoft.com/office/drawing/2014/main" id="{17496319-6FF8-F6A7-744F-CA56EF7A1927}"/>
              </a:ext>
            </a:extLst>
          </p:cNvPr>
          <p:cNvSpPr>
            <a:spLocks noGrp="1"/>
          </p:cNvSpPr>
          <p:nvPr>
            <p:ph idx="1"/>
          </p:nvPr>
        </p:nvSpPr>
        <p:spPr>
          <a:xfrm>
            <a:off x="4810259" y="649480"/>
            <a:ext cx="6555347" cy="5546047"/>
          </a:xfrm>
        </p:spPr>
        <p:txBody>
          <a:bodyPr anchor="ctr">
            <a:normAutofit/>
          </a:bodyPr>
          <a:lstStyle/>
          <a:p>
            <a:r>
              <a:rPr lang="en-US" sz="2400" dirty="0"/>
              <a:t>Must ensure that those providing comprehensive workplace supports are competent in knowledge and skills necessary for their job (</a:t>
            </a:r>
            <a:r>
              <a:rPr lang="en-US" sz="2400" dirty="0" err="1"/>
              <a:t>Remund</a:t>
            </a:r>
            <a:r>
              <a:rPr lang="en-US" sz="2400" dirty="0"/>
              <a:t> et al., 2022; </a:t>
            </a:r>
            <a:r>
              <a:rPr lang="en-US" sz="2400" dirty="0" err="1"/>
              <a:t>Riesen</a:t>
            </a:r>
            <a:r>
              <a:rPr lang="en-US" sz="2400" dirty="0"/>
              <a:t> et al. 2021). </a:t>
            </a:r>
          </a:p>
          <a:p>
            <a:r>
              <a:rPr lang="en-US" sz="2400" dirty="0"/>
              <a:t>Comprehensive training and and TA that cultivate higher-order skills of job coaches.</a:t>
            </a:r>
          </a:p>
          <a:p>
            <a:r>
              <a:rPr lang="en-US" sz="2400" dirty="0">
                <a:effectLst/>
                <a:latin typeface="Aptos" panose="020B0004020202020204" pitchFamily="34" charset="0"/>
                <a:ea typeface="Aptos" panose="020B0004020202020204" pitchFamily="34" charset="0"/>
                <a:cs typeface="Times New Roman" panose="02020603050405020304" pitchFamily="18" charset="0"/>
              </a:rPr>
              <a:t>We are using a multi-stage model for skill development, comprised of distinct phases including novice, competent, proficient, and expert (Dreyfus </a:t>
            </a:r>
            <a:r>
              <a:rPr lang="en-US" sz="2400" dirty="0">
                <a:latin typeface="Aptos" panose="020B0004020202020204" pitchFamily="34" charset="0"/>
                <a:ea typeface="Aptos" panose="020B0004020202020204" pitchFamily="34" charset="0"/>
                <a:cs typeface="Times New Roman" panose="02020603050405020304" pitchFamily="18" charset="0"/>
              </a:rPr>
              <a:t>&amp; </a:t>
            </a:r>
            <a:r>
              <a:rPr lang="en-US" sz="2400" dirty="0">
                <a:effectLst/>
                <a:latin typeface="Aptos" panose="020B0004020202020204" pitchFamily="34" charset="0"/>
                <a:ea typeface="Aptos" panose="020B0004020202020204" pitchFamily="34" charset="0"/>
                <a:cs typeface="Times New Roman" panose="02020603050405020304" pitchFamily="18" charset="0"/>
              </a:rPr>
              <a:t>Dreyfus, 1980) </a:t>
            </a:r>
            <a:endParaRPr lang="en-US" sz="2400" dirty="0"/>
          </a:p>
          <a:p>
            <a:pPr marL="0" indent="0">
              <a:buNone/>
            </a:pPr>
            <a:endParaRPr lang="en-US" sz="2000" dirty="0"/>
          </a:p>
        </p:txBody>
      </p:sp>
    </p:spTree>
    <p:extLst>
      <p:ext uri="{BB962C8B-B14F-4D97-AF65-F5344CB8AC3E}">
        <p14:creationId xmlns:p14="http://schemas.microsoft.com/office/powerpoint/2010/main" val="410306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F691266-8B81-4936-9103-A68752582C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a:extLst>
              <a:ext uri="{FF2B5EF4-FFF2-40B4-BE49-F238E27FC236}">
                <a16:creationId xmlns:a16="http://schemas.microsoft.com/office/drawing/2014/main" id="{CDD51294-F21B-44AD-9040-5B2114948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0280" y="-2698663"/>
            <a:ext cx="5486400" cy="12177040"/>
          </a:xfrm>
          <a:prstGeom prst="rect">
            <a:avLst/>
          </a:prstGeom>
        </p:spPr>
      </p:pic>
      <p:sp>
        <p:nvSpPr>
          <p:cNvPr id="2" name="Title 1">
            <a:extLst>
              <a:ext uri="{FF2B5EF4-FFF2-40B4-BE49-F238E27FC236}">
                <a16:creationId xmlns:a16="http://schemas.microsoft.com/office/drawing/2014/main" id="{C5CD2415-B544-8CC4-00D2-FA32126C631D}"/>
              </a:ext>
            </a:extLst>
          </p:cNvPr>
          <p:cNvSpPr>
            <a:spLocks noGrp="1"/>
          </p:cNvSpPr>
          <p:nvPr>
            <p:ph type="title"/>
          </p:nvPr>
        </p:nvSpPr>
        <p:spPr>
          <a:xfrm>
            <a:off x="1463041" y="685797"/>
            <a:ext cx="4632960" cy="2263779"/>
          </a:xfrm>
        </p:spPr>
        <p:txBody>
          <a:bodyPr anchor="t">
            <a:normAutofit/>
          </a:bodyPr>
          <a:lstStyle/>
          <a:p>
            <a:r>
              <a:rPr lang="en-US" sz="5000" dirty="0"/>
              <a:t>Competencies</a:t>
            </a:r>
          </a:p>
        </p:txBody>
      </p:sp>
      <p:sp>
        <p:nvSpPr>
          <p:cNvPr id="77" name="Rectangle 76">
            <a:extLst>
              <a:ext uri="{FF2B5EF4-FFF2-40B4-BE49-F238E27FC236}">
                <a16:creationId xmlns:a16="http://schemas.microsoft.com/office/drawing/2014/main" id="{15F178A7-88BD-49D7-8A7B-D963C3869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6CF66C-2E5C-252B-20CF-9B21BB0565F3}"/>
              </a:ext>
            </a:extLst>
          </p:cNvPr>
          <p:cNvSpPr>
            <a:spLocks noGrp="1"/>
          </p:cNvSpPr>
          <p:nvPr>
            <p:ph idx="1"/>
          </p:nvPr>
        </p:nvSpPr>
        <p:spPr>
          <a:xfrm>
            <a:off x="1414271" y="1595838"/>
            <a:ext cx="4632960" cy="2746621"/>
          </a:xfrm>
        </p:spPr>
        <p:txBody>
          <a:bodyPr>
            <a:normAutofit/>
          </a:bodyPr>
          <a:lstStyle/>
          <a:p>
            <a:r>
              <a:rPr lang="en-US" sz="1800" dirty="0"/>
              <a:t>24 knowledge competencies for understanding workplace supports</a:t>
            </a:r>
          </a:p>
          <a:p>
            <a:r>
              <a:rPr lang="en-US" sz="1800" dirty="0"/>
              <a:t>13 Skill competencies.</a:t>
            </a:r>
          </a:p>
          <a:p>
            <a:pPr lvl="1"/>
            <a:r>
              <a:rPr lang="en-US" sz="1800" dirty="0">
                <a:effectLst/>
                <a:latin typeface="Helvetica Neue" panose="02000503000000020004" pitchFamily="2" charset="0"/>
                <a:ea typeface="Calibri" panose="020F0502020204030204" pitchFamily="34" charset="0"/>
                <a:cs typeface="Times New Roman" panose="02020603050405020304" pitchFamily="18" charset="0"/>
              </a:rPr>
              <a:t>Job coaches are expected to provide documentation to demonstrate mastery of specific skills</a:t>
            </a:r>
            <a:r>
              <a:rPr lang="en-US" sz="1100" dirty="0">
                <a:effectLst/>
              </a:rPr>
              <a:t> </a:t>
            </a:r>
            <a:endParaRPr lang="en-US" sz="1400" dirty="0"/>
          </a:p>
        </p:txBody>
      </p:sp>
      <p:pic>
        <p:nvPicPr>
          <p:cNvPr id="50" name="Graphic 78805553" descr="Bar graph with upward trend with solid fill">
            <a:extLst>
              <a:ext uri="{FF2B5EF4-FFF2-40B4-BE49-F238E27FC236}">
                <a16:creationId xmlns:a16="http://schemas.microsoft.com/office/drawing/2014/main" id="{404A4406-CD94-BF51-67A2-F0DDBD4533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26290" y="3434020"/>
            <a:ext cx="2704059" cy="2704059"/>
          </a:xfrm>
          <a:prstGeom prst="rect">
            <a:avLst/>
          </a:prstGeom>
        </p:spPr>
      </p:pic>
      <p:pic>
        <p:nvPicPr>
          <p:cNvPr id="60" name="Graphic 78805553" descr="Bar graph with upward trend with solid fill">
            <a:extLst>
              <a:ext uri="{FF2B5EF4-FFF2-40B4-BE49-F238E27FC236}">
                <a16:creationId xmlns:a16="http://schemas.microsoft.com/office/drawing/2014/main" id="{404A4406-CD94-BF51-67A2-F0DDBD4533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1404" y="2703869"/>
            <a:ext cx="992299" cy="992299"/>
          </a:xfrm>
          <a:prstGeom prst="rect">
            <a:avLst/>
          </a:prstGeom>
        </p:spPr>
      </p:pic>
      <p:sp>
        <p:nvSpPr>
          <p:cNvPr id="79" name="Rectangle 78">
            <a:extLst>
              <a:ext uri="{FF2B5EF4-FFF2-40B4-BE49-F238E27FC236}">
                <a16:creationId xmlns:a16="http://schemas.microsoft.com/office/drawing/2014/main" id="{0EAEBEC8-3A00-4361-960D-F3FF6AC7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1642742205" descr="Bullseye with solid fill">
            <a:extLst>
              <a:ext uri="{FF2B5EF4-FFF2-40B4-BE49-F238E27FC236}">
                <a16:creationId xmlns:a16="http://schemas.microsoft.com/office/drawing/2014/main" id="{245A6B69-9EA2-E58E-A49C-2FE247262B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78943" y="4574350"/>
            <a:ext cx="941597" cy="941597"/>
          </a:xfrm>
          <a:prstGeom prst="rect">
            <a:avLst/>
          </a:prstGeom>
        </p:spPr>
      </p:pic>
      <p:pic>
        <p:nvPicPr>
          <p:cNvPr id="78" name="Picture 77" descr="A blue yellow green and black sign with black text&#10;&#10;Description automatically generated">
            <a:extLst>
              <a:ext uri="{FF2B5EF4-FFF2-40B4-BE49-F238E27FC236}">
                <a16:creationId xmlns:a16="http://schemas.microsoft.com/office/drawing/2014/main" id="{9B9A0D0A-0C54-8522-7BFD-DC88A6E12991}"/>
              </a:ext>
            </a:extLst>
          </p:cNvPr>
          <p:cNvPicPr>
            <a:picLocks noChangeAspect="1"/>
          </p:cNvPicPr>
          <p:nvPr/>
        </p:nvPicPr>
        <p:blipFill>
          <a:blip r:embed="rId8"/>
          <a:stretch>
            <a:fillRect/>
          </a:stretch>
        </p:blipFill>
        <p:spPr>
          <a:xfrm>
            <a:off x="7095523" y="719921"/>
            <a:ext cx="2704059" cy="5240857"/>
          </a:xfrm>
          <a:prstGeom prst="rect">
            <a:avLst/>
          </a:prstGeom>
        </p:spPr>
      </p:pic>
    </p:spTree>
    <p:extLst>
      <p:ext uri="{BB962C8B-B14F-4D97-AF65-F5344CB8AC3E}">
        <p14:creationId xmlns:p14="http://schemas.microsoft.com/office/powerpoint/2010/main" val="73942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C4EEF5D-A122-6E2A-B973-BB00C11BE7FF}"/>
              </a:ext>
            </a:extLst>
          </p:cNvPr>
          <p:cNvGraphicFramePr>
            <a:graphicFrameLocks noGrp="1"/>
          </p:cNvGraphicFramePr>
          <p:nvPr>
            <p:extLst>
              <p:ext uri="{D42A27DB-BD31-4B8C-83A1-F6EECF244321}">
                <p14:modId xmlns:p14="http://schemas.microsoft.com/office/powerpoint/2010/main" val="1112688847"/>
              </p:ext>
            </p:extLst>
          </p:nvPr>
        </p:nvGraphicFramePr>
        <p:xfrm>
          <a:off x="543259" y="284399"/>
          <a:ext cx="10905066" cy="5279582"/>
        </p:xfrm>
        <a:graphic>
          <a:graphicData uri="http://schemas.openxmlformats.org/drawingml/2006/table">
            <a:tbl>
              <a:tblPr firstRow="1" firstCol="1" bandRow="1"/>
              <a:tblGrid>
                <a:gridCol w="1091678">
                  <a:extLst>
                    <a:ext uri="{9D8B030D-6E8A-4147-A177-3AD203B41FA5}">
                      <a16:colId xmlns:a16="http://schemas.microsoft.com/office/drawing/2014/main" val="3024715910"/>
                    </a:ext>
                  </a:extLst>
                </a:gridCol>
                <a:gridCol w="9813388">
                  <a:extLst>
                    <a:ext uri="{9D8B030D-6E8A-4147-A177-3AD203B41FA5}">
                      <a16:colId xmlns:a16="http://schemas.microsoft.com/office/drawing/2014/main" val="3966287663"/>
                    </a:ext>
                  </a:extLst>
                </a:gridCol>
              </a:tblGrid>
              <a:tr h="255155">
                <a:tc>
                  <a:txBody>
                    <a:bodyPr/>
                    <a:lstStyle/>
                    <a:p>
                      <a:pPr marL="0" marR="0" algn="ctr">
                        <a:spcBef>
                          <a:spcPts val="0"/>
                        </a:spcBef>
                        <a:spcAft>
                          <a:spcPts val="0"/>
                        </a:spcAft>
                      </a:pPr>
                      <a:r>
                        <a:rPr lang="en-US" sz="1400">
                          <a:solidFill>
                            <a:srgbClr val="FFFFFF"/>
                          </a:solidFill>
                          <a:effectLst/>
                          <a:highlight>
                            <a:srgbClr val="2F5496"/>
                          </a:highlight>
                          <a:latin typeface="Helvetica Neue" panose="02000503000000020004" pitchFamily="2" charset="0"/>
                          <a:ea typeface="Calibri" panose="020F0502020204030204" pitchFamily="34" charset="0"/>
                        </a:rPr>
                        <a:t>Level</a:t>
                      </a:r>
                      <a:endParaRPr lang="en-US" sz="1400">
                        <a:effectLst/>
                        <a:highlight>
                          <a:srgbClr val="2F5496"/>
                        </a:highlight>
                        <a:latin typeface="Times New Roman" panose="02020603050405020304" pitchFamily="18" charset="0"/>
                        <a:ea typeface="Calibri" panose="020F0502020204030204" pitchFamily="34" charset="0"/>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gn="ctr">
                        <a:spcBef>
                          <a:spcPts val="0"/>
                        </a:spcBef>
                        <a:spcAft>
                          <a:spcPts val="0"/>
                        </a:spcAft>
                      </a:pPr>
                      <a:r>
                        <a:rPr lang="en-US" sz="1400" dirty="0">
                          <a:solidFill>
                            <a:srgbClr val="FFFFFF"/>
                          </a:solidFill>
                          <a:effectLst/>
                          <a:highlight>
                            <a:srgbClr val="2F5496"/>
                          </a:highlight>
                          <a:latin typeface="Helvetica Neue" panose="02000503000000020004" pitchFamily="2" charset="0"/>
                          <a:ea typeface="Calibri" panose="020F0502020204030204" pitchFamily="34" charset="0"/>
                        </a:rPr>
                        <a:t>Descriptors</a:t>
                      </a:r>
                      <a:endParaRPr lang="en-US" sz="1400" dirty="0">
                        <a:effectLst/>
                        <a:highlight>
                          <a:srgbClr val="2F5496"/>
                        </a:highlight>
                        <a:latin typeface="Times New Roman" panose="02020603050405020304" pitchFamily="18" charset="0"/>
                        <a:ea typeface="Calibri" panose="020F0502020204030204" pitchFamily="34" charset="0"/>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extLst>
                  <a:ext uri="{0D108BD9-81ED-4DB2-BD59-A6C34878D82A}">
                    <a16:rowId xmlns:a16="http://schemas.microsoft.com/office/drawing/2014/main" val="3896633023"/>
                  </a:ext>
                </a:extLst>
              </a:tr>
              <a:tr h="1299868">
                <a:tc>
                  <a:txBody>
                    <a:bodyPr/>
                    <a:lstStyle/>
                    <a:p>
                      <a:pPr marL="71755" marR="71755" algn="ctr">
                        <a:spcBef>
                          <a:spcPts val="0"/>
                        </a:spcBef>
                        <a:spcAft>
                          <a:spcPts val="0"/>
                        </a:spcAft>
                      </a:pPr>
                      <a:r>
                        <a:rPr lang="en-US" sz="1400">
                          <a:solidFill>
                            <a:srgbClr val="000000"/>
                          </a:solidFill>
                          <a:effectLst/>
                          <a:highlight>
                            <a:srgbClr val="FFF2CC"/>
                          </a:highlight>
                          <a:latin typeface="Helvetica Neue" panose="02000503000000020004" pitchFamily="2" charset="0"/>
                          <a:ea typeface="Calibri" panose="020F0502020204030204" pitchFamily="34" charset="0"/>
                        </a:rPr>
                        <a:t>Novice Stage</a:t>
                      </a:r>
                      <a:endParaRPr lang="en-US" sz="1400">
                        <a:effectLst/>
                        <a:highlight>
                          <a:srgbClr val="FFF2CC"/>
                        </a:highlight>
                        <a:latin typeface="Times New Roman" panose="02020603050405020304" pitchFamily="18" charset="0"/>
                        <a:ea typeface="Calibri" panose="020F0502020204030204" pitchFamily="34" charset="0"/>
                      </a:endParaRPr>
                    </a:p>
                  </a:txBody>
                  <a:tcPr marL="62948" marR="629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342900" marR="0" lvl="0" indent="-342900">
                        <a:spcBef>
                          <a:spcPts val="0"/>
                        </a:spcBef>
                        <a:spcAft>
                          <a:spcPts val="0"/>
                        </a:spcAft>
                        <a:buFont typeface="Symbol" pitchFamily="2" charset="2"/>
                        <a:buChar char=""/>
                      </a:pPr>
                      <a:r>
                        <a:rPr lang="en-US" sz="1400" b="1" dirty="0">
                          <a:solidFill>
                            <a:srgbClr val="000000"/>
                          </a:solidFill>
                          <a:effectLst/>
                          <a:highlight>
                            <a:srgbClr val="FFF2CC"/>
                          </a:highlight>
                          <a:latin typeface="Helvetica Neue" panose="02000503000000020004" pitchFamily="2" charset="0"/>
                          <a:ea typeface="Calibri" panose="020F0502020204030204" pitchFamily="34" charset="0"/>
                        </a:rPr>
                        <a:t>General description of knowledge/skills: </a:t>
                      </a:r>
                      <a:r>
                        <a:rPr lang="en-US" sz="1400" dirty="0">
                          <a:solidFill>
                            <a:srgbClr val="000000"/>
                          </a:solidFill>
                          <a:effectLst/>
                          <a:highlight>
                            <a:srgbClr val="FFF2CC"/>
                          </a:highlight>
                          <a:latin typeface="Helvetica Neue" panose="02000503000000020004" pitchFamily="2" charset="0"/>
                          <a:ea typeface="Calibri" panose="020F0502020204030204" pitchFamily="34" charset="0"/>
                        </a:rPr>
                        <a:t>The job coach is not familiar with job coaching strategies designed to increase the independence of employees with disabilities in competitive integrated employment. </a:t>
                      </a:r>
                      <a:endParaRPr lang="en-US" sz="1400" dirty="0">
                        <a:effectLst/>
                        <a:highlight>
                          <a:srgbClr val="FFF2CC"/>
                        </a:highligh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400" b="1" dirty="0">
                          <a:solidFill>
                            <a:srgbClr val="000000"/>
                          </a:solidFill>
                          <a:effectLst/>
                          <a:highlight>
                            <a:srgbClr val="FFF2CC"/>
                          </a:highlight>
                          <a:latin typeface="Helvetica Neue" panose="02000503000000020004" pitchFamily="2" charset="0"/>
                          <a:ea typeface="Calibri" panose="020F0502020204030204" pitchFamily="34" charset="0"/>
                        </a:rPr>
                        <a:t>Ability to apply knowledge/skills: </a:t>
                      </a:r>
                      <a:r>
                        <a:rPr lang="en-US" sz="1400" dirty="0">
                          <a:solidFill>
                            <a:srgbClr val="000000"/>
                          </a:solidFill>
                          <a:effectLst/>
                          <a:highlight>
                            <a:srgbClr val="FFF2CC"/>
                          </a:highlight>
                          <a:latin typeface="Helvetica Neue" panose="02000503000000020004" pitchFamily="2" charset="0"/>
                          <a:ea typeface="Calibri" panose="020F0502020204030204" pitchFamily="34" charset="0"/>
                        </a:rPr>
                        <a:t>The job coach needs clear instructions and assistance on how to meet the job coaching competencies. </a:t>
                      </a:r>
                      <a:endParaRPr lang="en-US" sz="1400" dirty="0">
                        <a:effectLst/>
                        <a:highlight>
                          <a:srgbClr val="FFF2CC"/>
                        </a:highligh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400" b="1" dirty="0">
                          <a:solidFill>
                            <a:srgbClr val="000000"/>
                          </a:solidFill>
                          <a:effectLst/>
                          <a:highlight>
                            <a:srgbClr val="FFF2CC"/>
                          </a:highlight>
                          <a:latin typeface="Helvetica Neue" panose="02000503000000020004" pitchFamily="2" charset="0"/>
                          <a:ea typeface="Calibri" panose="020F0502020204030204" pitchFamily="34" charset="0"/>
                        </a:rPr>
                        <a:t>Professional development: </a:t>
                      </a:r>
                      <a:r>
                        <a:rPr lang="en-US" sz="1400" dirty="0">
                          <a:solidFill>
                            <a:srgbClr val="000000"/>
                          </a:solidFill>
                          <a:effectLst/>
                          <a:highlight>
                            <a:srgbClr val="FFF2CC"/>
                          </a:highlight>
                          <a:latin typeface="Helvetica Neue" panose="02000503000000020004" pitchFamily="2" charset="0"/>
                          <a:ea typeface="Calibri" panose="020F0502020204030204" pitchFamily="34" charset="0"/>
                        </a:rPr>
                        <a:t>The job coach</a:t>
                      </a:r>
                      <a:r>
                        <a:rPr lang="en-US" sz="1400" b="1" dirty="0">
                          <a:solidFill>
                            <a:srgbClr val="000000"/>
                          </a:solidFill>
                          <a:effectLst/>
                          <a:highlight>
                            <a:srgbClr val="FFF2CC"/>
                          </a:highlight>
                          <a:latin typeface="Helvetica Neue" panose="02000503000000020004" pitchFamily="2" charset="0"/>
                          <a:ea typeface="Calibri" panose="020F0502020204030204" pitchFamily="34" charset="0"/>
                        </a:rPr>
                        <a:t> </a:t>
                      </a:r>
                      <a:r>
                        <a:rPr lang="en-US" sz="1400" dirty="0">
                          <a:solidFill>
                            <a:srgbClr val="000000"/>
                          </a:solidFill>
                          <a:effectLst/>
                          <a:highlight>
                            <a:srgbClr val="FFF2CC"/>
                          </a:highlight>
                          <a:latin typeface="Helvetica Neue" panose="02000503000000020004" pitchFamily="2" charset="0"/>
                          <a:ea typeface="Calibri" panose="020F0502020204030204" pitchFamily="34" charset="0"/>
                        </a:rPr>
                        <a:t>needs direct instruction with targeted contextual examples, professional development activities that emphasize evidence-based practices, and instruction and TA with explicit and timely feedback.</a:t>
                      </a:r>
                      <a:endParaRPr lang="en-US" sz="1400" dirty="0">
                        <a:effectLst/>
                        <a:highlight>
                          <a:srgbClr val="FFF2CC"/>
                        </a:highlight>
                        <a:latin typeface="Times New Roman" panose="02020603050405020304" pitchFamily="18" charset="0"/>
                        <a:ea typeface="Calibri" panose="020F0502020204030204" pitchFamily="34" charset="0"/>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06870029"/>
                  </a:ext>
                </a:extLst>
              </a:tr>
              <a:tr h="1610667">
                <a:tc>
                  <a:txBody>
                    <a:bodyPr/>
                    <a:lstStyle/>
                    <a:p>
                      <a:pPr marL="71755" marR="71755" algn="ctr">
                        <a:spcBef>
                          <a:spcPts val="0"/>
                        </a:spcBef>
                        <a:spcAft>
                          <a:spcPts val="0"/>
                        </a:spcAft>
                      </a:pPr>
                      <a:r>
                        <a:rPr lang="en-US" sz="1400">
                          <a:solidFill>
                            <a:srgbClr val="000000"/>
                          </a:solidFill>
                          <a:effectLst/>
                          <a:highlight>
                            <a:srgbClr val="C5E0B3"/>
                          </a:highlight>
                          <a:latin typeface="Helvetica Neue" panose="02000503000000020004" pitchFamily="2" charset="0"/>
                          <a:ea typeface="Calibri" panose="020F0502020204030204" pitchFamily="34" charset="0"/>
                        </a:rPr>
                        <a:t>Competent Stage</a:t>
                      </a:r>
                      <a:endParaRPr lang="en-US" sz="1400">
                        <a:effectLst/>
                        <a:highlight>
                          <a:srgbClr val="C5E0B3"/>
                        </a:highlight>
                        <a:latin typeface="Times New Roman" panose="02020603050405020304" pitchFamily="18" charset="0"/>
                        <a:ea typeface="Calibri" panose="020F0502020204030204" pitchFamily="34" charset="0"/>
                      </a:endParaRPr>
                    </a:p>
                  </a:txBody>
                  <a:tcPr marL="62948" marR="629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342900" marR="0" lvl="0" indent="-342900">
                        <a:spcBef>
                          <a:spcPts val="0"/>
                        </a:spcBef>
                        <a:spcAft>
                          <a:spcPts val="0"/>
                        </a:spcAft>
                        <a:buFont typeface="Symbol" pitchFamily="2" charset="2"/>
                        <a:buChar char=""/>
                      </a:pPr>
                      <a:r>
                        <a:rPr lang="en-US" sz="1400" b="1">
                          <a:solidFill>
                            <a:srgbClr val="000000"/>
                          </a:solidFill>
                          <a:effectLst/>
                          <a:highlight>
                            <a:srgbClr val="C5E0B3"/>
                          </a:highlight>
                          <a:latin typeface="Helvetica Neue" panose="02000503000000020004" pitchFamily="2" charset="0"/>
                          <a:ea typeface="Calibri" panose="020F0502020204030204" pitchFamily="34" charset="0"/>
                        </a:rPr>
                        <a:t>General description of knowledge/skills: </a:t>
                      </a:r>
                      <a:r>
                        <a:rPr lang="en-US" sz="1400">
                          <a:solidFill>
                            <a:srgbClr val="000000"/>
                          </a:solidFill>
                          <a:effectLst/>
                          <a:highlight>
                            <a:srgbClr val="C5E0B3"/>
                          </a:highlight>
                          <a:latin typeface="Helvetica Neue" panose="02000503000000020004" pitchFamily="2" charset="0"/>
                          <a:ea typeface="Calibri" panose="020F0502020204030204" pitchFamily="34" charset="0"/>
                        </a:rPr>
                        <a:t>The job coach is familiar with strategies designed to increase the independence of employees with disabilities in competitive integrated employment.</a:t>
                      </a:r>
                      <a:endParaRPr lang="en-US" sz="1400">
                        <a:effectLst/>
                        <a:highlight>
                          <a:srgbClr val="C5E0B3"/>
                        </a:highligh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400" b="1">
                          <a:solidFill>
                            <a:srgbClr val="000000"/>
                          </a:solidFill>
                          <a:effectLst/>
                          <a:highlight>
                            <a:srgbClr val="C5E0B3"/>
                          </a:highlight>
                          <a:latin typeface="Helvetica Neue" panose="02000503000000020004" pitchFamily="2" charset="0"/>
                          <a:ea typeface="Calibri" panose="020F0502020204030204" pitchFamily="34" charset="0"/>
                        </a:rPr>
                        <a:t>Ability to apply knowledge/skills: </a:t>
                      </a:r>
                      <a:r>
                        <a:rPr lang="en-US" sz="1400">
                          <a:solidFill>
                            <a:srgbClr val="000000"/>
                          </a:solidFill>
                          <a:effectLst/>
                          <a:highlight>
                            <a:srgbClr val="C5E0B3"/>
                          </a:highlight>
                          <a:latin typeface="Helvetica Neue" panose="02000503000000020004" pitchFamily="2" charset="0"/>
                          <a:ea typeface="Calibri" panose="020F0502020204030204" pitchFamily="34" charset="0"/>
                        </a:rPr>
                        <a:t>The job coach understands how job coaching contributes to improved employment outcomes for people with disabilities. The job coach follows consistent routines and procedures.</a:t>
                      </a:r>
                      <a:endParaRPr lang="en-US" sz="1400">
                        <a:effectLst/>
                        <a:highlight>
                          <a:srgbClr val="C5E0B3"/>
                        </a:highligh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400" b="1">
                          <a:solidFill>
                            <a:srgbClr val="000000"/>
                          </a:solidFill>
                          <a:effectLst/>
                          <a:highlight>
                            <a:srgbClr val="C5E0B3"/>
                          </a:highlight>
                          <a:latin typeface="Helvetica Neue" panose="02000503000000020004" pitchFamily="2" charset="0"/>
                          <a:ea typeface="Calibri" panose="020F0502020204030204" pitchFamily="34" charset="0"/>
                        </a:rPr>
                        <a:t>Professional development: </a:t>
                      </a:r>
                      <a:r>
                        <a:rPr lang="en-US" sz="1400">
                          <a:solidFill>
                            <a:srgbClr val="000000"/>
                          </a:solidFill>
                          <a:effectLst/>
                          <a:highlight>
                            <a:srgbClr val="C5E0B3"/>
                          </a:highlight>
                          <a:latin typeface="Helvetica Neue" panose="02000503000000020004" pitchFamily="2" charset="0"/>
                          <a:ea typeface="Calibri" panose="020F0502020204030204" pitchFamily="34" charset="0"/>
                        </a:rPr>
                        <a:t>The job coach needs targeted guidance (technical assistance) in applied employment situations on how to implement meaningful job coaching. The competent job coach is “asked” not “told” how to implement meaningful job coaching services.</a:t>
                      </a:r>
                      <a:endParaRPr lang="en-US" sz="1400">
                        <a:effectLst/>
                        <a:highlight>
                          <a:srgbClr val="C5E0B3"/>
                        </a:highlight>
                        <a:latin typeface="Times New Roman" panose="02020603050405020304" pitchFamily="18" charset="0"/>
                        <a:ea typeface="Calibri" panose="020F0502020204030204" pitchFamily="34" charset="0"/>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989099779"/>
                  </a:ext>
                </a:extLst>
              </a:tr>
              <a:tr h="1695546">
                <a:tc>
                  <a:txBody>
                    <a:bodyPr/>
                    <a:lstStyle/>
                    <a:p>
                      <a:pPr marL="71755" marR="71755" algn="ctr">
                        <a:spcBef>
                          <a:spcPts val="0"/>
                        </a:spcBef>
                        <a:spcAft>
                          <a:spcPts val="0"/>
                        </a:spcAft>
                      </a:pPr>
                      <a:r>
                        <a:rPr lang="en-US" sz="1400">
                          <a:solidFill>
                            <a:srgbClr val="000000"/>
                          </a:solidFill>
                          <a:effectLst/>
                          <a:highlight>
                            <a:srgbClr val="B4C6E7"/>
                          </a:highlight>
                          <a:latin typeface="Helvetica Neue" panose="02000503000000020004" pitchFamily="2" charset="0"/>
                          <a:ea typeface="Calibri" panose="020F0502020204030204" pitchFamily="34" charset="0"/>
                        </a:rPr>
                        <a:t>Expert Stage</a:t>
                      </a:r>
                      <a:endParaRPr lang="en-US" sz="1400">
                        <a:effectLst/>
                        <a:highlight>
                          <a:srgbClr val="B4C6E7"/>
                        </a:highlight>
                        <a:latin typeface="Times New Roman" panose="02020603050405020304" pitchFamily="18" charset="0"/>
                        <a:ea typeface="Calibri" panose="020F0502020204030204" pitchFamily="34" charset="0"/>
                      </a:endParaRPr>
                    </a:p>
                  </a:txBody>
                  <a:tcPr marL="62948" marR="629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342900" marR="0" lvl="0" indent="-342900">
                        <a:spcBef>
                          <a:spcPts val="0"/>
                        </a:spcBef>
                        <a:spcAft>
                          <a:spcPts val="0"/>
                        </a:spcAft>
                        <a:buFont typeface="Symbol" pitchFamily="2" charset="2"/>
                        <a:buChar char=""/>
                      </a:pPr>
                      <a:r>
                        <a:rPr lang="en-US" sz="1400" b="1" dirty="0">
                          <a:solidFill>
                            <a:srgbClr val="000000"/>
                          </a:solidFill>
                          <a:effectLst/>
                          <a:highlight>
                            <a:srgbClr val="B4C6E7"/>
                          </a:highlight>
                          <a:latin typeface="Helvetica Neue" panose="02000503000000020004" pitchFamily="2" charset="0"/>
                          <a:ea typeface="Calibri" panose="020F0502020204030204" pitchFamily="34" charset="0"/>
                        </a:rPr>
                        <a:t>General description of knowledge/skills: </a:t>
                      </a:r>
                      <a:r>
                        <a:rPr lang="en-US" sz="1400" dirty="0">
                          <a:solidFill>
                            <a:srgbClr val="000000"/>
                          </a:solidFill>
                          <a:effectLst/>
                          <a:highlight>
                            <a:srgbClr val="B4C6E7"/>
                          </a:highlight>
                          <a:latin typeface="Helvetica Neue" panose="02000503000000020004" pitchFamily="2" charset="0"/>
                          <a:ea typeface="Calibri" panose="020F0502020204030204" pitchFamily="34" charset="0"/>
                        </a:rPr>
                        <a:t>The job coach has extensive knowledge and strategies designed to increase the independence of employees with disabilities in competitive integrated employment.</a:t>
                      </a:r>
                      <a:endParaRPr lang="en-US" sz="1400" dirty="0">
                        <a:effectLst/>
                        <a:highlight>
                          <a:srgbClr val="B4C6E7"/>
                        </a:highligh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400" b="1" dirty="0">
                          <a:solidFill>
                            <a:srgbClr val="000000"/>
                          </a:solidFill>
                          <a:effectLst/>
                          <a:highlight>
                            <a:srgbClr val="B4C6E7"/>
                          </a:highlight>
                          <a:latin typeface="Helvetica Neue" panose="02000503000000020004" pitchFamily="2" charset="0"/>
                          <a:ea typeface="Calibri" panose="020F0502020204030204" pitchFamily="34" charset="0"/>
                        </a:rPr>
                        <a:t>Ability to apply knowledge/skills: </a:t>
                      </a:r>
                      <a:r>
                        <a:rPr lang="en-US" sz="1400" dirty="0">
                          <a:solidFill>
                            <a:srgbClr val="000000"/>
                          </a:solidFill>
                          <a:effectLst/>
                          <a:highlight>
                            <a:srgbClr val="B4C6E7"/>
                          </a:highlight>
                          <a:latin typeface="Helvetica Neue" panose="02000503000000020004" pitchFamily="2" charset="0"/>
                          <a:ea typeface="Calibri" panose="020F0502020204030204" pitchFamily="34" charset="0"/>
                        </a:rPr>
                        <a:t>The job coach understands and can articulate to others information about job coaching, supported employment, SE, SJBT, and CE, and evidence-based practices that promote meaningful competitive integrated employment. The job coach can work autonomously and can supervise/mentor novice and competent staff. </a:t>
                      </a:r>
                      <a:endParaRPr lang="en-US" sz="1400" dirty="0">
                        <a:effectLst/>
                        <a:highlight>
                          <a:srgbClr val="B4C6E7"/>
                        </a:highligh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400" b="1" dirty="0">
                          <a:solidFill>
                            <a:srgbClr val="000000"/>
                          </a:solidFill>
                          <a:effectLst/>
                          <a:highlight>
                            <a:srgbClr val="B4C6E7"/>
                          </a:highlight>
                          <a:latin typeface="Helvetica Neue" panose="02000503000000020004" pitchFamily="2" charset="0"/>
                          <a:ea typeface="Calibri" panose="020F0502020204030204" pitchFamily="34" charset="0"/>
                        </a:rPr>
                        <a:t>Professional development: </a:t>
                      </a:r>
                      <a:r>
                        <a:rPr lang="en-US" sz="1400" dirty="0">
                          <a:solidFill>
                            <a:srgbClr val="000000"/>
                          </a:solidFill>
                          <a:effectLst/>
                          <a:highlight>
                            <a:srgbClr val="B4C6E7"/>
                          </a:highlight>
                          <a:latin typeface="Helvetica Neue" panose="02000503000000020004" pitchFamily="2" charset="0"/>
                          <a:ea typeface="Calibri" panose="020F0502020204030204" pitchFamily="34" charset="0"/>
                        </a:rPr>
                        <a:t>The job coach engages in ongoing professional development activities that are domain specific.  The job coach can teach others and seeks discovery of new knowledge related to meaningful competitive integrated employment.</a:t>
                      </a:r>
                      <a:endParaRPr lang="en-US" sz="1400" dirty="0">
                        <a:effectLst/>
                        <a:highlight>
                          <a:srgbClr val="B4C6E7"/>
                        </a:highlight>
                        <a:latin typeface="Times New Roman" panose="02020603050405020304" pitchFamily="18" charset="0"/>
                        <a:ea typeface="Calibri" panose="020F0502020204030204" pitchFamily="34" charset="0"/>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913140809"/>
                  </a:ext>
                </a:extLst>
              </a:tr>
            </a:tbl>
          </a:graphicData>
        </a:graphic>
      </p:graphicFrame>
      <p:sp>
        <p:nvSpPr>
          <p:cNvPr id="11" name="TextBox 10">
            <a:extLst>
              <a:ext uri="{FF2B5EF4-FFF2-40B4-BE49-F238E27FC236}">
                <a16:creationId xmlns:a16="http://schemas.microsoft.com/office/drawing/2014/main" id="{96F9FFBD-2737-4C8D-74A1-2C4A690E5BFF}"/>
              </a:ext>
            </a:extLst>
          </p:cNvPr>
          <p:cNvSpPr txBox="1"/>
          <p:nvPr/>
        </p:nvSpPr>
        <p:spPr>
          <a:xfrm>
            <a:off x="341333" y="5563981"/>
            <a:ext cx="11106991" cy="923330"/>
          </a:xfrm>
          <a:prstGeom prst="rect">
            <a:avLst/>
          </a:prstGeom>
          <a:noFill/>
        </p:spPr>
        <p:txBody>
          <a:bodyPr wrap="square">
            <a:spAutoFit/>
          </a:bodyPr>
          <a:lstStyle/>
          <a:p>
            <a:pPr marL="0" marR="0">
              <a:spcBef>
                <a:spcPts val="0"/>
              </a:spcBef>
              <a:spcAft>
                <a:spcPts val="0"/>
              </a:spcAft>
              <a:tabLst>
                <a:tab pos="1013460" algn="l"/>
              </a:tabLst>
            </a:pPr>
            <a:r>
              <a:rPr lang="en-US" sz="1800" dirty="0">
                <a:effectLst/>
                <a:latin typeface="Helvetica Neue" panose="02000503000000020004" pitchFamily="2" charset="0"/>
                <a:ea typeface="Calibri" panose="020F0502020204030204" pitchFamily="34" charset="0"/>
              </a:rPr>
              <a:t>Adapted from: </a:t>
            </a:r>
            <a:r>
              <a:rPr lang="en-US" sz="1800" dirty="0" err="1">
                <a:effectLst/>
                <a:latin typeface="Helvetica Neue" panose="02000503000000020004" pitchFamily="2" charset="0"/>
                <a:ea typeface="Calibri" panose="020F0502020204030204" pitchFamily="34" charset="0"/>
              </a:rPr>
              <a:t>Persky</a:t>
            </a:r>
            <a:r>
              <a:rPr lang="en-US" sz="1800" dirty="0">
                <a:effectLst/>
                <a:latin typeface="Helvetica Neue" panose="02000503000000020004" pitchFamily="2" charset="0"/>
                <a:ea typeface="Calibri" panose="020F0502020204030204" pitchFamily="34" charset="0"/>
              </a:rPr>
              <a:t>, A. M., &amp; Robinson, J. D. (2017). Moving from Novice to Expertise and Its Implications for Instruction. </a:t>
            </a:r>
            <a:r>
              <a:rPr lang="en-US" sz="1800" i="1" dirty="0">
                <a:effectLst/>
                <a:latin typeface="Helvetica Neue" panose="02000503000000020004" pitchFamily="2" charset="0"/>
                <a:ea typeface="Calibri" panose="020F0502020204030204" pitchFamily="34" charset="0"/>
              </a:rPr>
              <a:t>American journal of pharmaceutical education</a:t>
            </a:r>
            <a:r>
              <a:rPr lang="en-US" sz="1800" dirty="0">
                <a:effectLst/>
                <a:latin typeface="Helvetica Neue" panose="02000503000000020004" pitchFamily="2" charset="0"/>
                <a:ea typeface="Calibri" panose="020F0502020204030204" pitchFamily="34" charset="0"/>
              </a:rPr>
              <a:t>, </a:t>
            </a:r>
            <a:r>
              <a:rPr lang="en-US" sz="1800" i="1" dirty="0">
                <a:effectLst/>
                <a:latin typeface="Helvetica Neue" panose="02000503000000020004" pitchFamily="2" charset="0"/>
                <a:ea typeface="Calibri" panose="020F0502020204030204" pitchFamily="34" charset="0"/>
              </a:rPr>
              <a:t>81</a:t>
            </a:r>
            <a:r>
              <a:rPr lang="en-US" sz="1800" dirty="0">
                <a:effectLst/>
                <a:latin typeface="Helvetica Neue" panose="02000503000000020004" pitchFamily="2" charset="0"/>
                <a:ea typeface="Calibri" panose="020F0502020204030204" pitchFamily="34" charset="0"/>
              </a:rPr>
              <a:t>(9), 6065. </a:t>
            </a:r>
            <a:r>
              <a:rPr lang="en-US" sz="1800" u="sng" dirty="0">
                <a:solidFill>
                  <a:srgbClr val="0563C1"/>
                </a:solidFill>
                <a:effectLst/>
                <a:latin typeface="Helvetica Neue" panose="02000503000000020004" pitchFamily="2" charset="0"/>
                <a:ea typeface="Calibri" panose="020F0502020204030204" pitchFamily="34" charset="0"/>
                <a:hlinkClick r:id="rId2"/>
              </a:rPr>
              <a:t>https://doi.org/10.5688/ajpe6065</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03947353"/>
      </p:ext>
    </p:extLst>
  </p:cSld>
  <p:clrMapOvr>
    <a:masterClrMapping/>
  </p:clrMapOvr>
</p:sld>
</file>

<file path=ppt/theme/theme1.xml><?xml version="1.0" encoding="utf-8"?>
<a:theme xmlns:a="http://schemas.openxmlformats.org/drawingml/2006/main" name="InterweaveVTI">
  <a:themeElements>
    <a:clrScheme name="AnalogousFromRegularSeedLeftStep">
      <a:dk1>
        <a:srgbClr val="000000"/>
      </a:dk1>
      <a:lt1>
        <a:srgbClr val="FFFFFF"/>
      </a:lt1>
      <a:dk2>
        <a:srgbClr val="241B2F"/>
      </a:dk2>
      <a:lt2>
        <a:srgbClr val="F0F3F1"/>
      </a:lt2>
      <a:accent1>
        <a:srgbClr val="E729B2"/>
      </a:accent1>
      <a:accent2>
        <a:srgbClr val="BA17D5"/>
      </a:accent2>
      <a:accent3>
        <a:srgbClr val="7D29E7"/>
      </a:accent3>
      <a:accent4>
        <a:srgbClr val="342FD9"/>
      </a:accent4>
      <a:accent5>
        <a:srgbClr val="2973E7"/>
      </a:accent5>
      <a:accent6>
        <a:srgbClr val="17B0D5"/>
      </a:accent6>
      <a:hlink>
        <a:srgbClr val="349D51"/>
      </a:hlink>
      <a:folHlink>
        <a:srgbClr val="7F7F7F"/>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405</TotalTime>
  <Words>2651</Words>
  <Application>Microsoft Macintosh PowerPoint</Application>
  <PresentationFormat>Widescreen</PresentationFormat>
  <Paragraphs>362</Paragraphs>
  <Slides>23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Aptos</vt:lpstr>
      <vt:lpstr>Aptos Display</vt:lpstr>
      <vt:lpstr>Arial</vt:lpstr>
      <vt:lpstr>Avenir Next</vt:lpstr>
      <vt:lpstr>Calibri</vt:lpstr>
      <vt:lpstr>Helvetica</vt:lpstr>
      <vt:lpstr>Helvetica Neue</vt:lpstr>
      <vt:lpstr>Neue Haas Grotesk Text Pro</vt:lpstr>
      <vt:lpstr>Symbol</vt:lpstr>
      <vt:lpstr>Times New Roman</vt:lpstr>
      <vt:lpstr>InterweaveVTI</vt:lpstr>
      <vt:lpstr>Office Theme</vt:lpstr>
      <vt:lpstr>Competencies for Job Coaches who Provide Workplace Supports to Individuals with Disabilities   </vt:lpstr>
      <vt:lpstr>Importance of Competencies</vt:lpstr>
      <vt:lpstr>Importance of Competencies</vt:lpstr>
      <vt:lpstr>Structure of Training in Utah</vt:lpstr>
      <vt:lpstr>Structure of Training in Utah</vt:lpstr>
      <vt:lpstr>Job Coach</vt:lpstr>
      <vt:lpstr>Training</vt:lpstr>
      <vt:lpstr>Competencies</vt:lpstr>
      <vt:lpstr>PowerPoint Presentation</vt:lpstr>
      <vt:lpstr>Validation</vt:lpstr>
      <vt:lpstr>Sample</vt:lpstr>
      <vt:lpstr>Method</vt:lpstr>
      <vt:lpstr>What did we find?</vt:lpstr>
      <vt:lpstr>What did we find?</vt:lpstr>
      <vt:lpstr>What did we find?</vt:lpstr>
      <vt:lpstr>Competency-Based TA</vt:lpstr>
      <vt:lpstr>Competency-Based TA</vt:lpstr>
      <vt:lpstr>PowerPoint Presentation</vt:lpstr>
      <vt:lpstr>Competency-Based TA</vt:lpstr>
      <vt:lpstr>PowerPoint Presentation</vt:lpstr>
      <vt:lpstr>Competency-Based TA</vt:lpstr>
      <vt:lpstr>PowerPoint Presentation</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Competencies for Job Coaches who Provide Workplace Supports to Individuals with Disabilities   </dc:title>
  <dc:creator>Tim Riesen</dc:creator>
  <cp:lastModifiedBy>Tim Riesen</cp:lastModifiedBy>
  <cp:revision>17</cp:revision>
  <dcterms:created xsi:type="dcterms:W3CDTF">2024-04-10T19:44:21Z</dcterms:created>
  <dcterms:modified xsi:type="dcterms:W3CDTF">2024-04-26T13:25:57Z</dcterms:modified>
</cp:coreProperties>
</file>