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90" r:id="rId29"/>
    <p:sldId id="291" r:id="rId30"/>
    <p:sldId id="283" r:id="rId31"/>
    <p:sldId id="284" r:id="rId32"/>
    <p:sldId id="285" r:id="rId33"/>
    <p:sldId id="286" r:id="rId34"/>
    <p:sldId id="289" r:id="rId35"/>
  </p:sldIdLst>
  <p:sldSz cx="12192000" cy="6858000"/>
  <p:notesSz cx="6858000" cy="9144000"/>
  <p:embeddedFontLst>
    <p:embeddedFont>
      <p:font typeface="Roboto" panose="02000000000000000000" pitchFamily="2"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86157F7-AE46-44ED-9FCB-F943640F1A7B}">
  <a:tblStyle styleId="{C86157F7-AE46-44ED-9FCB-F943640F1A7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5" autoAdjust="0"/>
    <p:restoredTop sz="86469" autoAdjust="0"/>
  </p:normalViewPr>
  <p:slideViewPr>
    <p:cSldViewPr snapToGrid="0">
      <p:cViewPr varScale="1">
        <p:scale>
          <a:sx n="72" d="100"/>
          <a:sy n="72" d="100"/>
        </p:scale>
        <p:origin x="202" y="43"/>
      </p:cViewPr>
      <p:guideLst/>
    </p:cSldViewPr>
  </p:slideViewPr>
  <p:outlineViewPr>
    <p:cViewPr>
      <p:scale>
        <a:sx n="33" d="100"/>
        <a:sy n="33" d="100"/>
      </p:scale>
      <p:origin x="0" y="-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ec26449a3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ec26449a3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g26ec26449a3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6d207e71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6d207e71e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g26d207e71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6d207e71e7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6d207e71e7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d207e71e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d207e71e7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26d207e71e7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6f8e172f90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26f8e172f90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1200"/>
              </a:spcAft>
              <a:buNone/>
            </a:pPr>
            <a:r>
              <a:rPr lang="en-US"/>
              <a:t>Most students identified school staff (e.g., special education teacher, school principal) as the bridge to opportunities and services both in and outside school. The youths either graduated from or will enroll in the school district’s transition programs between ages 18 and 22. </a:t>
            </a:r>
            <a:endParaRPr/>
          </a:p>
        </p:txBody>
      </p:sp>
      <p:sp>
        <p:nvSpPr>
          <p:cNvPr id="174" name="Google Shape;174;g26f8e172f90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6d7467d2c1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6d7467d2c1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 youths and parents reported the benefits of receiving the TECH prep intervention early. They perceived the benefit as compounding as youths receive similar work readiness training (i.e., soft skills training) and lessons across other transition programs.  </a:t>
            </a:r>
            <a:endParaRPr/>
          </a:p>
        </p:txBody>
      </p:sp>
      <p:sp>
        <p:nvSpPr>
          <p:cNvPr id="182" name="Google Shape;182;g26d7467d2c1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6f8e172f90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6f8e172f90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The youths and parents reported the benefits of receiving the TECH prep intervention early. They perceived the benefit as compounding as youths receive similar work readiness training (i.e., soft skills training) and lessons across other transition programs.  </a:t>
            </a:r>
            <a:endParaRPr/>
          </a:p>
        </p:txBody>
      </p:sp>
      <p:sp>
        <p:nvSpPr>
          <p:cNvPr id="191" name="Google Shape;191;g26f8e172f90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6d7467d2c1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6d7467d2c1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26d7467d2c1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6f8e172f90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6f8e172f90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g26f8e172f90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6d7467d2c1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6d7467d2c1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g26d7467d2c1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6f8e172f90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6f8e172f90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26f8e172f90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9f77de7e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c9f77de7e6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2c9f77de7e6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6f8e172f90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6f8e172f90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26f8e172f90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c9f77de7e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c9f77de7e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2c9f77de7e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6f8e172f90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6f8e172f90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26f8e172f90_0_7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6f8e172f90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6f8e172f90_0_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26f8e172f90_0_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9f77de7e6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c9f77de7e6_0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Arial"/>
                <a:ea typeface="Arial"/>
                <a:cs typeface="Arial"/>
                <a:sym typeface="Arial"/>
              </a:rPr>
              <a:t>Results from the study indicate that the program had a meaningful impact on the career engagement and outlook of the youth in the program. Although not all participants were intending to enter into careers in technology fields, all reported an increase in confidence in their ability to work, communicate their disability and accommodation needs, and self-advocate for their needs with an employer. The participants identified the group activities as contributing to their increased comfort in exploring employment in technology fields and interacting with co-workers and supervisors. The capstone component of the program, a paid internship, provided them with valuable work experience that helped them determine whether to pursue a career in technology or explore other career options.</a:t>
            </a:r>
            <a:endParaRPr/>
          </a:p>
        </p:txBody>
      </p:sp>
      <p:sp>
        <p:nvSpPr>
          <p:cNvPr id="274" name="Google Shape;274;g2c9f77de7e6_0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6d553cc6c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6d553cc6c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6d553cc6c1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6d553cc6c1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g26d553cc6c1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f8e172f90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f8e172f90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0" name="Google Shape;90;g26f8e172f90_0_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c9f77de7e6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c9f77de7e6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2c9f77de7e6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c9f77de7e6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c9f77de7e6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2c9f77de7e6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26f8e172f90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26f8e172f90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g26f8e172f90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f8e172f90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f8e172f90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g26f8e172f90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While Black and Latinx individuals make up about 11% and 16% of the total workforce, they account for only 9% and 7% in STEM fields (Funk &amp; Parker, 2018)</a:t>
            </a:r>
            <a:endParaRPr/>
          </a:p>
          <a:p>
            <a:pPr marL="0" lvl="0" indent="0" algn="l" rtl="0">
              <a:spcBef>
                <a:spcPts val="0"/>
              </a:spcBef>
              <a:spcAft>
                <a:spcPts val="0"/>
              </a:spcAft>
              <a:buNone/>
            </a:pPr>
            <a:endParaRPr/>
          </a:p>
          <a:p>
            <a:pPr marL="0" lvl="0" indent="0" algn="l" rtl="0">
              <a:spcBef>
                <a:spcPts val="0"/>
              </a:spcBef>
              <a:spcAft>
                <a:spcPts val="0"/>
              </a:spcAft>
              <a:buNone/>
            </a:pPr>
            <a:r>
              <a:rPr lang="en-US"/>
              <a:t>At 2-year and community colleges, SWD are significantly more likely to enroll in STEM majors compared to students without disabilities (SWoD) (Lee, 2011) demonstrating an interest in STEM careers that does not currently result in equal representation. Surprisingly, in light of the reverse trend in the population of SWoD, low-income SWD are more likely to select STEM majors, possibly to increase their chances of securing employment, as individuals with disabilities are employed at a much lower rate (18.28%) compared to individuals without disabilities (63.82%) (Lee, 2014). However, Newman et al. (2011) reported based on the National Longitudinal Transition Study-2 (NLTS2) that less than 66% of students with disabilities enrolled in any 4-year program actually complete the program within 6 years (SRI International, 2002). Completion rates between disabilities also fluctuated. Approximately, only 38.8% of students with Autism completed their postsecondary education (Newman et al., 2011).</a:t>
            </a:r>
            <a:endParaRPr/>
          </a:p>
          <a:p>
            <a:pPr marL="0" lvl="0" indent="0" algn="l" rtl="0">
              <a:spcBef>
                <a:spcPts val="0"/>
              </a:spcBef>
              <a:spcAft>
                <a:spcPts val="0"/>
              </a:spcAft>
              <a:buNone/>
            </a:pPr>
            <a:endParaRPr/>
          </a:p>
          <a:p>
            <a:pPr marL="0" lvl="0" indent="0" algn="l" rtl="0">
              <a:spcBef>
                <a:spcPts val="0"/>
              </a:spcBef>
              <a:spcAft>
                <a:spcPts val="0"/>
              </a:spcAft>
              <a:buNone/>
            </a:pPr>
            <a:r>
              <a:rPr lang="en-US"/>
              <a:t>According to a National Science Foundation report, people with disabilities account for only 3% of the STEM workforce</a:t>
            </a:r>
            <a:endParaRPr/>
          </a:p>
        </p:txBody>
      </p:sp>
      <p:sp>
        <p:nvSpPr>
          <p:cNvPr id="103" name="Google Shape;10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8908f10b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g2c8908f10b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6ec0aae79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6ec0aae79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endParaRPr/>
          </a:p>
        </p:txBody>
      </p:sp>
      <p:sp>
        <p:nvSpPr>
          <p:cNvPr id="117" name="Google Shape;117;g26ec0aae79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6f20b114c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6f20b114c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600"/>
              </a:spcAft>
              <a:buNone/>
            </a:pPr>
            <a:endParaRPr/>
          </a:p>
        </p:txBody>
      </p:sp>
      <p:sp>
        <p:nvSpPr>
          <p:cNvPr id="125" name="Google Shape;125;g26f20b114c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6f20b114c7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6f20b114c7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26f20b114c7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3200"/>
              <a:buFont typeface="Arial"/>
              <a:buNone/>
              <a:defRPr>
                <a:solidFill>
                  <a:srgbClr val="3535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End-black">
  <p:cSld name="End-black">
    <p:spTree>
      <p:nvGrpSpPr>
        <p:cNvPr id="1" name="Shape 70"/>
        <p:cNvGrpSpPr/>
        <p:nvPr/>
      </p:nvGrpSpPr>
      <p:grpSpPr>
        <a:xfrm>
          <a:off x="0" y="0"/>
          <a:ext cx="0" cy="0"/>
          <a:chOff x="0" y="0"/>
          <a:chExt cx="0" cy="0"/>
        </a:xfrm>
      </p:grpSpPr>
      <p:sp>
        <p:nvSpPr>
          <p:cNvPr id="71" name="Google Shape;71;p11"/>
          <p:cNvSpPr/>
          <p:nvPr/>
        </p:nvSpPr>
        <p:spPr>
          <a:xfrm>
            <a:off x="0" y="-9939"/>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2" name="Google Shape;72;p11" descr="UW–Madison logo with white text on a black background"/>
          <p:cNvPicPr preferRelativeResize="0"/>
          <p:nvPr/>
        </p:nvPicPr>
        <p:blipFill rotWithShape="1">
          <a:blip r:embed="rId2">
            <a:alphaModFix/>
          </a:blip>
          <a:srcRect/>
          <a:stretch/>
        </p:blipFill>
        <p:spPr>
          <a:xfrm>
            <a:off x="4557092" y="2911281"/>
            <a:ext cx="3077817" cy="1035438"/>
          </a:xfrm>
          <a:prstGeom prst="rect">
            <a:avLst/>
          </a:prstGeom>
          <a:noFill/>
          <a:ln>
            <a:noFill/>
          </a:ln>
        </p:spPr>
      </p:pic>
      <p:sp>
        <p:nvSpPr>
          <p:cNvPr id="73" name="Google Shape;73;p11"/>
          <p:cNvSpPr txBox="1">
            <a:spLocks noGrp="1"/>
          </p:cNvSpPr>
          <p:nvPr>
            <p:ph type="title"/>
          </p:nvPr>
        </p:nvSpPr>
        <p:spPr>
          <a:xfrm>
            <a:off x="0" y="-251986"/>
            <a:ext cx="10668000" cy="242047"/>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dk1"/>
              </a:buClr>
              <a:buSzPts val="1200"/>
              <a:buFont typeface="Arial"/>
              <a:buNone/>
              <a:defRPr sz="1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_light">
  <p:cSld name="Title Slide_light">
    <p:spTree>
      <p:nvGrpSpPr>
        <p:cNvPr id="1" name="Shape 18"/>
        <p:cNvGrpSpPr/>
        <p:nvPr/>
      </p:nvGrpSpPr>
      <p:grpSpPr>
        <a:xfrm>
          <a:off x="0" y="0"/>
          <a:ext cx="0" cy="0"/>
          <a:chOff x="0" y="0"/>
          <a:chExt cx="0" cy="0"/>
        </a:xfrm>
      </p:grpSpPr>
      <p:sp>
        <p:nvSpPr>
          <p:cNvPr id="19" name="Google Shape;19;p3"/>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 name="Google Shape;20;p3"/>
          <p:cNvSpPr/>
          <p:nvPr/>
        </p:nvSpPr>
        <p:spPr>
          <a:xfrm>
            <a:off x="0" y="5733906"/>
            <a:ext cx="12192000" cy="112409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 name="Google Shape;21;p3"/>
          <p:cNvSpPr txBox="1">
            <a:spLocks noGrp="1"/>
          </p:cNvSpPr>
          <p:nvPr>
            <p:ph type="body" idx="1"/>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57575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title"/>
          </p:nvPr>
        </p:nvSpPr>
        <p:spPr>
          <a:xfrm>
            <a:off x="851888" y="905690"/>
            <a:ext cx="8334246" cy="210657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4000"/>
              <a:buFont typeface="Arial"/>
              <a:buNone/>
              <a:defRPr sz="4000">
                <a:solidFill>
                  <a:srgbClr val="3535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_dark">
  <p:cSld name="Title Slide_dark">
    <p:spTree>
      <p:nvGrpSpPr>
        <p:cNvPr id="1" name="Shape 24"/>
        <p:cNvGrpSpPr/>
        <p:nvPr/>
      </p:nvGrpSpPr>
      <p:grpSpPr>
        <a:xfrm>
          <a:off x="0" y="0"/>
          <a:ext cx="0" cy="0"/>
          <a:chOff x="0" y="0"/>
          <a:chExt cx="0" cy="0"/>
        </a:xfrm>
      </p:grpSpPr>
      <p:sp>
        <p:nvSpPr>
          <p:cNvPr id="25" name="Google Shape;25;p4"/>
          <p:cNvSpPr/>
          <p:nvPr/>
        </p:nvSpPr>
        <p:spPr>
          <a:xfrm>
            <a:off x="0" y="0"/>
            <a:ext cx="12192000" cy="573390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 name="Google Shape;26;p4"/>
          <p:cNvSpPr/>
          <p:nvPr/>
        </p:nvSpPr>
        <p:spPr>
          <a:xfrm>
            <a:off x="851888" y="3218871"/>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 name="Google Shape;27;p4"/>
          <p:cNvSpPr txBox="1">
            <a:spLocks noGrp="1"/>
          </p:cNvSpPr>
          <p:nvPr>
            <p:ph type="body" idx="1"/>
          </p:nvPr>
        </p:nvSpPr>
        <p:spPr>
          <a:xfrm>
            <a:off x="851889" y="3519488"/>
            <a:ext cx="8334246" cy="701877"/>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txBox="1">
            <a:spLocks noGrp="1"/>
          </p:cNvSpPr>
          <p:nvPr>
            <p:ph type="body" idx="2"/>
          </p:nvPr>
        </p:nvSpPr>
        <p:spPr>
          <a:xfrm>
            <a:off x="851889" y="5953913"/>
            <a:ext cx="10311412" cy="5230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SzPts val="1620"/>
              <a:buNone/>
              <a:defRPr sz="1800" b="1">
                <a:solidFill>
                  <a:srgbClr val="35353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
          <p:cNvSpPr/>
          <p:nvPr/>
        </p:nvSpPr>
        <p:spPr>
          <a:xfrm>
            <a:off x="11506200" y="9797"/>
            <a:ext cx="570641"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 name="Google Shape;30;p4" descr="Logo&#10;&#10;Description automatically generated"/>
          <p:cNvPicPr preferRelativeResize="0"/>
          <p:nvPr/>
        </p:nvPicPr>
        <p:blipFill rotWithShape="1">
          <a:blip r:embed="rId2">
            <a:alphaModFix/>
          </a:blip>
          <a:srcRect/>
          <a:stretch/>
        </p:blipFill>
        <p:spPr>
          <a:xfrm>
            <a:off x="11563459" y="232022"/>
            <a:ext cx="456122" cy="716763"/>
          </a:xfrm>
          <a:prstGeom prst="rect">
            <a:avLst/>
          </a:prstGeom>
          <a:noFill/>
          <a:ln>
            <a:noFill/>
          </a:ln>
        </p:spPr>
      </p:pic>
      <p:sp>
        <p:nvSpPr>
          <p:cNvPr id="31" name="Google Shape;31;p4"/>
          <p:cNvSpPr txBox="1">
            <a:spLocks noGrp="1"/>
          </p:cNvSpPr>
          <p:nvPr>
            <p:ph type="title"/>
          </p:nvPr>
        </p:nvSpPr>
        <p:spPr>
          <a:xfrm>
            <a:off x="850347" y="905691"/>
            <a:ext cx="8334246" cy="210657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_1 column">
  <p:cSld name="Title and Content_1 column">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3200"/>
              <a:buFont typeface="Arial"/>
              <a:buNone/>
              <a:defRPr>
                <a:solidFill>
                  <a:srgbClr val="3535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 name="Google Shape;36;p5"/>
          <p:cNvSpPr txBox="1">
            <a:spLocks noGrp="1"/>
          </p:cNvSpPr>
          <p:nvPr>
            <p:ph type="body" idx="1"/>
          </p:nvPr>
        </p:nvSpPr>
        <p:spPr>
          <a:xfrm>
            <a:off x="1485900" y="1840447"/>
            <a:ext cx="9677400"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rgbClr val="353535"/>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_2 columns">
  <p:cSld name="Title and Content_2 columns">
    <p:spTree>
      <p:nvGrpSpPr>
        <p:cNvPr id="1" name="Shape 38"/>
        <p:cNvGrpSpPr/>
        <p:nvPr/>
      </p:nvGrpSpPr>
      <p:grpSpPr>
        <a:xfrm>
          <a:off x="0" y="0"/>
          <a:ext cx="0" cy="0"/>
          <a:chOff x="0" y="0"/>
          <a:chExt cx="0" cy="0"/>
        </a:xfrm>
      </p:grpSpPr>
      <p:sp>
        <p:nvSpPr>
          <p:cNvPr id="39" name="Google Shape;39;p6"/>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6"/>
          <p:cNvSpPr/>
          <p:nvPr/>
        </p:nvSpPr>
        <p:spPr>
          <a:xfrm>
            <a:off x="495300" y="16257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6"/>
          <p:cNvSpPr txBox="1">
            <a:spLocks noGrp="1"/>
          </p:cNvSpPr>
          <p:nvPr>
            <p:ph type="body" idx="1"/>
          </p:nvPr>
        </p:nvSpPr>
        <p:spPr>
          <a:xfrm>
            <a:off x="1485900" y="1840447"/>
            <a:ext cx="4482548"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lvl1pPr marL="457200" lvl="0" indent="-228600" algn="l">
              <a:lnSpc>
                <a:spcPct val="90000"/>
              </a:lnSpc>
              <a:spcBef>
                <a:spcPts val="1000"/>
              </a:spcBef>
              <a:spcAft>
                <a:spcPts val="0"/>
              </a:spcAft>
              <a:buSzPts val="1260"/>
              <a:buNone/>
              <a:defRPr sz="1400">
                <a:solidFill>
                  <a:schemeClr val="lt1"/>
                </a:solidFill>
              </a:defRPr>
            </a:lvl1pPr>
            <a:lvl2pPr marL="914400" lvl="1" indent="-317500" algn="l">
              <a:lnSpc>
                <a:spcPct val="90000"/>
              </a:lnSpc>
              <a:spcBef>
                <a:spcPts val="500"/>
              </a:spcBef>
              <a:spcAft>
                <a:spcPts val="0"/>
              </a:spcAft>
              <a:buClr>
                <a:schemeClr val="dk1"/>
              </a:buClr>
              <a:buSzPts val="1400"/>
              <a:buChar char="•"/>
              <a:defRPr sz="1400"/>
            </a:lvl2pPr>
            <a:lvl3pPr marL="1371600" lvl="2" indent="-317500" algn="l">
              <a:lnSpc>
                <a:spcPct val="90000"/>
              </a:lnSpc>
              <a:spcBef>
                <a:spcPts val="500"/>
              </a:spcBef>
              <a:spcAft>
                <a:spcPts val="0"/>
              </a:spcAft>
              <a:buClr>
                <a:schemeClr val="dk1"/>
              </a:buClr>
              <a:buSzPts val="1400"/>
              <a:buChar char="•"/>
              <a:defRPr sz="14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3"/>
          </p:nvPr>
        </p:nvSpPr>
        <p:spPr>
          <a:xfrm>
            <a:off x="6223554" y="1840447"/>
            <a:ext cx="4939746" cy="4446053"/>
          </a:xfrm>
          <a:prstGeom prst="rect">
            <a:avLst/>
          </a:prstGeom>
          <a:noFill/>
          <a:ln>
            <a:noFill/>
          </a:ln>
        </p:spPr>
        <p:txBody>
          <a:bodyPr spcFirstLastPara="1" wrap="square" lIns="0" tIns="45700" rIns="91425" bIns="45700" anchor="t" anchorCtr="0">
            <a:normAutofit/>
          </a:bodyPr>
          <a:lstStyle>
            <a:lvl1pPr marL="457200" lvl="0" indent="-377190" algn="l">
              <a:lnSpc>
                <a:spcPct val="90000"/>
              </a:lnSpc>
              <a:spcBef>
                <a:spcPts val="1000"/>
              </a:spcBef>
              <a:spcAft>
                <a:spcPts val="0"/>
              </a:spcAft>
              <a:buSzPts val="2340"/>
              <a:buFont typeface="Arial"/>
              <a:buChar char="•"/>
              <a:defRPr sz="2600">
                <a:solidFill>
                  <a:schemeClr val="dk1"/>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rgbClr val="353535"/>
              </a:buClr>
              <a:buSzPts val="3200"/>
              <a:buFont typeface="Arial"/>
              <a:buNone/>
              <a:defRPr>
                <a:solidFill>
                  <a:srgbClr val="35353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_red">
  <p:cSld name="Section Header_red">
    <p:spTree>
      <p:nvGrpSpPr>
        <p:cNvPr id="1" name="Shape 45"/>
        <p:cNvGrpSpPr/>
        <p:nvPr/>
      </p:nvGrpSpPr>
      <p:grpSpPr>
        <a:xfrm>
          <a:off x="0" y="0"/>
          <a:ext cx="0" cy="0"/>
          <a:chOff x="0" y="0"/>
          <a:chExt cx="0" cy="0"/>
        </a:xfrm>
      </p:grpSpPr>
      <p:pic>
        <p:nvPicPr>
          <p:cNvPr id="46" name="Google Shape;46;p7"/>
          <p:cNvPicPr preferRelativeResize="0"/>
          <p:nvPr/>
        </p:nvPicPr>
        <p:blipFill rotWithShape="1">
          <a:blip r:embed="rId2">
            <a:alphaModFix/>
          </a:blip>
          <a:srcRect/>
          <a:stretch/>
        </p:blipFill>
        <p:spPr>
          <a:xfrm>
            <a:off x="0" y="-8234"/>
            <a:ext cx="12192000" cy="6858000"/>
          </a:xfrm>
          <a:prstGeom prst="rect">
            <a:avLst/>
          </a:prstGeom>
          <a:noFill/>
          <a:ln>
            <a:noFill/>
          </a:ln>
        </p:spPr>
      </p:pic>
      <p:sp>
        <p:nvSpPr>
          <p:cNvPr id="47" name="Google Shape;47;p7"/>
          <p:cNvSpPr/>
          <p:nvPr/>
        </p:nvSpPr>
        <p:spPr>
          <a:xfrm>
            <a:off x="0" y="1024128"/>
            <a:ext cx="11163300" cy="582563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 name="Google Shape;48;p7"/>
          <p:cNvSpPr txBox="1">
            <a:spLocks noGrp="1"/>
          </p:cNvSpPr>
          <p:nvPr>
            <p:ph type="body" idx="1"/>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E8E8E8"/>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930309">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7"/>
          <p:cNvSpPr/>
          <p:nvPr/>
        </p:nvSpPr>
        <p:spPr>
          <a:xfrm>
            <a:off x="11507059" y="0"/>
            <a:ext cx="570641"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Google Shape;51;p7" descr="Logo&#10;&#10;Description automatically generated"/>
          <p:cNvPicPr preferRelativeResize="0"/>
          <p:nvPr/>
        </p:nvPicPr>
        <p:blipFill rotWithShape="1">
          <a:blip r:embed="rId3">
            <a:alphaModFix/>
          </a:blip>
          <a:srcRect/>
          <a:stretch/>
        </p:blipFill>
        <p:spPr>
          <a:xfrm>
            <a:off x="11564318" y="222225"/>
            <a:ext cx="456122" cy="716763"/>
          </a:xfrm>
          <a:prstGeom prst="rect">
            <a:avLst/>
          </a:prstGeom>
          <a:noFill/>
          <a:ln>
            <a:noFill/>
          </a:ln>
        </p:spPr>
      </p:pic>
      <p:sp>
        <p:nvSpPr>
          <p:cNvPr id="52" name="Google Shape;52;p7"/>
          <p:cNvSpPr/>
          <p:nvPr/>
        </p:nvSpPr>
        <p:spPr>
          <a:xfrm>
            <a:off x="1485900" y="4007404"/>
            <a:ext cx="471523" cy="9400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7"/>
          <p:cNvSpPr txBox="1">
            <a:spLocks noGrp="1"/>
          </p:cNvSpPr>
          <p:nvPr>
            <p:ph type="title"/>
          </p:nvPr>
        </p:nvSpPr>
        <p:spPr>
          <a:xfrm>
            <a:off x="1485900" y="2514600"/>
            <a:ext cx="8279202" cy="1367286"/>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_black">
  <p:cSld name="Section Header_black">
    <p:spTree>
      <p:nvGrpSpPr>
        <p:cNvPr id="1" name="Shape 54"/>
        <p:cNvGrpSpPr/>
        <p:nvPr/>
      </p:nvGrpSpPr>
      <p:grpSpPr>
        <a:xfrm>
          <a:off x="0" y="0"/>
          <a:ext cx="0" cy="0"/>
          <a:chOff x="0" y="0"/>
          <a:chExt cx="0" cy="0"/>
        </a:xfrm>
      </p:grpSpPr>
      <p:pic>
        <p:nvPicPr>
          <p:cNvPr id="55" name="Google Shape;55;p8"/>
          <p:cNvPicPr preferRelativeResize="0"/>
          <p:nvPr/>
        </p:nvPicPr>
        <p:blipFill rotWithShape="1">
          <a:blip r:embed="rId2">
            <a:alphaModFix/>
          </a:blip>
          <a:srcRect/>
          <a:stretch/>
        </p:blipFill>
        <p:spPr>
          <a:xfrm>
            <a:off x="0" y="-8234"/>
            <a:ext cx="12192000" cy="6858000"/>
          </a:xfrm>
          <a:prstGeom prst="rect">
            <a:avLst/>
          </a:prstGeom>
          <a:noFill/>
          <a:ln>
            <a:noFill/>
          </a:ln>
        </p:spPr>
      </p:pic>
      <p:sp>
        <p:nvSpPr>
          <p:cNvPr id="56" name="Google Shape;56;p8"/>
          <p:cNvSpPr/>
          <p:nvPr/>
        </p:nvSpPr>
        <p:spPr>
          <a:xfrm>
            <a:off x="0" y="1024128"/>
            <a:ext cx="11163300" cy="5833872"/>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8"/>
          <p:cNvSpPr txBox="1">
            <a:spLocks noGrp="1"/>
          </p:cNvSpPr>
          <p:nvPr>
            <p:ph type="body" idx="1"/>
          </p:nvPr>
        </p:nvSpPr>
        <p:spPr>
          <a:xfrm>
            <a:off x="1485900" y="4226928"/>
            <a:ext cx="5264150" cy="354459"/>
          </a:xfrm>
          <a:prstGeom prst="rect">
            <a:avLst/>
          </a:prstGeom>
          <a:noFill/>
          <a:ln>
            <a:noFill/>
          </a:ln>
        </p:spPr>
        <p:txBody>
          <a:bodyPr spcFirstLastPara="1" wrap="square" lIns="0" tIns="45700" rIns="91425" bIns="45700" anchor="t" anchorCtr="0">
            <a:noAutofit/>
          </a:bodyPr>
          <a:lstStyle>
            <a:lvl1pPr marL="457200" lvl="0" indent="-228600" algn="l">
              <a:lnSpc>
                <a:spcPct val="90000"/>
              </a:lnSpc>
              <a:spcBef>
                <a:spcPts val="1000"/>
              </a:spcBef>
              <a:spcAft>
                <a:spcPts val="0"/>
              </a:spcAft>
              <a:buSzPts val="2070"/>
              <a:buNone/>
              <a:defRPr sz="2300">
                <a:solidFill>
                  <a:srgbClr val="C7C7C7"/>
                </a:solidFill>
              </a:defRPr>
            </a:lvl1pPr>
            <a:lvl2pPr marL="914400" lvl="1" indent="-361950" algn="l">
              <a:lnSpc>
                <a:spcPct val="90000"/>
              </a:lnSpc>
              <a:spcBef>
                <a:spcPts val="500"/>
              </a:spcBef>
              <a:spcAft>
                <a:spcPts val="0"/>
              </a:spcAft>
              <a:buClr>
                <a:schemeClr val="dk1"/>
              </a:buClr>
              <a:buSzPts val="2100"/>
              <a:buChar char="•"/>
              <a:defRPr sz="2100"/>
            </a:lvl2pPr>
            <a:lvl3pPr marL="1371600" lvl="2" indent="-361950" algn="l">
              <a:lnSpc>
                <a:spcPct val="90000"/>
              </a:lnSpc>
              <a:spcBef>
                <a:spcPts val="500"/>
              </a:spcBef>
              <a:spcAft>
                <a:spcPts val="0"/>
              </a:spcAft>
              <a:buClr>
                <a:schemeClr val="dk1"/>
              </a:buClr>
              <a:buSzPts val="2100"/>
              <a:buChar char="•"/>
              <a:defRPr sz="2100"/>
            </a:lvl3pPr>
            <a:lvl4pPr marL="1828800" lvl="3" indent="-361950" algn="l">
              <a:lnSpc>
                <a:spcPct val="90000"/>
              </a:lnSpc>
              <a:spcBef>
                <a:spcPts val="500"/>
              </a:spcBef>
              <a:spcAft>
                <a:spcPts val="0"/>
              </a:spcAft>
              <a:buClr>
                <a:schemeClr val="dk1"/>
              </a:buClr>
              <a:buSzPts val="2100"/>
              <a:buChar char="•"/>
              <a:defRPr sz="2100"/>
            </a:lvl4pPr>
            <a:lvl5pPr marL="2286000" lvl="4" indent="-361950" algn="l">
              <a:lnSpc>
                <a:spcPct val="90000"/>
              </a:lnSpc>
              <a:spcBef>
                <a:spcPts val="500"/>
              </a:spcBef>
              <a:spcAft>
                <a:spcPts val="0"/>
              </a:spcAft>
              <a:buClr>
                <a:schemeClr val="dk1"/>
              </a:buClr>
              <a:buSzPts val="2100"/>
              <a:buChar char="•"/>
              <a:defRPr sz="21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8"/>
          <p:cNvSpPr/>
          <p:nvPr/>
        </p:nvSpPr>
        <p:spPr>
          <a:xfrm>
            <a:off x="11507059" y="0"/>
            <a:ext cx="570641"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9" name="Google Shape;59;p8" descr="Logo&#10;&#10;Description automatically generated"/>
          <p:cNvPicPr preferRelativeResize="0"/>
          <p:nvPr/>
        </p:nvPicPr>
        <p:blipFill rotWithShape="1">
          <a:blip r:embed="rId3">
            <a:alphaModFix/>
          </a:blip>
          <a:srcRect/>
          <a:stretch/>
        </p:blipFill>
        <p:spPr>
          <a:xfrm>
            <a:off x="11564318" y="222225"/>
            <a:ext cx="456122" cy="716763"/>
          </a:xfrm>
          <a:prstGeom prst="rect">
            <a:avLst/>
          </a:prstGeom>
          <a:noFill/>
          <a:ln>
            <a:noFill/>
          </a:ln>
        </p:spPr>
      </p:pic>
      <p:sp>
        <p:nvSpPr>
          <p:cNvPr id="60" name="Google Shape;60;p8"/>
          <p:cNvSpPr/>
          <p:nvPr/>
        </p:nvSpPr>
        <p:spPr>
          <a:xfrm>
            <a:off x="1485900" y="4007404"/>
            <a:ext cx="471523" cy="940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1" name="Google Shape;61;p8"/>
          <p:cNvSpPr/>
          <p:nvPr/>
        </p:nvSpPr>
        <p:spPr>
          <a:xfrm>
            <a:off x="8714232" y="1024128"/>
            <a:ext cx="2449068" cy="5833872"/>
          </a:xfrm>
          <a:custGeom>
            <a:avLst/>
            <a:gdLst/>
            <a:ahLst/>
            <a:cxnLst/>
            <a:rect l="l" t="t" r="r" b="b"/>
            <a:pathLst>
              <a:path w="3290316" h="6193766" extrusionOk="0">
                <a:moveTo>
                  <a:pt x="0" y="0"/>
                </a:moveTo>
                <a:lnTo>
                  <a:pt x="1490472" y="0"/>
                </a:lnTo>
                <a:lnTo>
                  <a:pt x="2980944" y="0"/>
                </a:lnTo>
                <a:lnTo>
                  <a:pt x="3290316" y="0"/>
                </a:lnTo>
                <a:lnTo>
                  <a:pt x="3290316" y="6185532"/>
                </a:lnTo>
                <a:lnTo>
                  <a:pt x="1492453" y="6185532"/>
                </a:lnTo>
                <a:lnTo>
                  <a:pt x="1490472" y="6193766"/>
                </a:lnTo>
                <a:close/>
              </a:path>
            </a:pathLst>
          </a:custGeom>
          <a:solidFill>
            <a:srgbClr val="575757">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2" name="Google Shape;62;p8"/>
          <p:cNvSpPr txBox="1">
            <a:spLocks noGrp="1"/>
          </p:cNvSpPr>
          <p:nvPr>
            <p:ph type="title"/>
          </p:nvPr>
        </p:nvSpPr>
        <p:spPr>
          <a:xfrm>
            <a:off x="1485900" y="2500868"/>
            <a:ext cx="8279202" cy="1367286"/>
          </a:xfrm>
          <a:prstGeom prst="rect">
            <a:avLst/>
          </a:prstGeom>
          <a:noFill/>
          <a:ln>
            <a:noFill/>
          </a:ln>
        </p:spPr>
        <p:txBody>
          <a:bodyPr spcFirstLastPara="1" wrap="square" lIns="0" tIns="45700" rIns="91425" bIns="0" anchor="b" anchorCtr="0">
            <a:normAutofit/>
          </a:bodyPr>
          <a:lstStyle>
            <a:lvl1pPr lvl="0" algn="l">
              <a:lnSpc>
                <a:spcPct val="90000"/>
              </a:lnSpc>
              <a:spcBef>
                <a:spcPts val="0"/>
              </a:spcBef>
              <a:spcAft>
                <a:spcPts val="0"/>
              </a:spcAft>
              <a:buClr>
                <a:schemeClr val="lt1"/>
              </a:buClr>
              <a:buSzPts val="4000"/>
              <a:buFont typeface="Arial"/>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3"/>
        <p:cNvGrpSpPr/>
        <p:nvPr/>
      </p:nvGrpSpPr>
      <p:grpSpPr>
        <a:xfrm>
          <a:off x="0" y="0"/>
          <a:ext cx="0" cy="0"/>
          <a:chOff x="0" y="0"/>
          <a:chExt cx="0" cy="0"/>
        </a:xfrm>
      </p:grpSpPr>
      <p:sp>
        <p:nvSpPr>
          <p:cNvPr id="64" name="Google Shape;64;p9"/>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title"/>
          </p:nvPr>
        </p:nvSpPr>
        <p:spPr>
          <a:xfrm>
            <a:off x="0" y="-177501"/>
            <a:ext cx="10668000" cy="177501"/>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dk1"/>
              </a:buClr>
              <a:buSzPts val="1200"/>
              <a:buFont typeface="Arial"/>
              <a:buNone/>
              <a:defRPr sz="1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End-red">
  <p:cSld name="End-red">
    <p:spTree>
      <p:nvGrpSpPr>
        <p:cNvPr id="1" name="Shape 66"/>
        <p:cNvGrpSpPr/>
        <p:nvPr/>
      </p:nvGrpSpPr>
      <p:grpSpPr>
        <a:xfrm>
          <a:off x="0" y="0"/>
          <a:ext cx="0" cy="0"/>
          <a:chOff x="0" y="0"/>
          <a:chExt cx="0" cy="0"/>
        </a:xfrm>
      </p:grpSpPr>
      <p:sp>
        <p:nvSpPr>
          <p:cNvPr id="67" name="Google Shape;67;p10"/>
          <p:cNvSpPr/>
          <p:nvPr/>
        </p:nvSpPr>
        <p:spPr>
          <a:xfrm>
            <a:off x="0" y="-9939"/>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8" name="Google Shape;68;p10" descr="UW–Madison logo in white text on a red background"/>
          <p:cNvPicPr preferRelativeResize="0"/>
          <p:nvPr/>
        </p:nvPicPr>
        <p:blipFill rotWithShape="1">
          <a:blip r:embed="rId2">
            <a:alphaModFix/>
          </a:blip>
          <a:srcRect/>
          <a:stretch/>
        </p:blipFill>
        <p:spPr>
          <a:xfrm>
            <a:off x="4557092" y="2911281"/>
            <a:ext cx="3077817" cy="1035438"/>
          </a:xfrm>
          <a:prstGeom prst="rect">
            <a:avLst/>
          </a:prstGeom>
          <a:noFill/>
          <a:ln>
            <a:noFill/>
          </a:ln>
        </p:spPr>
      </p:pic>
      <p:sp>
        <p:nvSpPr>
          <p:cNvPr id="69" name="Google Shape;69;p10"/>
          <p:cNvSpPr txBox="1">
            <a:spLocks noGrp="1"/>
          </p:cNvSpPr>
          <p:nvPr>
            <p:ph type="title"/>
          </p:nvPr>
        </p:nvSpPr>
        <p:spPr>
          <a:xfrm>
            <a:off x="0" y="-208956"/>
            <a:ext cx="10668000" cy="188259"/>
          </a:xfrm>
          <a:prstGeom prst="rect">
            <a:avLst/>
          </a:prstGeom>
          <a:noFill/>
          <a:ln>
            <a:noFill/>
          </a:ln>
        </p:spPr>
        <p:txBody>
          <a:bodyPr spcFirstLastPara="1" wrap="square" lIns="0" tIns="45700" rIns="0" bIns="0" anchor="b" anchorCtr="0">
            <a:normAutofit/>
          </a:bodyPr>
          <a:lstStyle>
            <a:lvl1pPr lvl="0" algn="l">
              <a:lnSpc>
                <a:spcPct val="90000"/>
              </a:lnSpc>
              <a:spcBef>
                <a:spcPts val="0"/>
              </a:spcBef>
              <a:spcAft>
                <a:spcPts val="0"/>
              </a:spcAft>
              <a:buClr>
                <a:schemeClr val="dk1"/>
              </a:buClr>
              <a:buSzPts val="1200"/>
              <a:buFont typeface="Arial"/>
              <a:buNone/>
              <a:defRPr sz="1200" b="0" i="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95300" y="457200"/>
            <a:ext cx="10668000" cy="1066800"/>
          </a:xfrm>
          <a:prstGeom prst="rect">
            <a:avLst/>
          </a:prstGeom>
          <a:noFill/>
          <a:ln>
            <a:noFill/>
          </a:ln>
        </p:spPr>
        <p:txBody>
          <a:bodyPr spcFirstLastPara="1" wrap="square" lIns="0" tIns="45700" rIns="0" bIns="0" anchor="b" anchorCtr="0">
            <a:normAutofit/>
          </a:bodyPr>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1485900" y="1828799"/>
            <a:ext cx="9677400" cy="4457701"/>
          </a:xfrm>
          <a:prstGeom prst="rect">
            <a:avLst/>
          </a:prstGeom>
          <a:noFill/>
          <a:ln>
            <a:noFill/>
          </a:ln>
        </p:spPr>
        <p:txBody>
          <a:bodyPr spcFirstLastPara="1" wrap="square" lIns="0" tIns="45700" rIns="91425" bIns="45700" anchor="t" anchorCtr="0">
            <a:normAutofit/>
          </a:bodyPr>
          <a:lstStyle>
            <a:lvl1pPr marL="457200" marR="0" lvl="0" indent="-377190" algn="l" rtl="0">
              <a:lnSpc>
                <a:spcPct val="90000"/>
              </a:lnSpc>
              <a:spcBef>
                <a:spcPts val="1000"/>
              </a:spcBef>
              <a:spcAft>
                <a:spcPts val="0"/>
              </a:spcAft>
              <a:buClr>
                <a:schemeClr val="accent1"/>
              </a:buClr>
              <a:buSzPts val="2340"/>
              <a:buFont typeface="Arial"/>
              <a:buChar char="•"/>
              <a:defRPr sz="2600" b="0" i="0" u="none" strike="noStrike" cap="none">
                <a:solidFill>
                  <a:schemeClr val="dk1"/>
                </a:solidFill>
                <a:latin typeface="Arial"/>
                <a:ea typeface="Arial"/>
                <a:cs typeface="Arial"/>
                <a:sym typeface="Arial"/>
              </a:defRPr>
            </a:lvl1pPr>
            <a:lvl2pPr marL="914400" marR="0" lvl="1" indent="-361950" algn="l" rtl="0">
              <a:lnSpc>
                <a:spcPct val="90000"/>
              </a:lnSpc>
              <a:spcBef>
                <a:spcPts val="5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ftr" idx="11"/>
          </p:nvPr>
        </p:nvSpPr>
        <p:spPr>
          <a:xfrm>
            <a:off x="0" y="6505057"/>
            <a:ext cx="1060586" cy="344710"/>
          </a:xfrm>
          <a:prstGeom prst="rect">
            <a:avLst/>
          </a:prstGeom>
          <a:solidFill>
            <a:schemeClr val="accent1"/>
          </a:solidFill>
          <a:ln>
            <a:noFill/>
          </a:ln>
        </p:spPr>
        <p:txBody>
          <a:bodyPr spcFirstLastPara="1" wrap="square" lIns="91425" tIns="64000" rIns="91425" bIns="64000" anchor="ctr" anchorCtr="0">
            <a:spAutoFit/>
          </a:bodyPr>
          <a:lstStyle>
            <a:lvl1pPr marR="0" lvl="0" algn="ct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p:nvPr/>
        </p:nvSpPr>
        <p:spPr>
          <a:xfrm>
            <a:off x="11507059" y="0"/>
            <a:ext cx="570641" cy="102440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1" descr="UW–Madison red crest logo&#10;"/>
          <p:cNvPicPr preferRelativeResize="0"/>
          <p:nvPr/>
        </p:nvPicPr>
        <p:blipFill rotWithShape="1">
          <a:blip r:embed="rId12">
            <a:alphaModFix/>
          </a:blip>
          <a:srcRect/>
          <a:stretch/>
        </p:blipFill>
        <p:spPr>
          <a:xfrm>
            <a:off x="11564318" y="222225"/>
            <a:ext cx="456122" cy="71676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72">
          <p15:clr>
            <a:srgbClr val="F26B43"/>
          </p15:clr>
        </p15:guide>
        <p15:guide id="2" pos="72">
          <p15:clr>
            <a:srgbClr val="F26B43"/>
          </p15:clr>
        </p15:guide>
        <p15:guide id="3" pos="7608">
          <p15:clr>
            <a:srgbClr val="F26B43"/>
          </p15:clr>
        </p15:guide>
        <p15:guide id="4" pos="312">
          <p15:clr>
            <a:srgbClr val="F26B43"/>
          </p15:clr>
        </p15:guide>
        <p15:guide id="5" pos="7248">
          <p15:clr>
            <a:srgbClr val="F26B43"/>
          </p15:clr>
        </p15:guide>
        <p15:guide id="6" orient="horz" pos="4248">
          <p15:clr>
            <a:srgbClr val="F26B43"/>
          </p15:clr>
        </p15:guide>
        <p15:guide id="7" orient="horz" pos="288">
          <p15:clr>
            <a:srgbClr val="F26B43"/>
          </p15:clr>
        </p15:guide>
        <p15:guide id="8" orient="horz" pos="960">
          <p15:clr>
            <a:srgbClr val="F26B43"/>
          </p15:clr>
        </p15:guide>
        <p15:guide id="9" pos="7032">
          <p15:clr>
            <a:srgbClr val="F26B43"/>
          </p15:clr>
        </p15:guide>
        <p15:guide id="10" pos="936">
          <p15:clr>
            <a:srgbClr val="F26B43"/>
          </p15:clr>
        </p15:guide>
        <p15:guide id="11" orient="horz" pos="1152">
          <p15:clr>
            <a:srgbClr val="F26B43"/>
          </p15:clr>
        </p15:guide>
        <p15:guide id="12" orient="horz" pos="39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a:off x="851900" y="905700"/>
            <a:ext cx="9776400" cy="2106600"/>
          </a:xfrm>
          <a:prstGeom prst="rect">
            <a:avLst/>
          </a:prstGeom>
          <a:noFill/>
          <a:ln>
            <a:noFill/>
          </a:ln>
        </p:spPr>
        <p:txBody>
          <a:bodyPr spcFirstLastPara="1" wrap="square" lIns="0" tIns="45700" rIns="91425" bIns="0" anchor="b" anchorCtr="0">
            <a:normAutofit fontScale="90000"/>
          </a:bodyPr>
          <a:lstStyle/>
          <a:p>
            <a:pPr marL="0" lvl="0" indent="0" algn="l" rtl="0">
              <a:lnSpc>
                <a:spcPct val="90000"/>
              </a:lnSpc>
              <a:spcBef>
                <a:spcPts val="0"/>
              </a:spcBef>
              <a:spcAft>
                <a:spcPts val="0"/>
              </a:spcAft>
              <a:buClr>
                <a:srgbClr val="353535"/>
              </a:buClr>
              <a:buSzPct val="100000"/>
              <a:buFont typeface="Arial"/>
              <a:buNone/>
            </a:pPr>
            <a:r>
              <a:rPr lang="en-US" dirty="0"/>
              <a:t>Strategies to Engage Youths with Intellectual and Developmental Disabilities </a:t>
            </a:r>
            <a:endParaRPr dirty="0"/>
          </a:p>
          <a:p>
            <a:pPr marL="0" lvl="0" indent="0" algn="l" rtl="0">
              <a:lnSpc>
                <a:spcPct val="90000"/>
              </a:lnSpc>
              <a:spcBef>
                <a:spcPts val="0"/>
              </a:spcBef>
              <a:spcAft>
                <a:spcPts val="0"/>
              </a:spcAft>
              <a:buClr>
                <a:srgbClr val="353535"/>
              </a:buClr>
              <a:buSzPct val="100000"/>
              <a:buFont typeface="Arial"/>
              <a:buNone/>
            </a:pPr>
            <a:r>
              <a:rPr lang="en-US" dirty="0"/>
              <a:t>in Careers in Technology</a:t>
            </a:r>
            <a:endParaRPr dirty="0"/>
          </a:p>
        </p:txBody>
      </p:sp>
      <p:sp>
        <p:nvSpPr>
          <p:cNvPr id="79" name="Google Shape;79;p12"/>
          <p:cNvSpPr txBox="1">
            <a:spLocks noGrp="1"/>
          </p:cNvSpPr>
          <p:nvPr>
            <p:ph type="body" idx="1"/>
          </p:nvPr>
        </p:nvSpPr>
        <p:spPr>
          <a:xfrm>
            <a:off x="851900" y="3519513"/>
            <a:ext cx="8334300" cy="14532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r>
              <a:rPr lang="en-US" dirty="0"/>
              <a:t>Sara Park, M.S., CRC, LPC-IT</a:t>
            </a:r>
            <a:endParaRPr dirty="0"/>
          </a:p>
          <a:p>
            <a:pPr marL="0" lvl="0" indent="0" algn="l" rtl="0">
              <a:lnSpc>
                <a:spcPct val="90000"/>
              </a:lnSpc>
              <a:spcBef>
                <a:spcPts val="0"/>
              </a:spcBef>
              <a:spcAft>
                <a:spcPts val="0"/>
              </a:spcAft>
              <a:buSzPts val="2070"/>
              <a:buNone/>
            </a:pPr>
            <a:r>
              <a:rPr lang="en-US" dirty="0"/>
              <a:t>Marcus Weathers, M.S., CRC, LPC-IT</a:t>
            </a:r>
            <a:endParaRPr dirty="0"/>
          </a:p>
          <a:p>
            <a:pPr marL="0" lvl="0" indent="0" algn="l" rtl="0">
              <a:lnSpc>
                <a:spcPct val="90000"/>
              </a:lnSpc>
              <a:spcBef>
                <a:spcPts val="0"/>
              </a:spcBef>
              <a:spcAft>
                <a:spcPts val="0"/>
              </a:spcAft>
              <a:buSzPts val="2070"/>
              <a:buNone/>
            </a:pPr>
            <a:r>
              <a:rPr lang="en-US" dirty="0"/>
              <a:t>Kate Xu, B.S.</a:t>
            </a:r>
            <a:endParaRPr dirty="0"/>
          </a:p>
          <a:p>
            <a:pPr marL="0" lvl="0" indent="0" algn="l" rtl="0">
              <a:lnSpc>
                <a:spcPct val="90000"/>
              </a:lnSpc>
              <a:spcBef>
                <a:spcPts val="0"/>
              </a:spcBef>
              <a:spcAft>
                <a:spcPts val="0"/>
              </a:spcAft>
              <a:buSzPts val="2070"/>
              <a:buNone/>
            </a:pPr>
            <a:r>
              <a:rPr lang="en-US" dirty="0"/>
              <a:t>University of Wisconsin-Madison</a:t>
            </a:r>
          </a:p>
          <a:p>
            <a:pPr marL="0" lvl="0" indent="0" algn="l" rtl="0">
              <a:lnSpc>
                <a:spcPct val="90000"/>
              </a:lnSpc>
              <a:spcBef>
                <a:spcPts val="0"/>
              </a:spcBef>
              <a:spcAft>
                <a:spcPts val="0"/>
              </a:spcAft>
              <a:buSzPts val="2070"/>
              <a:buNone/>
            </a:pPr>
            <a:r>
              <a:rPr lang="en-US" dirty="0"/>
              <a:t>Department of Rehabilitation Psychology and Special Education</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Summer Internship Component</a:t>
            </a:r>
            <a:endParaRPr/>
          </a:p>
        </p:txBody>
      </p:sp>
      <p:sp>
        <p:nvSpPr>
          <p:cNvPr id="143" name="Google Shape;143;p21"/>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lnSpcReduction="10000"/>
          </a:bodyPr>
          <a:lstStyle/>
          <a:p>
            <a:pPr marL="0" lvl="0" indent="0" algn="l" rtl="0">
              <a:spcBef>
                <a:spcPts val="1000"/>
              </a:spcBef>
              <a:spcAft>
                <a:spcPts val="0"/>
              </a:spcAft>
              <a:buNone/>
            </a:pPr>
            <a:r>
              <a:rPr lang="en-US"/>
              <a:t>Students get the opportunity to join yolBe as a paid intern and collaborate with professionals in a variety of assigned projects (web development, graphic design, etc.) over the course of 4 weeks.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Students engage in group project presentations and weekly journals to share their experiences with other interns and members across different projects.</a:t>
            </a:r>
            <a:endParaRPr/>
          </a:p>
          <a:p>
            <a:pPr marL="0" lvl="0" indent="0" algn="l" rtl="0">
              <a:spcBef>
                <a:spcPts val="1000"/>
              </a:spcBef>
              <a:spcAft>
                <a:spcPts val="0"/>
              </a:spcAft>
              <a:buNone/>
            </a:pPr>
            <a:endParaRPr/>
          </a:p>
          <a:p>
            <a:pPr marL="0" lvl="0" indent="0" algn="l" rtl="0">
              <a:spcBef>
                <a:spcPts val="1000"/>
              </a:spcBef>
              <a:spcAft>
                <a:spcPts val="0"/>
              </a:spcAft>
              <a:buNone/>
            </a:pPr>
            <a:r>
              <a:rPr lang="en-US"/>
              <a:t>Students also receive additional summer support training via TECH-Prep soft skills coaches.</a:t>
            </a:r>
            <a:endParaRPr/>
          </a:p>
        </p:txBody>
      </p:sp>
      <p:sp>
        <p:nvSpPr>
          <p:cNvPr id="144" name="Google Shape;144;p21"/>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1485900" y="2514600"/>
            <a:ext cx="8279202" cy="1367286"/>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Preliminary Results Study: </a:t>
            </a:r>
            <a:endParaRPr/>
          </a:p>
          <a:p>
            <a:pPr marL="0" lvl="0" indent="0" algn="l" rtl="0">
              <a:lnSpc>
                <a:spcPct val="90000"/>
              </a:lnSpc>
              <a:spcBef>
                <a:spcPts val="0"/>
              </a:spcBef>
              <a:spcAft>
                <a:spcPts val="0"/>
              </a:spcAft>
              <a:buClr>
                <a:schemeClr val="lt1"/>
              </a:buClr>
              <a:buSzPts val="4000"/>
              <a:buFont typeface="Arial"/>
              <a:buNone/>
            </a:pPr>
            <a:r>
              <a:rPr lang="en-US"/>
              <a:t>Methodology</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Reflexive Thematic Analysis </a:t>
            </a:r>
            <a:r>
              <a:rPr lang="en-US" sz="2900"/>
              <a:t>(Braun &amp; Clarke, 2006; 2021) </a:t>
            </a:r>
            <a:endParaRPr sz="2900"/>
          </a:p>
        </p:txBody>
      </p:sp>
      <p:sp>
        <p:nvSpPr>
          <p:cNvPr id="156" name="Google Shape;156;p23"/>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fontScale="92500" lnSpcReduction="10000"/>
          </a:bodyPr>
          <a:lstStyle/>
          <a:p>
            <a:pPr marL="457200" lvl="0" indent="-369570" algn="l" rtl="0">
              <a:lnSpc>
                <a:spcPct val="150000"/>
              </a:lnSpc>
              <a:spcBef>
                <a:spcPts val="1000"/>
              </a:spcBef>
              <a:spcAft>
                <a:spcPts val="0"/>
              </a:spcAft>
              <a:buSzPct val="100000"/>
              <a:buChar char="•"/>
            </a:pPr>
            <a:r>
              <a:rPr lang="en-US" sz="2400"/>
              <a:t>Qualitative inquiry that identifies patterns within the data</a:t>
            </a:r>
            <a:endParaRPr sz="2400"/>
          </a:p>
          <a:p>
            <a:pPr marL="457200" lvl="0" indent="-369570" algn="l" rtl="0">
              <a:lnSpc>
                <a:spcPct val="150000"/>
              </a:lnSpc>
              <a:spcBef>
                <a:spcPts val="0"/>
              </a:spcBef>
              <a:spcAft>
                <a:spcPts val="0"/>
              </a:spcAft>
              <a:buSzPct val="100000"/>
              <a:buChar char="•"/>
            </a:pPr>
            <a:r>
              <a:rPr lang="en-US" sz="2400"/>
              <a:t>Parent-student pair interviews were conducted with 7 participants (4 students and 3 parents)</a:t>
            </a:r>
            <a:endParaRPr sz="2400"/>
          </a:p>
          <a:p>
            <a:pPr marL="457200" lvl="0" indent="-369570" algn="l" rtl="0">
              <a:lnSpc>
                <a:spcPct val="150000"/>
              </a:lnSpc>
              <a:spcBef>
                <a:spcPts val="0"/>
              </a:spcBef>
              <a:spcAft>
                <a:spcPts val="0"/>
              </a:spcAft>
              <a:buSzPct val="100000"/>
              <a:buChar char="•"/>
            </a:pPr>
            <a:r>
              <a:rPr lang="en-US" sz="2400"/>
              <a:t>Interviews lasted anywhere from 45 - 75 mins</a:t>
            </a:r>
            <a:endParaRPr sz="2400"/>
          </a:p>
          <a:p>
            <a:pPr marL="457200" lvl="0" indent="-369570" algn="l" rtl="0">
              <a:lnSpc>
                <a:spcPct val="150000"/>
              </a:lnSpc>
              <a:spcBef>
                <a:spcPts val="0"/>
              </a:spcBef>
              <a:spcAft>
                <a:spcPts val="0"/>
              </a:spcAft>
              <a:buSzPct val="100000"/>
              <a:buChar char="•"/>
            </a:pPr>
            <a:r>
              <a:rPr lang="en-US" sz="2400"/>
              <a:t>Interviews were transcribed and each interview scripts were coded by two coders independently, then were reviewed by the auditor. Initial themes were identified and coders recoded for theme evidence. </a:t>
            </a:r>
            <a:endParaRPr sz="2400"/>
          </a:p>
          <a:p>
            <a:pPr marL="457200" lvl="0" indent="-369570" algn="l" rtl="0">
              <a:lnSpc>
                <a:spcPct val="150000"/>
              </a:lnSpc>
              <a:spcBef>
                <a:spcPts val="0"/>
              </a:spcBef>
              <a:spcAft>
                <a:spcPts val="0"/>
              </a:spcAft>
              <a:buSzPct val="100000"/>
              <a:buChar char="•"/>
            </a:pPr>
            <a:r>
              <a:rPr lang="en-US" sz="2400"/>
              <a:t>Final themes and subthemes were identified through iterative coding process and multiple discussions among coders and the auditor.</a:t>
            </a:r>
            <a:endParaRPr sz="2400"/>
          </a:p>
        </p:txBody>
      </p:sp>
      <p:sp>
        <p:nvSpPr>
          <p:cNvPr id="157" name="Google Shape;157;p23"/>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1485900" y="2514600"/>
            <a:ext cx="8279100" cy="13674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Results: Identified Themes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Role of Local Education Agencies</a:t>
            </a:r>
            <a:endParaRPr/>
          </a:p>
        </p:txBody>
      </p:sp>
      <p:sp>
        <p:nvSpPr>
          <p:cNvPr id="169" name="Google Shape;169;p25"/>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
        <p:nvSpPr>
          <p:cNvPr id="170" name="Google Shape;170;p25"/>
          <p:cNvSpPr txBox="1"/>
          <p:nvPr/>
        </p:nvSpPr>
        <p:spPr>
          <a:xfrm>
            <a:off x="1400850" y="1697250"/>
            <a:ext cx="8856900" cy="4420800"/>
          </a:xfrm>
          <a:prstGeom prst="rect">
            <a:avLst/>
          </a:prstGeom>
          <a:noFill/>
          <a:ln>
            <a:noFill/>
          </a:ln>
        </p:spPr>
        <p:txBody>
          <a:bodyPr spcFirstLastPara="1" wrap="square" lIns="91425" tIns="91425" rIns="91425" bIns="91425" anchor="t" anchorCtr="0">
            <a:spAutoFit/>
          </a:bodyPr>
          <a:lstStyle/>
          <a:p>
            <a:pPr marL="457200" lvl="0" indent="-393700" algn="l" rtl="0">
              <a:lnSpc>
                <a:spcPct val="115000"/>
              </a:lnSpc>
              <a:spcBef>
                <a:spcPts val="1200"/>
              </a:spcBef>
              <a:spcAft>
                <a:spcPts val="0"/>
              </a:spcAft>
              <a:buClr>
                <a:schemeClr val="dk1"/>
              </a:buClr>
              <a:buSzPts val="2600"/>
              <a:buChar char="●"/>
            </a:pPr>
            <a:r>
              <a:rPr lang="en-US" sz="2600">
                <a:solidFill>
                  <a:schemeClr val="dk1"/>
                </a:solidFill>
              </a:rPr>
              <a:t>Public schools play a significant role in the youths’ transition process.</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US" sz="2600">
                <a:solidFill>
                  <a:schemeClr val="dk1"/>
                </a:solidFill>
              </a:rPr>
              <a:t>Schools are the gateway for the youths and parents to access a variety of services out in the community, such as TECH prep.</a:t>
            </a:r>
            <a:endParaRPr sz="2600">
              <a:solidFill>
                <a:schemeClr val="dk1"/>
              </a:solidFill>
            </a:endParaRPr>
          </a:p>
          <a:p>
            <a:pPr marL="457200" lvl="0" indent="-393700" algn="l" rtl="0">
              <a:lnSpc>
                <a:spcPct val="115000"/>
              </a:lnSpc>
              <a:spcBef>
                <a:spcPts val="0"/>
              </a:spcBef>
              <a:spcAft>
                <a:spcPts val="0"/>
              </a:spcAft>
              <a:buClr>
                <a:schemeClr val="dk1"/>
              </a:buClr>
              <a:buSzPts val="2600"/>
              <a:buChar char="●"/>
            </a:pPr>
            <a:r>
              <a:rPr lang="en-US" sz="2600">
                <a:solidFill>
                  <a:schemeClr val="dk1"/>
                </a:solidFill>
              </a:rPr>
              <a:t>Parents report relying heavily on these transition programs for recommendations regarding the family’s post-secondary options. </a:t>
            </a:r>
            <a:endParaRPr sz="2600">
              <a:solidFill>
                <a:schemeClr val="dk1"/>
              </a:solidFill>
            </a:endParaRPr>
          </a:p>
          <a:p>
            <a:pPr marL="0" lvl="0" indent="0" algn="l" rtl="0">
              <a:lnSpc>
                <a:spcPct val="115000"/>
              </a:lnSpc>
              <a:spcBef>
                <a:spcPts val="1200"/>
              </a:spcBef>
              <a:spcAft>
                <a:spcPts val="1200"/>
              </a:spcAft>
              <a:buNone/>
            </a:pPr>
            <a:endParaRPr sz="26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Quotes</a:t>
            </a:r>
            <a:endParaRPr/>
          </a:p>
        </p:txBody>
      </p:sp>
      <p:sp>
        <p:nvSpPr>
          <p:cNvPr id="177" name="Google Shape;177;p26"/>
          <p:cNvSpPr txBox="1">
            <a:spLocks noGrp="1"/>
          </p:cNvSpPr>
          <p:nvPr>
            <p:ph type="body" idx="1"/>
          </p:nvPr>
        </p:nvSpPr>
        <p:spPr>
          <a:xfrm>
            <a:off x="1756025" y="1828800"/>
            <a:ext cx="8595600" cy="4446000"/>
          </a:xfrm>
          <a:prstGeom prst="rect">
            <a:avLst/>
          </a:prstGeom>
        </p:spPr>
        <p:txBody>
          <a:bodyPr spcFirstLastPara="1" wrap="square" lIns="0" tIns="45700" rIns="91425" bIns="45700" anchor="t" anchorCtr="0">
            <a:normAutofit/>
          </a:bodyPr>
          <a:lstStyle/>
          <a:p>
            <a:pPr marL="0" lvl="0" indent="0" algn="ctr" rtl="0">
              <a:lnSpc>
                <a:spcPct val="115000"/>
              </a:lnSpc>
              <a:spcBef>
                <a:spcPts val="1200"/>
              </a:spcBef>
              <a:spcAft>
                <a:spcPts val="0"/>
              </a:spcAft>
              <a:buNone/>
            </a:pPr>
            <a:r>
              <a:rPr lang="en-US" i="1">
                <a:solidFill>
                  <a:schemeClr val="dk1"/>
                </a:solidFill>
              </a:rPr>
              <a:t>“My old principal at my school. He introduced us. He got a flyer from you guys, and he promoted it on the website. And he was like, ‘Hey, I think that would be great for this. Why don't you try?’ And it was perfect, because your program is for 16 and over, and my son had just turned 16 the week before.” - Parent</a:t>
            </a:r>
            <a:endParaRPr i="1">
              <a:solidFill>
                <a:schemeClr val="dk1"/>
              </a:solidFill>
            </a:endParaRPr>
          </a:p>
          <a:p>
            <a:pPr marL="0" lvl="0" indent="0" algn="ctr" rtl="0">
              <a:lnSpc>
                <a:spcPct val="115000"/>
              </a:lnSpc>
              <a:spcBef>
                <a:spcPts val="1200"/>
              </a:spcBef>
              <a:spcAft>
                <a:spcPts val="1200"/>
              </a:spcAft>
              <a:buNone/>
            </a:pPr>
            <a:r>
              <a:rPr lang="en-US" i="1">
                <a:solidFill>
                  <a:schemeClr val="dk1"/>
                </a:solidFill>
              </a:rPr>
              <a:t>“My special education teacher told me about your program.” - Youth</a:t>
            </a:r>
            <a:endParaRPr i="1"/>
          </a:p>
        </p:txBody>
      </p:sp>
      <p:sp>
        <p:nvSpPr>
          <p:cNvPr id="178" name="Google Shape;178;p26"/>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dirty="0">
                <a:solidFill>
                  <a:srgbClr val="000000"/>
                </a:solidFill>
              </a:rPr>
              <a:t>Benefits of early exposure to work-readiness training </a:t>
            </a:r>
            <a:endParaRPr dirty="0"/>
          </a:p>
        </p:txBody>
      </p:sp>
      <p:sp>
        <p:nvSpPr>
          <p:cNvPr id="185" name="Google Shape;185;p27"/>
          <p:cNvSpPr txBox="1">
            <a:spLocks noGrp="1"/>
          </p:cNvSpPr>
          <p:nvPr>
            <p:ph type="body" idx="1"/>
          </p:nvPr>
        </p:nvSpPr>
        <p:spPr>
          <a:xfrm>
            <a:off x="831150" y="1643850"/>
            <a:ext cx="9996300" cy="1066800"/>
          </a:xfrm>
          <a:prstGeom prst="rect">
            <a:avLst/>
          </a:prstGeom>
        </p:spPr>
        <p:txBody>
          <a:bodyPr spcFirstLastPara="1" wrap="square" lIns="0" tIns="45700" rIns="91425" bIns="45700" anchor="t" anchorCtr="0">
            <a:normAutofit/>
          </a:bodyPr>
          <a:lstStyle/>
          <a:p>
            <a:pPr marL="457200" marR="0" lvl="0" indent="-453390" algn="l" rtl="0">
              <a:lnSpc>
                <a:spcPct val="90000"/>
              </a:lnSpc>
              <a:spcBef>
                <a:spcPts val="1000"/>
              </a:spcBef>
              <a:spcAft>
                <a:spcPts val="0"/>
              </a:spcAft>
              <a:buSzPts val="3540"/>
              <a:buChar char="•"/>
            </a:pPr>
            <a:r>
              <a:rPr lang="en-US" sz="2400">
                <a:solidFill>
                  <a:srgbClr val="0D0D0D"/>
                </a:solidFill>
                <a:highlight>
                  <a:srgbClr val="FFFFFF"/>
                </a:highlight>
              </a:rPr>
              <a:t>Both youths and parents reported efficacy of work-readiness training portion of the TECH prep intervention. </a:t>
            </a:r>
            <a:endParaRPr sz="2200">
              <a:solidFill>
                <a:srgbClr val="0D0D0D"/>
              </a:solidFill>
              <a:highlight>
                <a:srgbClr val="FFFFFF"/>
              </a:highlight>
            </a:endParaRPr>
          </a:p>
        </p:txBody>
      </p:sp>
      <p:sp>
        <p:nvSpPr>
          <p:cNvPr id="186" name="Google Shape;186;p27">
            <a:extLst>
              <a:ext uri="{C183D7F6-B498-43B3-948B-1728B52AA6E4}">
                <adec:decorative xmlns:adec="http://schemas.microsoft.com/office/drawing/2017/decorative" val="1"/>
              </a:ext>
            </a:extLst>
          </p:cNvPr>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
        <p:nvSpPr>
          <p:cNvPr id="187" name="Google Shape;187;p27"/>
          <p:cNvSpPr txBox="1"/>
          <p:nvPr/>
        </p:nvSpPr>
        <p:spPr>
          <a:xfrm>
            <a:off x="762000" y="2634450"/>
            <a:ext cx="10668000" cy="366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US" sz="2200" i="1">
                <a:solidFill>
                  <a:srgbClr val="0D0D0D"/>
                </a:solidFill>
                <a:highlight>
                  <a:schemeClr val="lt1"/>
                </a:highlight>
              </a:rPr>
              <a:t>“I liked learning about the tech program by like thinking about all kinds of communication skills in the workplace. And sometimes you have to practice being a team player when you're at a work training site.” - Youth</a:t>
            </a:r>
            <a:endParaRPr sz="2200" i="1">
              <a:solidFill>
                <a:srgbClr val="0D0D0D"/>
              </a:solidFill>
              <a:highlight>
                <a:schemeClr val="lt1"/>
              </a:highlight>
            </a:endParaRPr>
          </a:p>
          <a:p>
            <a:pPr marL="0" lvl="0" indent="0" algn="ctr" rtl="0">
              <a:lnSpc>
                <a:spcPct val="115000"/>
              </a:lnSpc>
              <a:spcBef>
                <a:spcPts val="1200"/>
              </a:spcBef>
              <a:spcAft>
                <a:spcPts val="0"/>
              </a:spcAft>
              <a:buNone/>
            </a:pPr>
            <a:r>
              <a:rPr lang="en-US" sz="2200" i="1">
                <a:solidFill>
                  <a:srgbClr val="0D0D0D"/>
                </a:solidFill>
                <a:highlight>
                  <a:schemeClr val="lt1"/>
                </a:highlight>
              </a:rPr>
              <a:t>“It helped me a lot with the resume. What I should put in and should not put in.” - Youth</a:t>
            </a:r>
            <a:endParaRPr sz="2200" i="1">
              <a:solidFill>
                <a:srgbClr val="0D0D0D"/>
              </a:solidFill>
              <a:highlight>
                <a:schemeClr val="lt1"/>
              </a:highlight>
            </a:endParaRPr>
          </a:p>
          <a:p>
            <a:pPr marL="0" lvl="0" indent="0" algn="ctr" rtl="0">
              <a:lnSpc>
                <a:spcPct val="115000"/>
              </a:lnSpc>
              <a:spcBef>
                <a:spcPts val="1200"/>
              </a:spcBef>
              <a:spcAft>
                <a:spcPts val="0"/>
              </a:spcAft>
              <a:buNone/>
            </a:pPr>
            <a:r>
              <a:rPr lang="en-US" sz="2200" i="1">
                <a:solidFill>
                  <a:srgbClr val="0D0D0D"/>
                </a:solidFill>
                <a:highlight>
                  <a:schemeClr val="lt1"/>
                </a:highlight>
              </a:rPr>
              <a:t>“I think one of the things that I liked was that she practiced. Sometimes she practiced so much that other people are like, you just sound way too good. You don't stutter, you don't pause, you just go boom, boom, boom! Because she practiced. I think the modules were really helpful.” - Parent</a:t>
            </a:r>
            <a:endParaRPr sz="2200" i="1">
              <a:solidFill>
                <a:srgbClr val="0D0D0D"/>
              </a:solidFill>
              <a:highlight>
                <a:schemeClr val="lt1"/>
              </a:highlight>
            </a:endParaRPr>
          </a:p>
          <a:p>
            <a:pPr marL="0" lvl="0" indent="0" algn="ctr" rtl="0">
              <a:lnSpc>
                <a:spcPct val="115000"/>
              </a:lnSpc>
              <a:spcBef>
                <a:spcPts val="1200"/>
              </a:spcBef>
              <a:spcAft>
                <a:spcPts val="1200"/>
              </a:spcAft>
              <a:buNone/>
            </a:pPr>
            <a:endParaRPr sz="2200" i="1">
              <a:solidFill>
                <a:srgbClr val="0D0D0D"/>
              </a:solidFill>
              <a:highlight>
                <a:schemeClr val="lt1"/>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dirty="0">
                <a:solidFill>
                  <a:srgbClr val="000000"/>
                </a:solidFill>
              </a:rPr>
              <a:t>Benefits of early exposure to work-readiness training Cont.</a:t>
            </a:r>
            <a:endParaRPr dirty="0"/>
          </a:p>
        </p:txBody>
      </p:sp>
      <p:sp>
        <p:nvSpPr>
          <p:cNvPr id="194" name="Google Shape;194;p28"/>
          <p:cNvSpPr txBox="1">
            <a:spLocks noGrp="1"/>
          </p:cNvSpPr>
          <p:nvPr>
            <p:ph type="body" idx="1"/>
          </p:nvPr>
        </p:nvSpPr>
        <p:spPr>
          <a:xfrm>
            <a:off x="609075" y="2198325"/>
            <a:ext cx="4404600" cy="4446000"/>
          </a:xfrm>
          <a:prstGeom prst="rect">
            <a:avLst/>
          </a:prstGeom>
        </p:spPr>
        <p:txBody>
          <a:bodyPr spcFirstLastPara="1" wrap="square" lIns="0" tIns="45700" rIns="91425" bIns="45700" anchor="t" anchorCtr="0">
            <a:normAutofit/>
          </a:bodyPr>
          <a:lstStyle/>
          <a:p>
            <a:pPr marL="457200" marR="0" lvl="0" indent="-453390" algn="l" rtl="0">
              <a:lnSpc>
                <a:spcPct val="90000"/>
              </a:lnSpc>
              <a:spcBef>
                <a:spcPts val="1000"/>
              </a:spcBef>
              <a:spcAft>
                <a:spcPts val="0"/>
              </a:spcAft>
              <a:buSzPts val="3540"/>
              <a:buChar char="•"/>
            </a:pPr>
            <a:r>
              <a:rPr lang="en-US" sz="2400">
                <a:solidFill>
                  <a:srgbClr val="0D0D0D"/>
                </a:solidFill>
                <a:highlight>
                  <a:srgbClr val="FFFFFF"/>
                </a:highlight>
              </a:rPr>
              <a:t>Perceived benefits grow as students receive similar work readiness training and lessons repeatedly.</a:t>
            </a:r>
            <a:endParaRPr sz="2400">
              <a:solidFill>
                <a:srgbClr val="0D0D0D"/>
              </a:solidFill>
              <a:highlight>
                <a:srgbClr val="FFFFFF"/>
              </a:highlight>
            </a:endParaRPr>
          </a:p>
          <a:p>
            <a:pPr marL="0" lvl="0" indent="0" algn="ctr" rtl="0">
              <a:lnSpc>
                <a:spcPct val="115000"/>
              </a:lnSpc>
              <a:spcBef>
                <a:spcPts val="1200"/>
              </a:spcBef>
              <a:spcAft>
                <a:spcPts val="0"/>
              </a:spcAft>
              <a:buNone/>
            </a:pPr>
            <a:endParaRPr sz="2200">
              <a:solidFill>
                <a:srgbClr val="0D0D0D"/>
              </a:solidFill>
              <a:highlight>
                <a:srgbClr val="FFFFFF"/>
              </a:highlight>
            </a:endParaRPr>
          </a:p>
          <a:p>
            <a:pPr marL="457200" marR="0" lvl="0" indent="0" algn="l" rtl="0">
              <a:lnSpc>
                <a:spcPct val="90000"/>
              </a:lnSpc>
              <a:spcBef>
                <a:spcPts val="1200"/>
              </a:spcBef>
              <a:spcAft>
                <a:spcPts val="0"/>
              </a:spcAft>
              <a:buNone/>
            </a:pPr>
            <a:endParaRPr sz="2200">
              <a:solidFill>
                <a:srgbClr val="0D0D0D"/>
              </a:solidFill>
              <a:highlight>
                <a:srgbClr val="FFFFFF"/>
              </a:highlight>
            </a:endParaRPr>
          </a:p>
        </p:txBody>
      </p:sp>
      <p:sp>
        <p:nvSpPr>
          <p:cNvPr id="195" name="Google Shape;195;p28"/>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
        <p:nvSpPr>
          <p:cNvPr id="196" name="Google Shape;196;p28"/>
          <p:cNvSpPr txBox="1"/>
          <p:nvPr/>
        </p:nvSpPr>
        <p:spPr>
          <a:xfrm>
            <a:off x="5686825" y="2198325"/>
            <a:ext cx="6153300" cy="3668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1200"/>
              </a:spcBef>
              <a:spcAft>
                <a:spcPts val="0"/>
              </a:spcAft>
              <a:buNone/>
            </a:pPr>
            <a:r>
              <a:rPr lang="en-US" sz="2200" i="1">
                <a:solidFill>
                  <a:srgbClr val="0D0D0D"/>
                </a:solidFill>
                <a:highlight>
                  <a:schemeClr val="lt1"/>
                </a:highlight>
              </a:rPr>
              <a:t>“I think that was very effective, because she heard it from there. She heard it there, then, she heard it everywhere.” - Parent</a:t>
            </a:r>
            <a:endParaRPr sz="2200" i="1">
              <a:solidFill>
                <a:srgbClr val="0D0D0D"/>
              </a:solidFill>
              <a:highlight>
                <a:schemeClr val="lt1"/>
              </a:highlight>
            </a:endParaRPr>
          </a:p>
          <a:p>
            <a:pPr marL="0" lvl="0" indent="0" algn="ctr" rtl="0">
              <a:lnSpc>
                <a:spcPct val="115000"/>
              </a:lnSpc>
              <a:spcBef>
                <a:spcPts val="1200"/>
              </a:spcBef>
              <a:spcAft>
                <a:spcPts val="1200"/>
              </a:spcAft>
              <a:buNone/>
            </a:pPr>
            <a:r>
              <a:rPr lang="en-US" sz="2200" i="1">
                <a:solidFill>
                  <a:srgbClr val="0D0D0D"/>
                </a:solidFill>
                <a:highlight>
                  <a:schemeClr val="lt1"/>
                </a:highlight>
              </a:rPr>
              <a:t>“He was learning so much, and I love how he was able to make connections from the things that you taught him to the things that he would learn at school later on. And he would always bring back those connections.” - Parent</a:t>
            </a:r>
            <a:endParaRPr sz="2600" i="1">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Capitalizing on the unique strengths of our participants </a:t>
            </a:r>
            <a:endParaRPr/>
          </a:p>
        </p:txBody>
      </p:sp>
      <p:sp>
        <p:nvSpPr>
          <p:cNvPr id="203" name="Google Shape;203;p29"/>
          <p:cNvSpPr txBox="1">
            <a:spLocks noGrp="1"/>
          </p:cNvSpPr>
          <p:nvPr>
            <p:ph type="body" idx="1"/>
          </p:nvPr>
        </p:nvSpPr>
        <p:spPr>
          <a:xfrm>
            <a:off x="801675" y="1788450"/>
            <a:ext cx="10881900" cy="4446000"/>
          </a:xfrm>
          <a:prstGeom prst="rect">
            <a:avLst/>
          </a:prstGeom>
        </p:spPr>
        <p:txBody>
          <a:bodyPr spcFirstLastPara="1" wrap="square" lIns="0" tIns="45700" rIns="91425" bIns="45700" anchor="t" anchorCtr="0">
            <a:noAutofit/>
          </a:bodyPr>
          <a:lstStyle/>
          <a:p>
            <a:pPr marL="457200" lvl="0" indent="-427990" algn="l" rtl="0">
              <a:lnSpc>
                <a:spcPct val="115000"/>
              </a:lnSpc>
              <a:spcBef>
                <a:spcPts val="1200"/>
              </a:spcBef>
              <a:spcAft>
                <a:spcPts val="0"/>
              </a:spcAft>
              <a:buSzPts val="3140"/>
              <a:buChar char="•"/>
            </a:pPr>
            <a:r>
              <a:rPr lang="en-US" sz="2000" dirty="0">
                <a:solidFill>
                  <a:srgbClr val="0D0D0D"/>
                </a:solidFill>
                <a:highlight>
                  <a:srgbClr val="FFFFFF"/>
                </a:highlight>
              </a:rPr>
              <a:t>Components of the TECH prep intervention that worked well capitalized on youths’ unique strengths.</a:t>
            </a:r>
            <a:endParaRPr sz="2000" dirty="0">
              <a:solidFill>
                <a:srgbClr val="0D0D0D"/>
              </a:solidFill>
              <a:highlight>
                <a:srgbClr val="FFFFFF"/>
              </a:highlight>
            </a:endParaRPr>
          </a:p>
          <a:p>
            <a:pPr marL="457200" lvl="0" indent="-427990" algn="l" rtl="0">
              <a:lnSpc>
                <a:spcPct val="115000"/>
              </a:lnSpc>
              <a:spcBef>
                <a:spcPts val="0"/>
              </a:spcBef>
              <a:spcAft>
                <a:spcPts val="0"/>
              </a:spcAft>
              <a:buSzPts val="3140"/>
              <a:buChar char="•"/>
            </a:pPr>
            <a:r>
              <a:rPr lang="en-US" sz="2000" dirty="0">
                <a:solidFill>
                  <a:srgbClr val="0D0D0D"/>
                </a:solidFill>
                <a:highlight>
                  <a:srgbClr val="FFFFFF"/>
                </a:highlight>
              </a:rPr>
              <a:t>Many youths identify as visual learners. The TECH prep curriculum intentionally included multiple videos and visual graphics to accompany lessons and activities. </a:t>
            </a:r>
            <a:endParaRPr sz="2000" dirty="0">
              <a:solidFill>
                <a:srgbClr val="0D0D0D"/>
              </a:solidFill>
              <a:highlight>
                <a:srgbClr val="FFFFFF"/>
              </a:highlight>
            </a:endParaRPr>
          </a:p>
          <a:p>
            <a:pPr marL="457200" lvl="0" indent="-427990" algn="l" rtl="0">
              <a:lnSpc>
                <a:spcPct val="115000"/>
              </a:lnSpc>
              <a:spcBef>
                <a:spcPts val="0"/>
              </a:spcBef>
              <a:spcAft>
                <a:spcPts val="0"/>
              </a:spcAft>
              <a:buSzPts val="3140"/>
              <a:buChar char="•"/>
            </a:pPr>
            <a:r>
              <a:rPr lang="en-US" sz="2000" dirty="0">
                <a:solidFill>
                  <a:srgbClr val="0D0D0D"/>
                </a:solidFill>
                <a:highlight>
                  <a:srgbClr val="FFFFFF"/>
                </a:highlight>
              </a:rPr>
              <a:t>Interviewees also reported that the youths have exceptional memory and recall ability. Parents reported that their youths could recall interactive activities such as role plays and practice interviews and utilize the learned skills.</a:t>
            </a:r>
            <a:endParaRPr sz="2000" dirty="0">
              <a:solidFill>
                <a:srgbClr val="0D0D0D"/>
              </a:solidFill>
              <a:highlight>
                <a:srgbClr val="FFFFFF"/>
              </a:highlight>
            </a:endParaRPr>
          </a:p>
          <a:p>
            <a:pPr marL="457200" lvl="0" indent="-427990" algn="l" rtl="0">
              <a:lnSpc>
                <a:spcPct val="115000"/>
              </a:lnSpc>
              <a:spcBef>
                <a:spcPts val="0"/>
              </a:spcBef>
              <a:spcAft>
                <a:spcPts val="0"/>
              </a:spcAft>
              <a:buSzPts val="3140"/>
              <a:buChar char="•"/>
            </a:pPr>
            <a:r>
              <a:rPr lang="en-US" sz="2000" dirty="0">
                <a:solidFill>
                  <a:srgbClr val="0D0D0D"/>
                </a:solidFill>
                <a:highlight>
                  <a:srgbClr val="FFFFFF"/>
                </a:highlight>
              </a:rPr>
              <a:t>Youths also shared feeling less anxious and more prepared when interviewing or talking with potential employers due to having practiced mock interviews and role-play activities.</a:t>
            </a:r>
            <a:endParaRPr sz="2000" dirty="0">
              <a:solidFill>
                <a:srgbClr val="0D0D0D"/>
              </a:solidFill>
              <a:highlight>
                <a:srgbClr val="FFFFFF"/>
              </a:highlight>
            </a:endParaRPr>
          </a:p>
          <a:p>
            <a:pPr marL="0" lvl="0" indent="0" algn="l" rtl="0">
              <a:lnSpc>
                <a:spcPct val="115000"/>
              </a:lnSpc>
              <a:spcBef>
                <a:spcPts val="1200"/>
              </a:spcBef>
              <a:spcAft>
                <a:spcPts val="1200"/>
              </a:spcAft>
              <a:buNone/>
            </a:pPr>
            <a:endParaRPr sz="1200" dirty="0">
              <a:solidFill>
                <a:srgbClr val="0D0D0D"/>
              </a:solidFill>
              <a:highlight>
                <a:srgbClr val="FFFFFF"/>
              </a:highlight>
              <a:latin typeface="Roboto"/>
              <a:ea typeface="Roboto"/>
              <a:cs typeface="Roboto"/>
              <a:sym typeface="Roboto"/>
            </a:endParaRPr>
          </a:p>
        </p:txBody>
      </p:sp>
      <p:sp>
        <p:nvSpPr>
          <p:cNvPr id="204" name="Google Shape;204;p29"/>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0"/>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Quotes</a:t>
            </a:r>
            <a:endParaRPr dirty="0"/>
          </a:p>
        </p:txBody>
      </p:sp>
      <p:sp>
        <p:nvSpPr>
          <p:cNvPr id="211" name="Google Shape;211;p30"/>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fontScale="92500" lnSpcReduction="20000"/>
          </a:bodyPr>
          <a:lstStyle/>
          <a:p>
            <a:pPr marL="0" lvl="0" indent="0" algn="ctr" rtl="0">
              <a:lnSpc>
                <a:spcPct val="115000"/>
              </a:lnSpc>
              <a:spcBef>
                <a:spcPts val="1200"/>
              </a:spcBef>
              <a:spcAft>
                <a:spcPts val="0"/>
              </a:spcAft>
              <a:buNone/>
            </a:pPr>
            <a:r>
              <a:rPr lang="en-US" i="1"/>
              <a:t>“It was him seeing the role playing, and that it was him seeing some awesome videos. I remember I would watch videos with him, and it's like, oh, this is great, because it would make him remember more so. That was very helpful to see. He is such a visual learner.” - Parent</a:t>
            </a:r>
            <a:endParaRPr i="1"/>
          </a:p>
          <a:p>
            <a:pPr marL="0" lvl="0" indent="0" algn="ctr" rtl="0">
              <a:lnSpc>
                <a:spcPct val="115000"/>
              </a:lnSpc>
              <a:spcBef>
                <a:spcPts val="1200"/>
              </a:spcBef>
              <a:spcAft>
                <a:spcPts val="0"/>
              </a:spcAft>
              <a:buNone/>
            </a:pPr>
            <a:r>
              <a:rPr lang="en-US" i="1"/>
              <a:t>“Because you guys taught him all of those things, when he had to do an actual interview to get into the access management program, he was prepared because you guys had shown him what an interview was, what questions, and why they asked the questions that they asked.” - Parent</a:t>
            </a:r>
            <a:endParaRPr i="1"/>
          </a:p>
          <a:p>
            <a:pPr marL="0" lvl="0" indent="0" algn="ctr" rtl="0">
              <a:lnSpc>
                <a:spcPct val="115000"/>
              </a:lnSpc>
              <a:spcBef>
                <a:spcPts val="1200"/>
              </a:spcBef>
              <a:spcAft>
                <a:spcPts val="0"/>
              </a:spcAft>
              <a:buNone/>
            </a:pPr>
            <a:r>
              <a:rPr lang="en-US" i="1"/>
              <a:t>“So when she actually went through the interview it was like, Oh, this is what I learned already.” - Parent</a:t>
            </a:r>
            <a:endParaRPr i="1"/>
          </a:p>
          <a:p>
            <a:pPr marL="0" lvl="0" indent="0" algn="l" rtl="0">
              <a:spcBef>
                <a:spcPts val="1200"/>
              </a:spcBef>
              <a:spcAft>
                <a:spcPts val="0"/>
              </a:spcAft>
              <a:buNone/>
            </a:pPr>
            <a:endParaRPr/>
          </a:p>
        </p:txBody>
      </p:sp>
      <p:sp>
        <p:nvSpPr>
          <p:cNvPr id="212" name="Google Shape;212;p30"/>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200"/>
              <a:buFont typeface="Arial"/>
              <a:buNone/>
            </a:pPr>
            <a:r>
              <a:rPr lang="en-US" dirty="0"/>
              <a:t>Agenda</a:t>
            </a:r>
            <a:endParaRPr dirty="0"/>
          </a:p>
        </p:txBody>
      </p:sp>
      <p:sp>
        <p:nvSpPr>
          <p:cNvPr id="85" name="Google Shape;85;p13"/>
          <p:cNvSpPr txBox="1">
            <a:spLocks noGrp="1"/>
          </p:cNvSpPr>
          <p:nvPr>
            <p:ph type="body" idx="1"/>
          </p:nvPr>
        </p:nvSpPr>
        <p:spPr>
          <a:xfrm>
            <a:off x="1485900" y="1840447"/>
            <a:ext cx="9677400" cy="4446053"/>
          </a:xfrm>
          <a:prstGeom prst="rect">
            <a:avLst/>
          </a:prstGeom>
          <a:noFill/>
          <a:ln>
            <a:noFill/>
          </a:ln>
        </p:spPr>
        <p:txBody>
          <a:bodyPr spcFirstLastPara="1" wrap="square" lIns="0" tIns="45700" rIns="91425" bIns="45700" anchor="t" anchorCtr="0">
            <a:normAutofit/>
          </a:bodyPr>
          <a:lstStyle/>
          <a:p>
            <a:pPr marL="457200" lvl="0" indent="-377190" algn="l" rtl="0">
              <a:lnSpc>
                <a:spcPct val="150000"/>
              </a:lnSpc>
              <a:spcBef>
                <a:spcPts val="0"/>
              </a:spcBef>
              <a:spcAft>
                <a:spcPts val="0"/>
              </a:spcAft>
              <a:buSzPts val="2340"/>
              <a:buChar char="•"/>
            </a:pPr>
            <a:r>
              <a:rPr lang="en-US" dirty="0"/>
              <a:t>Introduction</a:t>
            </a:r>
            <a:endParaRPr dirty="0"/>
          </a:p>
          <a:p>
            <a:pPr marL="457200" lvl="0" indent="-377190" algn="l" rtl="0">
              <a:lnSpc>
                <a:spcPct val="150000"/>
              </a:lnSpc>
              <a:spcBef>
                <a:spcPts val="0"/>
              </a:spcBef>
              <a:spcAft>
                <a:spcPts val="0"/>
              </a:spcAft>
              <a:buSzPts val="2340"/>
              <a:buChar char="•"/>
            </a:pPr>
            <a:r>
              <a:rPr lang="en-US" dirty="0"/>
              <a:t>Overview of TECH Prep</a:t>
            </a:r>
            <a:endParaRPr dirty="0"/>
          </a:p>
          <a:p>
            <a:pPr marL="457200" lvl="0" indent="-377190" algn="l" rtl="0">
              <a:lnSpc>
                <a:spcPct val="150000"/>
              </a:lnSpc>
              <a:spcBef>
                <a:spcPts val="0"/>
              </a:spcBef>
              <a:spcAft>
                <a:spcPts val="0"/>
              </a:spcAft>
              <a:buSzPts val="2340"/>
              <a:buChar char="•"/>
            </a:pPr>
            <a:r>
              <a:rPr lang="en-US" dirty="0"/>
              <a:t>Current Study’s Methodology</a:t>
            </a:r>
            <a:endParaRPr dirty="0"/>
          </a:p>
          <a:p>
            <a:pPr marL="457200" lvl="0" indent="-377190" algn="l" rtl="0">
              <a:lnSpc>
                <a:spcPct val="150000"/>
              </a:lnSpc>
              <a:spcBef>
                <a:spcPts val="0"/>
              </a:spcBef>
              <a:spcAft>
                <a:spcPts val="0"/>
              </a:spcAft>
              <a:buSzPts val="2340"/>
              <a:buChar char="•"/>
            </a:pPr>
            <a:r>
              <a:rPr lang="en-US" dirty="0"/>
              <a:t>Preliminary Results</a:t>
            </a:r>
            <a:endParaRPr dirty="0"/>
          </a:p>
          <a:p>
            <a:pPr marL="457200" lvl="0" indent="-377190" algn="l" rtl="0">
              <a:lnSpc>
                <a:spcPct val="150000"/>
              </a:lnSpc>
              <a:spcBef>
                <a:spcPts val="0"/>
              </a:spcBef>
              <a:spcAft>
                <a:spcPts val="0"/>
              </a:spcAft>
              <a:buSzPts val="2340"/>
              <a:buChar char="•"/>
            </a:pPr>
            <a:r>
              <a:rPr lang="en-US" dirty="0"/>
              <a:t>Implications</a:t>
            </a:r>
            <a:endParaRPr dirty="0"/>
          </a:p>
        </p:txBody>
      </p:sp>
      <p:sp>
        <p:nvSpPr>
          <p:cNvPr id="86" name="Google Shape;86;p13"/>
          <p:cNvSpPr txBox="1">
            <a:spLocks noGrp="1"/>
          </p:cNvSpPr>
          <p:nvPr>
            <p:ph type="body" idx="2"/>
          </p:nvPr>
        </p:nvSpPr>
        <p:spPr>
          <a:xfrm>
            <a:off x="0" y="6498902"/>
            <a:ext cx="6345300" cy="351000"/>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1"/>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Impression Management  </a:t>
            </a:r>
            <a:endParaRPr/>
          </a:p>
        </p:txBody>
      </p:sp>
      <p:sp>
        <p:nvSpPr>
          <p:cNvPr id="219" name="Google Shape;219;p31"/>
          <p:cNvSpPr txBox="1">
            <a:spLocks noGrp="1"/>
          </p:cNvSpPr>
          <p:nvPr>
            <p:ph type="body" idx="1"/>
          </p:nvPr>
        </p:nvSpPr>
        <p:spPr>
          <a:xfrm>
            <a:off x="495300" y="1840450"/>
            <a:ext cx="6553800" cy="4446000"/>
          </a:xfrm>
          <a:prstGeom prst="rect">
            <a:avLst/>
          </a:prstGeom>
        </p:spPr>
        <p:txBody>
          <a:bodyPr spcFirstLastPara="1" wrap="square" lIns="0" tIns="45700" rIns="91425" bIns="45700" anchor="t" anchorCtr="0">
            <a:noAutofit/>
          </a:bodyPr>
          <a:lstStyle/>
          <a:p>
            <a:pPr marL="457200" lvl="0" indent="-440690" algn="l" rtl="0">
              <a:lnSpc>
                <a:spcPct val="115000"/>
              </a:lnSpc>
              <a:spcBef>
                <a:spcPts val="1200"/>
              </a:spcBef>
              <a:spcAft>
                <a:spcPts val="0"/>
              </a:spcAft>
              <a:buSzPts val="3340"/>
              <a:buChar char="•"/>
            </a:pPr>
            <a:r>
              <a:rPr lang="en-US" sz="2200">
                <a:solidFill>
                  <a:srgbClr val="0D0D0D"/>
                </a:solidFill>
                <a:highlight>
                  <a:srgbClr val="FFFFFF"/>
                </a:highlight>
              </a:rPr>
              <a:t>Participants reported that the program helped youths make good initial impressions with employers. </a:t>
            </a:r>
            <a:endParaRPr sz="2200">
              <a:solidFill>
                <a:srgbClr val="0D0D0D"/>
              </a:solidFill>
              <a:highlight>
                <a:srgbClr val="FFFFFF"/>
              </a:highlight>
            </a:endParaRPr>
          </a:p>
          <a:p>
            <a:pPr marL="457200" lvl="0" indent="-440690" algn="l" rtl="0">
              <a:lnSpc>
                <a:spcPct val="115000"/>
              </a:lnSpc>
              <a:spcBef>
                <a:spcPts val="0"/>
              </a:spcBef>
              <a:spcAft>
                <a:spcPts val="0"/>
              </a:spcAft>
              <a:buSzPts val="3340"/>
              <a:buChar char="•"/>
            </a:pPr>
            <a:r>
              <a:rPr lang="en-US" sz="2200">
                <a:solidFill>
                  <a:srgbClr val="0D0D0D"/>
                </a:solidFill>
                <a:highlight>
                  <a:srgbClr val="FFFFFF"/>
                </a:highlight>
              </a:rPr>
              <a:t>Participants performed better at initial interviews after practicing introducing themselves, asking questions, and using other communication skills.</a:t>
            </a:r>
            <a:endParaRPr sz="2200">
              <a:solidFill>
                <a:srgbClr val="0D0D0D"/>
              </a:solidFill>
              <a:highlight>
                <a:srgbClr val="FFFFFF"/>
              </a:highlight>
            </a:endParaRPr>
          </a:p>
          <a:p>
            <a:pPr marL="457200" lvl="0" indent="-440690" algn="l" rtl="0">
              <a:lnSpc>
                <a:spcPct val="115000"/>
              </a:lnSpc>
              <a:spcBef>
                <a:spcPts val="0"/>
              </a:spcBef>
              <a:spcAft>
                <a:spcPts val="0"/>
              </a:spcAft>
              <a:buSzPts val="3340"/>
              <a:buChar char="•"/>
            </a:pPr>
            <a:r>
              <a:rPr lang="en-US" sz="2200">
                <a:solidFill>
                  <a:srgbClr val="0D0D0D"/>
                </a:solidFill>
                <a:highlight>
                  <a:srgbClr val="FFFFFF"/>
                </a:highlight>
              </a:rPr>
              <a:t>How youths with disabilities present themselves at the initial interview is critical to securing the job and setting the tone for the relationship and expectations.  </a:t>
            </a:r>
            <a:endParaRPr sz="3000"/>
          </a:p>
        </p:txBody>
      </p:sp>
      <p:sp>
        <p:nvSpPr>
          <p:cNvPr id="220" name="Google Shape;220;p31"/>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pic>
        <p:nvPicPr>
          <p:cNvPr id="221" name="Google Shape;221;p31" descr="[Decorative] A man confidently looking at himself in a mirror. "/>
          <p:cNvPicPr preferRelativeResize="0"/>
          <p:nvPr/>
        </p:nvPicPr>
        <p:blipFill rotWithShape="1">
          <a:blip r:embed="rId3">
            <a:alphaModFix/>
          </a:blip>
          <a:srcRect l="27972" r="27577"/>
          <a:stretch/>
        </p:blipFill>
        <p:spPr>
          <a:xfrm>
            <a:off x="7174350" y="2231899"/>
            <a:ext cx="4541835" cy="3284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Quotes</a:t>
            </a:r>
            <a:endParaRPr/>
          </a:p>
        </p:txBody>
      </p:sp>
      <p:sp>
        <p:nvSpPr>
          <p:cNvPr id="228" name="Google Shape;228;p32"/>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a:bodyPr>
          <a:lstStyle/>
          <a:p>
            <a:pPr marL="0" lvl="0" indent="0" algn="ctr" rtl="0">
              <a:lnSpc>
                <a:spcPct val="115000"/>
              </a:lnSpc>
              <a:spcBef>
                <a:spcPts val="1200"/>
              </a:spcBef>
              <a:spcAft>
                <a:spcPts val="0"/>
              </a:spcAft>
              <a:buNone/>
            </a:pPr>
            <a:r>
              <a:rPr lang="en-US" i="1"/>
              <a:t>“I liked mock interviews, and at the end of each mock interview, I can always like ask [the interviewers] what's their favorite thing they like to do at their job.” - Youth</a:t>
            </a:r>
            <a:endParaRPr i="1"/>
          </a:p>
          <a:p>
            <a:pPr marL="0" lvl="0" indent="0" algn="ctr" rtl="0">
              <a:lnSpc>
                <a:spcPct val="115000"/>
              </a:lnSpc>
              <a:spcBef>
                <a:spcPts val="1200"/>
              </a:spcBef>
              <a:spcAft>
                <a:spcPts val="0"/>
              </a:spcAft>
              <a:buNone/>
            </a:pPr>
            <a:r>
              <a:rPr lang="en-US" i="1"/>
              <a:t>One time, I think she was doing an interview in the house, and I passed by her room, and I heard the interviewer saying, ‘you know what, you're the first interviewee who asked so many questions of me’.” - Parent</a:t>
            </a:r>
            <a:endParaRPr i="1"/>
          </a:p>
          <a:p>
            <a:pPr marL="0" lvl="0" indent="0" algn="l" rtl="0">
              <a:spcBef>
                <a:spcPts val="1200"/>
              </a:spcBef>
              <a:spcAft>
                <a:spcPts val="0"/>
              </a:spcAft>
              <a:buNone/>
            </a:pPr>
            <a:endParaRPr/>
          </a:p>
        </p:txBody>
      </p:sp>
      <p:sp>
        <p:nvSpPr>
          <p:cNvPr id="229" name="Google Shape;229;p32"/>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3"/>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Work-based learning experiences </a:t>
            </a:r>
            <a:endParaRPr/>
          </a:p>
        </p:txBody>
      </p:sp>
      <p:sp>
        <p:nvSpPr>
          <p:cNvPr id="236" name="Google Shape;236;p33"/>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lnSpc>
                <a:spcPct val="115000"/>
              </a:lnSpc>
              <a:spcBef>
                <a:spcPts val="1200"/>
              </a:spcBef>
              <a:spcAft>
                <a:spcPts val="0"/>
              </a:spcAft>
              <a:buSzPts val="2340"/>
              <a:buChar char="•"/>
            </a:pPr>
            <a:r>
              <a:rPr lang="en-US"/>
              <a:t>The TECH prep program participants complete a summer internship at a software technology company as a capstone. Students work in teams on weekly projects and present their products to the staff for expert feedback.</a:t>
            </a:r>
            <a:endParaRPr/>
          </a:p>
          <a:p>
            <a:pPr marL="457200" lvl="0" indent="-377190" algn="l" rtl="0">
              <a:lnSpc>
                <a:spcPct val="115000"/>
              </a:lnSpc>
              <a:spcBef>
                <a:spcPts val="0"/>
              </a:spcBef>
              <a:spcAft>
                <a:spcPts val="0"/>
              </a:spcAft>
              <a:buSzPts val="2340"/>
              <a:buChar char="•"/>
            </a:pPr>
            <a:r>
              <a:rPr lang="en-US"/>
              <a:t>The youths found this challenging but also meaningful. They enjoyed practicing teamwork skills in an authentic work setting during the internship.</a:t>
            </a:r>
            <a:endParaRPr/>
          </a:p>
          <a:p>
            <a:pPr marL="457200" lvl="0" indent="-377190" algn="l" rtl="0">
              <a:lnSpc>
                <a:spcPct val="115000"/>
              </a:lnSpc>
              <a:spcBef>
                <a:spcPts val="0"/>
              </a:spcBef>
              <a:spcAft>
                <a:spcPts val="0"/>
              </a:spcAft>
              <a:buSzPts val="2340"/>
              <a:buChar char="•"/>
            </a:pPr>
            <a:r>
              <a:rPr lang="en-US"/>
              <a:t>The parents also reported seeing youths grow confident as they contributed to team projects and built a peer community.  </a:t>
            </a:r>
            <a:endParaRPr/>
          </a:p>
          <a:p>
            <a:pPr marL="457200" lvl="0" indent="0" algn="l" rtl="0">
              <a:spcBef>
                <a:spcPts val="1200"/>
              </a:spcBef>
              <a:spcAft>
                <a:spcPts val="0"/>
              </a:spcAft>
              <a:buNone/>
            </a:pPr>
            <a:endParaRPr/>
          </a:p>
        </p:txBody>
      </p:sp>
      <p:sp>
        <p:nvSpPr>
          <p:cNvPr id="237" name="Google Shape;237;p33"/>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4"/>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Quotes</a:t>
            </a:r>
            <a:endParaRPr dirty="0"/>
          </a:p>
        </p:txBody>
      </p:sp>
      <p:sp>
        <p:nvSpPr>
          <p:cNvPr id="244" name="Google Shape;244;p34"/>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fontScale="92500" lnSpcReduction="10000"/>
          </a:bodyPr>
          <a:lstStyle/>
          <a:p>
            <a:pPr marL="0" lvl="0" indent="0" algn="ctr" rtl="0">
              <a:lnSpc>
                <a:spcPct val="115000"/>
              </a:lnSpc>
              <a:spcBef>
                <a:spcPts val="1200"/>
              </a:spcBef>
              <a:spcAft>
                <a:spcPts val="0"/>
              </a:spcAft>
              <a:buNone/>
            </a:pPr>
            <a:r>
              <a:rPr lang="en-US" i="1"/>
              <a:t>“When we was working together as a team like all was working together, and we had to do like on the Canva. We had to type some stuff about, I think, about us. Then we put a pitch on it, and present it to Miss Sydney [Internship Coordinator], yeah, so. And I really like that. And I like, you know, like you were there, too.” – Youth</a:t>
            </a:r>
            <a:endParaRPr i="1"/>
          </a:p>
          <a:p>
            <a:pPr marL="0" lvl="0" indent="0" algn="ctr" rtl="0">
              <a:lnSpc>
                <a:spcPct val="115000"/>
              </a:lnSpc>
              <a:spcBef>
                <a:spcPts val="1200"/>
              </a:spcBef>
              <a:spcAft>
                <a:spcPts val="0"/>
              </a:spcAft>
              <a:buNone/>
            </a:pPr>
            <a:r>
              <a:rPr lang="en-US" i="1"/>
              <a:t> “When I got stuck on something, others were there to help me. Everyone react to help me and everything like that. If I got stuck.” - Youth</a:t>
            </a:r>
            <a:endParaRPr i="1"/>
          </a:p>
          <a:p>
            <a:pPr marL="0" lvl="0" indent="0" algn="ctr" rtl="0">
              <a:lnSpc>
                <a:spcPct val="115000"/>
              </a:lnSpc>
              <a:spcBef>
                <a:spcPts val="1200"/>
              </a:spcBef>
              <a:spcAft>
                <a:spcPts val="0"/>
              </a:spcAft>
              <a:buNone/>
            </a:pPr>
            <a:r>
              <a:rPr lang="en-US" i="1"/>
              <a:t> “I really liked that summer that she got to work with other youths.” - Parent</a:t>
            </a:r>
            <a:endParaRPr i="1"/>
          </a:p>
          <a:p>
            <a:pPr marL="0" lvl="0" indent="0" algn="l" rtl="0">
              <a:spcBef>
                <a:spcPts val="1200"/>
              </a:spcBef>
              <a:spcAft>
                <a:spcPts val="0"/>
              </a:spcAft>
              <a:buNone/>
            </a:pPr>
            <a:endParaRPr/>
          </a:p>
        </p:txBody>
      </p:sp>
      <p:sp>
        <p:nvSpPr>
          <p:cNvPr id="245" name="Google Shape;245;p34"/>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5"/>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Openness to new career directions </a:t>
            </a:r>
            <a:endParaRPr/>
          </a:p>
        </p:txBody>
      </p:sp>
      <p:sp>
        <p:nvSpPr>
          <p:cNvPr id="252" name="Google Shape;252;p35"/>
          <p:cNvSpPr txBox="1">
            <a:spLocks noGrp="1"/>
          </p:cNvSpPr>
          <p:nvPr>
            <p:ph type="body" idx="1"/>
          </p:nvPr>
        </p:nvSpPr>
        <p:spPr>
          <a:xfrm>
            <a:off x="495300" y="2161775"/>
            <a:ext cx="5387100" cy="3636300"/>
          </a:xfrm>
          <a:prstGeom prst="rect">
            <a:avLst/>
          </a:prstGeom>
        </p:spPr>
        <p:txBody>
          <a:bodyPr spcFirstLastPara="1" wrap="square" lIns="0" tIns="45700" rIns="91425" bIns="45700" anchor="t" anchorCtr="0">
            <a:normAutofit/>
          </a:bodyPr>
          <a:lstStyle/>
          <a:p>
            <a:pPr marL="457200" lvl="0" indent="-400050" algn="l" rtl="0">
              <a:lnSpc>
                <a:spcPct val="115000"/>
              </a:lnSpc>
              <a:spcBef>
                <a:spcPts val="1000"/>
              </a:spcBef>
              <a:spcAft>
                <a:spcPts val="0"/>
              </a:spcAft>
              <a:buSzPts val="2700"/>
              <a:buChar char="•"/>
            </a:pPr>
            <a:r>
              <a:rPr lang="en-US" sz="2700"/>
              <a:t>TECH prep fosters openness to new careers.</a:t>
            </a:r>
            <a:endParaRPr sz="2700"/>
          </a:p>
          <a:p>
            <a:pPr marL="457200" lvl="0" indent="-400050" algn="l" rtl="0">
              <a:lnSpc>
                <a:spcPct val="115000"/>
              </a:lnSpc>
              <a:spcBef>
                <a:spcPts val="0"/>
              </a:spcBef>
              <a:spcAft>
                <a:spcPts val="0"/>
              </a:spcAft>
              <a:buSzPts val="2700"/>
              <a:buChar char="•"/>
            </a:pPr>
            <a:r>
              <a:rPr lang="en-US" sz="2700"/>
              <a:t>Students consider post-secondary options.</a:t>
            </a:r>
            <a:endParaRPr sz="2700"/>
          </a:p>
          <a:p>
            <a:pPr marL="457200" lvl="0" indent="-400050" algn="l" rtl="0">
              <a:lnSpc>
                <a:spcPct val="115000"/>
              </a:lnSpc>
              <a:spcBef>
                <a:spcPts val="0"/>
              </a:spcBef>
              <a:spcAft>
                <a:spcPts val="0"/>
              </a:spcAft>
              <a:buSzPts val="2700"/>
              <a:buChar char="•"/>
            </a:pPr>
            <a:r>
              <a:rPr lang="en-US" sz="2700"/>
              <a:t>Student have more interest in exploring.</a:t>
            </a:r>
            <a:endParaRPr sz="2700"/>
          </a:p>
        </p:txBody>
      </p:sp>
      <p:sp>
        <p:nvSpPr>
          <p:cNvPr id="253" name="Google Shape;253;p35"/>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pic>
        <p:nvPicPr>
          <p:cNvPr id="254" name="Google Shape;254;p35" descr="decorative letters 'explore' over a picture of mountains."/>
          <p:cNvPicPr preferRelativeResize="0"/>
          <p:nvPr/>
        </p:nvPicPr>
        <p:blipFill rotWithShape="1">
          <a:blip r:embed="rId3">
            <a:alphaModFix/>
          </a:blip>
          <a:srcRect b="15009"/>
          <a:stretch/>
        </p:blipFill>
        <p:spPr>
          <a:xfrm>
            <a:off x="5989200" y="1828800"/>
            <a:ext cx="5991175" cy="34858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Parent Quotes</a:t>
            </a:r>
            <a:endParaRPr/>
          </a:p>
        </p:txBody>
      </p:sp>
      <p:sp>
        <p:nvSpPr>
          <p:cNvPr id="261" name="Google Shape;261;p36"/>
          <p:cNvSpPr txBox="1">
            <a:spLocks noGrp="1"/>
          </p:cNvSpPr>
          <p:nvPr>
            <p:ph type="body" idx="1"/>
          </p:nvPr>
        </p:nvSpPr>
        <p:spPr>
          <a:xfrm>
            <a:off x="930000" y="1840450"/>
            <a:ext cx="10233300" cy="4446000"/>
          </a:xfrm>
          <a:prstGeom prst="rect">
            <a:avLst/>
          </a:prstGeom>
        </p:spPr>
        <p:txBody>
          <a:bodyPr spcFirstLastPara="1" wrap="square" lIns="0" tIns="45700" rIns="91425" bIns="45700" anchor="t" anchorCtr="0">
            <a:normAutofit/>
          </a:bodyPr>
          <a:lstStyle/>
          <a:p>
            <a:pPr marL="0" lvl="0" indent="0" algn="ctr" rtl="0">
              <a:lnSpc>
                <a:spcPct val="115000"/>
              </a:lnSpc>
              <a:spcBef>
                <a:spcPts val="1200"/>
              </a:spcBef>
              <a:spcAft>
                <a:spcPts val="0"/>
              </a:spcAft>
              <a:buNone/>
            </a:pPr>
            <a:r>
              <a:rPr lang="en-US" i="1"/>
              <a:t>“She want to major in accounting. She loves counting numbers, and there are expected rules like you have to multiply by a certain ratio. Right now, she's doing payroll. Payroll is fun because you're just punching numbers. It’s like you better not mess up people's payrolls, not even by a penny because they want their money.” - Parent</a:t>
            </a:r>
            <a:endParaRPr i="1"/>
          </a:p>
          <a:p>
            <a:pPr marL="0" lvl="0" indent="0" algn="ctr" rtl="0">
              <a:lnSpc>
                <a:spcPct val="115000"/>
              </a:lnSpc>
              <a:spcBef>
                <a:spcPts val="1200"/>
              </a:spcBef>
              <a:spcAft>
                <a:spcPts val="0"/>
              </a:spcAft>
              <a:buNone/>
            </a:pPr>
            <a:r>
              <a:rPr lang="en-US" i="1"/>
              <a:t>“I think that transition program will definitely help him figure out next steps. College is an option.” - Parent</a:t>
            </a:r>
            <a:endParaRPr i="1"/>
          </a:p>
          <a:p>
            <a:pPr marL="0" lvl="0" indent="0" algn="ctr" rtl="0">
              <a:lnSpc>
                <a:spcPct val="115000"/>
              </a:lnSpc>
              <a:spcBef>
                <a:spcPts val="1200"/>
              </a:spcBef>
              <a:spcAft>
                <a:spcPts val="1200"/>
              </a:spcAft>
              <a:buNone/>
            </a:pPr>
            <a:endParaRPr i="1"/>
          </a:p>
        </p:txBody>
      </p:sp>
      <p:sp>
        <p:nvSpPr>
          <p:cNvPr id="262" name="Google Shape;262;p36"/>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7"/>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Youth Quotes</a:t>
            </a:r>
            <a:endParaRPr/>
          </a:p>
        </p:txBody>
      </p:sp>
      <p:sp>
        <p:nvSpPr>
          <p:cNvPr id="269" name="Google Shape;269;p37"/>
          <p:cNvSpPr txBox="1">
            <a:spLocks noGrp="1"/>
          </p:cNvSpPr>
          <p:nvPr>
            <p:ph type="body" idx="1"/>
          </p:nvPr>
        </p:nvSpPr>
        <p:spPr>
          <a:xfrm>
            <a:off x="847050" y="2188800"/>
            <a:ext cx="10497900" cy="4097700"/>
          </a:xfrm>
          <a:prstGeom prst="rect">
            <a:avLst/>
          </a:prstGeom>
        </p:spPr>
        <p:txBody>
          <a:bodyPr spcFirstLastPara="1" wrap="square" lIns="0" tIns="45700" rIns="91425" bIns="45700" anchor="t" anchorCtr="0">
            <a:normAutofit fontScale="92500" lnSpcReduction="10000"/>
          </a:bodyPr>
          <a:lstStyle/>
          <a:p>
            <a:pPr marL="0" lvl="0" indent="0" algn="ctr" rtl="0">
              <a:lnSpc>
                <a:spcPct val="115000"/>
              </a:lnSpc>
              <a:spcBef>
                <a:spcPts val="1200"/>
              </a:spcBef>
              <a:spcAft>
                <a:spcPts val="0"/>
              </a:spcAft>
              <a:buNone/>
            </a:pPr>
            <a:r>
              <a:rPr lang="en-US" i="1"/>
              <a:t>“Last year, I already got my associates in science. Right now, I'm still continuing to take classes online or on campus.” - Youth</a:t>
            </a:r>
            <a:endParaRPr i="1"/>
          </a:p>
          <a:p>
            <a:pPr marL="0" lvl="0" indent="0" algn="ctr" rtl="0">
              <a:lnSpc>
                <a:spcPct val="115000"/>
              </a:lnSpc>
              <a:spcBef>
                <a:spcPts val="1200"/>
              </a:spcBef>
              <a:spcAft>
                <a:spcPts val="0"/>
              </a:spcAft>
              <a:buNone/>
            </a:pPr>
            <a:r>
              <a:rPr lang="en-US" i="1"/>
              <a:t>“I'm doing like a Saturday program. It’s called the Think Inc program, teaching me about money and clock and everything like that.” - Youth</a:t>
            </a:r>
            <a:endParaRPr i="1"/>
          </a:p>
          <a:p>
            <a:pPr marL="0" lvl="0" indent="0" algn="ctr" rtl="0">
              <a:lnSpc>
                <a:spcPct val="115000"/>
              </a:lnSpc>
              <a:spcBef>
                <a:spcPts val="1200"/>
              </a:spcBef>
              <a:spcAft>
                <a:spcPts val="0"/>
              </a:spcAft>
              <a:buNone/>
            </a:pPr>
            <a:r>
              <a:rPr lang="en-US" i="1"/>
              <a:t>“My future goal is to find part time job close to home, where we live.” - Youth</a:t>
            </a:r>
            <a:endParaRPr i="1"/>
          </a:p>
          <a:p>
            <a:pPr marL="0" lvl="0" indent="0" algn="ctr" rtl="0">
              <a:lnSpc>
                <a:spcPct val="115000"/>
              </a:lnSpc>
              <a:spcBef>
                <a:spcPts val="1200"/>
              </a:spcBef>
              <a:spcAft>
                <a:spcPts val="0"/>
              </a:spcAft>
              <a:buNone/>
            </a:pPr>
            <a:r>
              <a:rPr lang="en-US" i="1"/>
              <a:t>“My job trying to teach me Spanish.” - Youth</a:t>
            </a:r>
            <a:endParaRPr i="1"/>
          </a:p>
          <a:p>
            <a:pPr marL="0" lvl="0" indent="0" algn="ctr" rtl="0">
              <a:lnSpc>
                <a:spcPct val="115000"/>
              </a:lnSpc>
              <a:spcBef>
                <a:spcPts val="1200"/>
              </a:spcBef>
              <a:spcAft>
                <a:spcPts val="0"/>
              </a:spcAft>
              <a:buNone/>
            </a:pPr>
            <a:r>
              <a:rPr lang="en-US" i="1"/>
              <a:t>“I'm more like a physical labor person. So you show me skills for a lot of jobs like that.” - Youth</a:t>
            </a:r>
            <a:endParaRPr i="1"/>
          </a:p>
          <a:p>
            <a:pPr marL="0" lvl="0" indent="0" algn="l" rtl="0">
              <a:spcBef>
                <a:spcPts val="1200"/>
              </a:spcBef>
              <a:spcAft>
                <a:spcPts val="0"/>
              </a:spcAft>
              <a:buNone/>
            </a:pPr>
            <a:endParaRPr i="1"/>
          </a:p>
        </p:txBody>
      </p:sp>
      <p:sp>
        <p:nvSpPr>
          <p:cNvPr id="270" name="Google Shape;270;p37"/>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Employment outcome </a:t>
            </a:r>
            <a:endParaRPr/>
          </a:p>
        </p:txBody>
      </p:sp>
      <p:sp>
        <p:nvSpPr>
          <p:cNvPr id="277" name="Google Shape;277;p38"/>
          <p:cNvSpPr txBox="1">
            <a:spLocks noGrp="1"/>
          </p:cNvSpPr>
          <p:nvPr>
            <p:ph type="body" idx="1"/>
          </p:nvPr>
        </p:nvSpPr>
        <p:spPr>
          <a:xfrm>
            <a:off x="703175" y="1840450"/>
            <a:ext cx="10460100" cy="4446000"/>
          </a:xfrm>
          <a:prstGeom prst="rect">
            <a:avLst/>
          </a:prstGeom>
        </p:spPr>
        <p:txBody>
          <a:bodyPr spcFirstLastPara="1" wrap="square" lIns="0" tIns="45700" rIns="91425" bIns="45700" anchor="t" anchorCtr="0">
            <a:normAutofit/>
          </a:bodyPr>
          <a:lstStyle/>
          <a:p>
            <a:pPr marL="457200" lvl="0" indent="-396240" algn="l" rtl="0">
              <a:lnSpc>
                <a:spcPct val="100000"/>
              </a:lnSpc>
              <a:spcBef>
                <a:spcPts val="1000"/>
              </a:spcBef>
              <a:spcAft>
                <a:spcPts val="0"/>
              </a:spcAft>
              <a:buSzPts val="2640"/>
              <a:buChar char="•"/>
            </a:pPr>
            <a:r>
              <a:rPr lang="en-US" sz="2900"/>
              <a:t>Two youth are not currently working but involved in many activities and clubs</a:t>
            </a:r>
            <a:endParaRPr sz="2900"/>
          </a:p>
          <a:p>
            <a:pPr marL="457200" lvl="0" indent="-396240" algn="l" rtl="0">
              <a:lnSpc>
                <a:spcPct val="100000"/>
              </a:lnSpc>
              <a:spcBef>
                <a:spcPts val="0"/>
              </a:spcBef>
              <a:spcAft>
                <a:spcPts val="0"/>
              </a:spcAft>
              <a:buSzPts val="2640"/>
              <a:buChar char="•"/>
            </a:pPr>
            <a:r>
              <a:rPr lang="en-US" sz="2900"/>
              <a:t>Two employed part-time job </a:t>
            </a:r>
            <a:endParaRPr sz="2900"/>
          </a:p>
          <a:p>
            <a:pPr marL="914400" lvl="1" indent="-381000" algn="l" rtl="0">
              <a:lnSpc>
                <a:spcPct val="100000"/>
              </a:lnSpc>
              <a:spcBef>
                <a:spcPts val="0"/>
              </a:spcBef>
              <a:spcAft>
                <a:spcPts val="0"/>
              </a:spcAft>
              <a:buSzPts val="2400"/>
              <a:buChar char="•"/>
            </a:pPr>
            <a:r>
              <a:rPr lang="en-US" sz="2400"/>
              <a:t>one has a janitorial job</a:t>
            </a:r>
            <a:endParaRPr sz="2400"/>
          </a:p>
          <a:p>
            <a:pPr marL="914400" lvl="1" indent="-381000" algn="l" rtl="0">
              <a:lnSpc>
                <a:spcPct val="100000"/>
              </a:lnSpc>
              <a:spcBef>
                <a:spcPts val="0"/>
              </a:spcBef>
              <a:spcAft>
                <a:spcPts val="0"/>
              </a:spcAft>
              <a:buSzPts val="2400"/>
              <a:buChar char="•"/>
            </a:pPr>
            <a:r>
              <a:rPr lang="en-US" sz="2400"/>
              <a:t>the other works at a college library and is a part-time college student major in accounting </a:t>
            </a:r>
            <a:endParaRPr sz="2400"/>
          </a:p>
          <a:p>
            <a:pPr marL="457200" lvl="0" indent="-396240" algn="l" rtl="0">
              <a:lnSpc>
                <a:spcPct val="100000"/>
              </a:lnSpc>
              <a:spcBef>
                <a:spcPts val="0"/>
              </a:spcBef>
              <a:spcAft>
                <a:spcPts val="0"/>
              </a:spcAft>
              <a:buSzPts val="2640"/>
              <a:buChar char="•"/>
            </a:pPr>
            <a:r>
              <a:rPr lang="en-US" sz="2900"/>
              <a:t>Program seems to positively impact career engagement </a:t>
            </a:r>
            <a:endParaRPr sz="2900"/>
          </a:p>
          <a:p>
            <a:pPr marL="457200" lvl="0" indent="-396240" algn="l" rtl="0">
              <a:lnSpc>
                <a:spcPct val="100000"/>
              </a:lnSpc>
              <a:spcBef>
                <a:spcPts val="0"/>
              </a:spcBef>
              <a:spcAft>
                <a:spcPts val="0"/>
              </a:spcAft>
              <a:buSzPts val="2640"/>
              <a:buChar char="•"/>
            </a:pPr>
            <a:r>
              <a:rPr lang="en-US" sz="2900"/>
              <a:t>Increase confidence in many aspects</a:t>
            </a:r>
            <a:endParaRPr sz="2900"/>
          </a:p>
          <a:p>
            <a:pPr marL="457200" lvl="0" indent="-396240" algn="l" rtl="0">
              <a:lnSpc>
                <a:spcPct val="100000"/>
              </a:lnSpc>
              <a:spcBef>
                <a:spcPts val="0"/>
              </a:spcBef>
              <a:spcAft>
                <a:spcPts val="0"/>
              </a:spcAft>
              <a:buSzPts val="2640"/>
              <a:buChar char="•"/>
            </a:pPr>
            <a:r>
              <a:rPr lang="en-US" sz="2900"/>
              <a:t>Group activities increase their comfort with job seeking</a:t>
            </a:r>
            <a:endParaRPr sz="2900"/>
          </a:p>
          <a:p>
            <a:pPr marL="457200" lvl="0" indent="-396240" algn="l" rtl="0">
              <a:lnSpc>
                <a:spcPct val="100000"/>
              </a:lnSpc>
              <a:spcBef>
                <a:spcPts val="0"/>
              </a:spcBef>
              <a:spcAft>
                <a:spcPts val="0"/>
              </a:spcAft>
              <a:buSzPts val="2640"/>
              <a:buChar char="•"/>
            </a:pPr>
            <a:r>
              <a:rPr lang="en-US" sz="2900"/>
              <a:t>The internship help them consider multiple career options</a:t>
            </a:r>
            <a:endParaRPr sz="2900"/>
          </a:p>
        </p:txBody>
      </p:sp>
      <p:sp>
        <p:nvSpPr>
          <p:cNvPr id="278" name="Google Shape;278;p38"/>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3211A9-06CC-1744-D28A-ED040C16B834}"/>
              </a:ext>
              <a:ext uri="{C183D7F6-B498-43B3-948B-1728B52AA6E4}">
                <adec:decorative xmlns:adec="http://schemas.microsoft.com/office/drawing/2017/decorative" val="1"/>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218FE928-5A45-DD07-6411-11A1FC02303A}"/>
              </a:ext>
            </a:extLst>
          </p:cNvPr>
          <p:cNvSpPr>
            <a:spLocks noGrp="1"/>
          </p:cNvSpPr>
          <p:nvPr>
            <p:ph type="title"/>
          </p:nvPr>
        </p:nvSpPr>
        <p:spPr/>
        <p:txBody>
          <a:bodyPr/>
          <a:lstStyle/>
          <a:p>
            <a:r>
              <a:rPr lang="en-US" dirty="0"/>
              <a:t>Limitations</a:t>
            </a:r>
          </a:p>
        </p:txBody>
      </p:sp>
    </p:spTree>
    <p:extLst>
      <p:ext uri="{BB962C8B-B14F-4D97-AF65-F5344CB8AC3E}">
        <p14:creationId xmlns:p14="http://schemas.microsoft.com/office/powerpoint/2010/main" val="2133897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CF205-A783-B70F-A3BE-0528113A84E4}"/>
              </a:ext>
            </a:extLst>
          </p:cNvPr>
          <p:cNvSpPr>
            <a:spLocks noGrp="1"/>
          </p:cNvSpPr>
          <p:nvPr>
            <p:ph type="title"/>
          </p:nvPr>
        </p:nvSpPr>
        <p:spPr/>
        <p:txBody>
          <a:bodyPr/>
          <a:lstStyle/>
          <a:p>
            <a:r>
              <a:rPr lang="en-US" dirty="0"/>
              <a:t>Limitations</a:t>
            </a:r>
          </a:p>
        </p:txBody>
      </p:sp>
      <p:sp>
        <p:nvSpPr>
          <p:cNvPr id="3" name="Text Placeholder 2">
            <a:extLst>
              <a:ext uri="{FF2B5EF4-FFF2-40B4-BE49-F238E27FC236}">
                <a16:creationId xmlns:a16="http://schemas.microsoft.com/office/drawing/2014/main" id="{09B52954-61FE-FA57-F03C-FB4E4A65EE06}"/>
              </a:ext>
            </a:extLst>
          </p:cNvPr>
          <p:cNvSpPr>
            <a:spLocks noGrp="1"/>
          </p:cNvSpPr>
          <p:nvPr>
            <p:ph type="body" idx="1"/>
          </p:nvPr>
        </p:nvSpPr>
        <p:spPr/>
        <p:txBody>
          <a:bodyPr>
            <a:normAutofit/>
          </a:bodyPr>
          <a:lstStyle/>
          <a:p>
            <a:pPr marL="0" marR="0">
              <a:lnSpc>
                <a:spcPct val="115000"/>
              </a:lnSpc>
              <a:spcBef>
                <a:spcPts val="0"/>
              </a:spcBef>
              <a:spcAft>
                <a:spcPts val="800"/>
              </a:spcAft>
            </a:pPr>
            <a:r>
              <a:rPr lang="en-US" sz="2400" kern="100" dirty="0">
                <a:effectLst/>
                <a:latin typeface="Aptos" panose="020B0004020202020204" pitchFamily="34" charset="0"/>
                <a:ea typeface="Malgun Gothic" panose="020B0503020000020004" pitchFamily="34" charset="-127"/>
                <a:cs typeface="Times New Roman" panose="02020603050405020304" pitchFamily="18" charset="0"/>
              </a:rPr>
              <a:t>Eight former participants were contacted, but only four youths (&amp; three parents) volunteered for the interview. Self-selection likely impacted the study’s reliability and generalizability.</a:t>
            </a:r>
          </a:p>
          <a:p>
            <a:pPr marL="0" marR="0">
              <a:lnSpc>
                <a:spcPct val="115000"/>
              </a:lnSpc>
              <a:spcBef>
                <a:spcPts val="0"/>
              </a:spcBef>
              <a:spcAft>
                <a:spcPts val="800"/>
              </a:spcAft>
            </a:pPr>
            <a:r>
              <a:rPr lang="en-US" sz="2400" kern="100" dirty="0">
                <a:effectLst/>
                <a:latin typeface="Aptos" panose="020B0004020202020204" pitchFamily="34" charset="0"/>
                <a:ea typeface="Malgun Gothic" panose="020B0503020000020004" pitchFamily="34" charset="-127"/>
                <a:cs typeface="Times New Roman" panose="02020603050405020304" pitchFamily="18" charset="0"/>
              </a:rPr>
              <a:t>Due to its small sample size, this study's results are limited in depth and robustness. It does not capture the full spectrum of experiences or views that would emerge from a larger or more diverse sample.</a:t>
            </a:r>
          </a:p>
        </p:txBody>
      </p:sp>
      <p:sp>
        <p:nvSpPr>
          <p:cNvPr id="4" name="Text Placeholder 3">
            <a:extLst>
              <a:ext uri="{FF2B5EF4-FFF2-40B4-BE49-F238E27FC236}">
                <a16:creationId xmlns:a16="http://schemas.microsoft.com/office/drawing/2014/main" id="{F47134AA-95C0-159F-D3B8-E06E235BE073}"/>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25184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485900" y="2514600"/>
            <a:ext cx="8279100" cy="13674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Introduction</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9"/>
          <p:cNvSpPr txBox="1">
            <a:spLocks noGrp="1"/>
          </p:cNvSpPr>
          <p:nvPr>
            <p:ph type="title"/>
          </p:nvPr>
        </p:nvSpPr>
        <p:spPr>
          <a:xfrm>
            <a:off x="1485900" y="2514600"/>
            <a:ext cx="8279100" cy="13674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Implication</a:t>
            </a:r>
            <a:endParaRPr/>
          </a:p>
        </p:txBody>
      </p:sp>
      <p:sp>
        <p:nvSpPr>
          <p:cNvPr id="284" name="Google Shape;284;p39"/>
          <p:cNvSpPr txBox="1">
            <a:spLocks noGrp="1"/>
          </p:cNvSpPr>
          <p:nvPr>
            <p:ph type="body" idx="1"/>
          </p:nvPr>
        </p:nvSpPr>
        <p:spPr>
          <a:xfrm>
            <a:off x="1485900" y="4226928"/>
            <a:ext cx="5264100" cy="354600"/>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SzPts val="207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a:t>Research Implication</a:t>
            </a:r>
            <a:endParaRPr/>
          </a:p>
        </p:txBody>
      </p:sp>
      <p:sp>
        <p:nvSpPr>
          <p:cNvPr id="291" name="Google Shape;291;p40"/>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lnSpc>
                <a:spcPct val="150000"/>
              </a:lnSpc>
              <a:spcBef>
                <a:spcPts val="1000"/>
              </a:spcBef>
              <a:spcAft>
                <a:spcPts val="0"/>
              </a:spcAft>
              <a:buSzPts val="2340"/>
              <a:buChar char="•"/>
            </a:pPr>
            <a:r>
              <a:rPr lang="en-US"/>
              <a:t>Pre-ETS service promote engagement and future scholarship</a:t>
            </a:r>
            <a:endParaRPr/>
          </a:p>
          <a:p>
            <a:pPr marL="457200" lvl="0" indent="-377190" algn="l" rtl="0">
              <a:lnSpc>
                <a:spcPct val="150000"/>
              </a:lnSpc>
              <a:spcBef>
                <a:spcPts val="0"/>
              </a:spcBef>
              <a:spcAft>
                <a:spcPts val="0"/>
              </a:spcAft>
              <a:buSzPts val="2340"/>
              <a:buChar char="•"/>
            </a:pPr>
            <a:r>
              <a:rPr lang="en-US"/>
              <a:t>Develop and investigate evidence-based practices can maximize the benefit</a:t>
            </a:r>
            <a:endParaRPr/>
          </a:p>
          <a:p>
            <a:pPr marL="457200" lvl="0" indent="-377190" algn="l" rtl="0">
              <a:lnSpc>
                <a:spcPct val="150000"/>
              </a:lnSpc>
              <a:spcBef>
                <a:spcPts val="0"/>
              </a:spcBef>
              <a:spcAft>
                <a:spcPts val="0"/>
              </a:spcAft>
              <a:buSzPts val="2340"/>
              <a:buChar char="•"/>
            </a:pPr>
            <a:r>
              <a:rPr lang="en-US"/>
              <a:t>TECH prep will continue provide supports and service</a:t>
            </a:r>
            <a:endParaRPr/>
          </a:p>
        </p:txBody>
      </p:sp>
      <p:sp>
        <p:nvSpPr>
          <p:cNvPr id="292" name="Google Shape;292;p40"/>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41"/>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Policy implications </a:t>
            </a:r>
            <a:endParaRPr/>
          </a:p>
        </p:txBody>
      </p:sp>
      <p:sp>
        <p:nvSpPr>
          <p:cNvPr id="299" name="Google Shape;299;p41"/>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fontScale="92500" lnSpcReduction="20000"/>
          </a:bodyPr>
          <a:lstStyle/>
          <a:p>
            <a:pPr marL="457200" lvl="0" indent="-354901" algn="l" rtl="0">
              <a:lnSpc>
                <a:spcPct val="150000"/>
              </a:lnSpc>
              <a:spcBef>
                <a:spcPts val="1000"/>
              </a:spcBef>
              <a:spcAft>
                <a:spcPts val="0"/>
              </a:spcAft>
              <a:buSzPct val="90000"/>
              <a:buChar char="•"/>
            </a:pPr>
            <a:r>
              <a:rPr lang="en-US"/>
              <a:t>Improve transition and employment outcomes (IDEA, 1990; WIOA, 2014)</a:t>
            </a:r>
            <a:endParaRPr/>
          </a:p>
          <a:p>
            <a:pPr marL="457200" lvl="0" indent="-354901" algn="l" rtl="0">
              <a:lnSpc>
                <a:spcPct val="150000"/>
              </a:lnSpc>
              <a:spcBef>
                <a:spcPts val="0"/>
              </a:spcBef>
              <a:spcAft>
                <a:spcPts val="0"/>
              </a:spcAft>
              <a:buSzPct val="90000"/>
              <a:buChar char="•"/>
            </a:pPr>
            <a:r>
              <a:rPr lang="en-US"/>
              <a:t>Focus on postsecondary education and competitive employment</a:t>
            </a:r>
            <a:endParaRPr/>
          </a:p>
          <a:p>
            <a:pPr marL="457200" lvl="0" indent="-354901" algn="l" rtl="0">
              <a:lnSpc>
                <a:spcPct val="150000"/>
              </a:lnSpc>
              <a:spcBef>
                <a:spcPts val="0"/>
              </a:spcBef>
              <a:spcAft>
                <a:spcPts val="0"/>
              </a:spcAft>
              <a:buSzPct val="90000"/>
              <a:buChar char="•"/>
            </a:pPr>
            <a:r>
              <a:rPr lang="en-US"/>
              <a:t>School-based transition services have a significant impact on post-school outcomes (Shogren et al., 2017)</a:t>
            </a:r>
            <a:endParaRPr/>
          </a:p>
          <a:p>
            <a:pPr marL="457200" marR="0" lvl="0" indent="-354901" algn="l" rtl="0">
              <a:lnSpc>
                <a:spcPct val="150000"/>
              </a:lnSpc>
              <a:spcBef>
                <a:spcPts val="0"/>
              </a:spcBef>
              <a:spcAft>
                <a:spcPts val="0"/>
              </a:spcAft>
              <a:buSzPct val="90000"/>
              <a:buChar char="•"/>
            </a:pPr>
            <a:r>
              <a:rPr lang="en-US"/>
              <a:t>Indicate opportunities for programs like TECH prep</a:t>
            </a:r>
            <a:endParaRPr/>
          </a:p>
          <a:p>
            <a:pPr marL="457200" marR="0" lvl="0" indent="-354901" algn="l" rtl="0">
              <a:lnSpc>
                <a:spcPct val="150000"/>
              </a:lnSpc>
              <a:spcBef>
                <a:spcPts val="0"/>
              </a:spcBef>
              <a:spcAft>
                <a:spcPts val="0"/>
              </a:spcAft>
              <a:buSzPct val="90000"/>
              <a:buChar char="•"/>
            </a:pPr>
            <a:r>
              <a:rPr lang="en-US"/>
              <a:t>Need more STEM opportunities post-graduation</a:t>
            </a:r>
            <a:endParaRPr/>
          </a:p>
          <a:p>
            <a:pPr marL="457200" marR="0" lvl="0" indent="-354901" algn="l" rtl="0">
              <a:lnSpc>
                <a:spcPct val="150000"/>
              </a:lnSpc>
              <a:spcBef>
                <a:spcPts val="0"/>
              </a:spcBef>
              <a:spcAft>
                <a:spcPts val="0"/>
              </a:spcAft>
              <a:buSzPct val="90000"/>
              <a:buChar char="•"/>
            </a:pPr>
            <a:r>
              <a:rPr lang="en-US"/>
              <a:t>Graduates facing challenges in independently obtaining STEM careers.</a:t>
            </a:r>
            <a:endParaRPr/>
          </a:p>
          <a:p>
            <a:pPr marL="0" lvl="0" indent="0" algn="l" rtl="0">
              <a:spcBef>
                <a:spcPts val="1000"/>
              </a:spcBef>
              <a:spcAft>
                <a:spcPts val="0"/>
              </a:spcAft>
              <a:buNone/>
            </a:pPr>
            <a:endParaRPr sz="1200">
              <a:solidFill>
                <a:srgbClr val="0D0D0D"/>
              </a:solidFill>
              <a:highlight>
                <a:srgbClr val="FFFFFF"/>
              </a:highlight>
              <a:latin typeface="Roboto"/>
              <a:ea typeface="Roboto"/>
              <a:cs typeface="Roboto"/>
              <a:sym typeface="Roboto"/>
            </a:endParaRPr>
          </a:p>
        </p:txBody>
      </p:sp>
      <p:sp>
        <p:nvSpPr>
          <p:cNvPr id="300" name="Google Shape;300;p41"/>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2"/>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lnSpc>
                <a:spcPct val="100000"/>
              </a:lnSpc>
              <a:spcBef>
                <a:spcPts val="0"/>
              </a:spcBef>
              <a:spcAft>
                <a:spcPts val="0"/>
              </a:spcAft>
              <a:buNone/>
            </a:pPr>
            <a:r>
              <a:rPr lang="en-US" sz="3000">
                <a:solidFill>
                  <a:srgbClr val="000000"/>
                </a:solidFill>
              </a:rPr>
              <a:t>Practice implications</a:t>
            </a:r>
            <a:endParaRPr/>
          </a:p>
        </p:txBody>
      </p:sp>
      <p:sp>
        <p:nvSpPr>
          <p:cNvPr id="307" name="Google Shape;307;p42"/>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377190" algn="l" rtl="0">
              <a:spcBef>
                <a:spcPts val="1000"/>
              </a:spcBef>
              <a:spcAft>
                <a:spcPts val="0"/>
              </a:spcAft>
              <a:buSzPts val="2340"/>
              <a:buChar char="•"/>
            </a:pPr>
            <a:r>
              <a:rPr lang="en-US"/>
              <a:t>Early work experience can predict paid employment for future (Carter et al., 2011, 2012; Carter et al., 2018) </a:t>
            </a:r>
            <a:endParaRPr/>
          </a:p>
          <a:p>
            <a:pPr marL="457200" lvl="0" indent="-377190" algn="l" rtl="0">
              <a:spcBef>
                <a:spcPts val="0"/>
              </a:spcBef>
              <a:spcAft>
                <a:spcPts val="0"/>
              </a:spcAft>
              <a:buSzPts val="2340"/>
              <a:buChar char="•"/>
            </a:pPr>
            <a:r>
              <a:rPr lang="en-US"/>
              <a:t>Interests in science and technology predict technology career interest, goal persistence, and employment (Cardoso et al., 2013)</a:t>
            </a:r>
            <a:endParaRPr/>
          </a:p>
          <a:p>
            <a:pPr marL="457200" lvl="0" indent="-377190" algn="l" rtl="0">
              <a:spcBef>
                <a:spcPts val="0"/>
              </a:spcBef>
              <a:spcAft>
                <a:spcPts val="0"/>
              </a:spcAft>
              <a:buSzPts val="2340"/>
              <a:buChar char="•"/>
            </a:pPr>
            <a:r>
              <a:rPr lang="en-US"/>
              <a:t>Early exposure  develop interest in career pathways</a:t>
            </a:r>
            <a:endParaRPr sz="1200">
              <a:solidFill>
                <a:srgbClr val="0D0D0D"/>
              </a:solidFill>
              <a:highlight>
                <a:srgbClr val="FFFFFF"/>
              </a:highlight>
              <a:latin typeface="Roboto"/>
              <a:ea typeface="Roboto"/>
              <a:cs typeface="Roboto"/>
              <a:sym typeface="Roboto"/>
            </a:endParaRPr>
          </a:p>
        </p:txBody>
      </p:sp>
      <p:sp>
        <p:nvSpPr>
          <p:cNvPr id="308" name="Google Shape;308;p42"/>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5"/>
          <p:cNvSpPr txBox="1">
            <a:spLocks noGrp="1"/>
          </p:cNvSpPr>
          <p:nvPr>
            <p:ph type="title"/>
          </p:nvPr>
        </p:nvSpPr>
        <p:spPr>
          <a:xfrm>
            <a:off x="0" y="-177501"/>
            <a:ext cx="10668000" cy="1776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dirty="0"/>
              <a:t>Funding Information</a:t>
            </a:r>
            <a:endParaRPr dirty="0"/>
          </a:p>
        </p:txBody>
      </p:sp>
      <p:sp>
        <p:nvSpPr>
          <p:cNvPr id="329" name="Google Shape;329;p45"/>
          <p:cNvSpPr txBox="1"/>
          <p:nvPr/>
        </p:nvSpPr>
        <p:spPr>
          <a:xfrm>
            <a:off x="1937450" y="2413050"/>
            <a:ext cx="8137500" cy="203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000">
                <a:solidFill>
                  <a:srgbClr val="C00000"/>
                </a:solidFill>
              </a:rPr>
              <a:t>The contents of this presentation were developed under a grant from the National Institute on Disability, Independent Living, and Rehabilitation Research (NIDILRR grant number #90RTEM0003 &amp; #90RTEM0002). The contents of this presentation do not necessarily represent the policy of NIDILRR, ACL, HHS, and you should not assume endorsement by the Federal Government.</a:t>
            </a:r>
            <a:endParaRPr sz="2000">
              <a:solidFill>
                <a:srgbClr val="C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Autism and Employment Outcome</a:t>
            </a:r>
            <a:endParaRPr dirty="0"/>
          </a:p>
        </p:txBody>
      </p:sp>
      <p:sp>
        <p:nvSpPr>
          <p:cNvPr id="99" name="Google Shape;99;p15"/>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rmAutofit/>
          </a:bodyPr>
          <a:lstStyle/>
          <a:p>
            <a:pPr marL="457200" lvl="0" indent="-419100" algn="l" rtl="0">
              <a:lnSpc>
                <a:spcPct val="100000"/>
              </a:lnSpc>
              <a:spcBef>
                <a:spcPts val="0"/>
              </a:spcBef>
              <a:spcAft>
                <a:spcPts val="0"/>
              </a:spcAft>
              <a:buClr>
                <a:srgbClr val="000000"/>
              </a:buClr>
              <a:buSzPts val="3000"/>
              <a:buChar char="•"/>
            </a:pPr>
            <a:r>
              <a:rPr lang="en-US" sz="3000" dirty="0">
                <a:solidFill>
                  <a:srgbClr val="000000"/>
                </a:solidFill>
              </a:rPr>
              <a:t>37.2% of young adults with autism spectrum disorder (ASD) report working, which is among the lowest among all the disability groups (Newman et al., 2011). </a:t>
            </a:r>
            <a:endParaRPr sz="3000" dirty="0">
              <a:solidFill>
                <a:srgbClr val="000000"/>
              </a:solidFill>
            </a:endParaRPr>
          </a:p>
          <a:p>
            <a:pPr marL="457200" lvl="0" indent="-419100" algn="l" rtl="0">
              <a:lnSpc>
                <a:spcPct val="100000"/>
              </a:lnSpc>
              <a:spcBef>
                <a:spcPts val="0"/>
              </a:spcBef>
              <a:spcAft>
                <a:spcPts val="0"/>
              </a:spcAft>
              <a:buClr>
                <a:srgbClr val="000000"/>
              </a:buClr>
              <a:buSzPts val="3000"/>
              <a:buChar char="•"/>
            </a:pPr>
            <a:r>
              <a:rPr lang="en-US" sz="3000" dirty="0">
                <a:solidFill>
                  <a:srgbClr val="000000"/>
                </a:solidFill>
              </a:rPr>
              <a:t>Moreover, youth with IDD from racial and ethnic minority backgrounds are at risk for experiencing even greater stigma and employment difficulties (Purdie-</a:t>
            </a:r>
            <a:r>
              <a:rPr lang="en-US" sz="3000" dirty="0" err="1">
                <a:solidFill>
                  <a:srgbClr val="000000"/>
                </a:solidFill>
              </a:rPr>
              <a:t>Vaughns</a:t>
            </a:r>
            <a:r>
              <a:rPr lang="en-US" sz="3000" dirty="0">
                <a:solidFill>
                  <a:srgbClr val="000000"/>
                </a:solidFill>
              </a:rPr>
              <a:t> &amp; </a:t>
            </a:r>
            <a:r>
              <a:rPr lang="en-US" sz="3000" dirty="0" err="1">
                <a:solidFill>
                  <a:srgbClr val="000000"/>
                </a:solidFill>
              </a:rPr>
              <a:t>Eibach</a:t>
            </a:r>
            <a:r>
              <a:rPr lang="en-US" sz="3000" dirty="0">
                <a:solidFill>
                  <a:srgbClr val="000000"/>
                </a:solidFill>
              </a:rPr>
              <a:t>, 2008; Rosenthal et al., 2006; Vera et al., 2017). </a:t>
            </a:r>
            <a:endParaRPr dirty="0"/>
          </a:p>
        </p:txBody>
      </p:sp>
      <p:sp>
        <p:nvSpPr>
          <p:cNvPr id="100" name="Google Shape;100;p15"/>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95300" y="457200"/>
            <a:ext cx="10668000" cy="10668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rgbClr val="353535"/>
              </a:buClr>
              <a:buSzPts val="3200"/>
              <a:buFont typeface="Arial"/>
              <a:buNone/>
            </a:pPr>
            <a:r>
              <a:rPr lang="en-US"/>
              <a:t>Students with disabilities and STEM</a:t>
            </a:r>
            <a:endParaRPr/>
          </a:p>
        </p:txBody>
      </p:sp>
      <p:sp>
        <p:nvSpPr>
          <p:cNvPr id="106" name="Google Shape;106;p16"/>
          <p:cNvSpPr txBox="1">
            <a:spLocks noGrp="1"/>
          </p:cNvSpPr>
          <p:nvPr>
            <p:ph type="body" idx="1"/>
          </p:nvPr>
        </p:nvSpPr>
        <p:spPr>
          <a:xfrm>
            <a:off x="1253300" y="1840450"/>
            <a:ext cx="4715100" cy="4446000"/>
          </a:xfrm>
          <a:prstGeom prst="rect">
            <a:avLst/>
          </a:prstGeom>
          <a:noFill/>
          <a:ln>
            <a:noFill/>
          </a:ln>
        </p:spPr>
        <p:txBody>
          <a:bodyPr spcFirstLastPara="1" wrap="square" lIns="0" tIns="45700" rIns="91425" bIns="45700" anchor="t" anchorCtr="0">
            <a:normAutofit lnSpcReduction="10000"/>
          </a:bodyPr>
          <a:lstStyle/>
          <a:p>
            <a:pPr marL="457200" lvl="0" indent="-377190" algn="l" rtl="0">
              <a:spcBef>
                <a:spcPts val="0"/>
              </a:spcBef>
              <a:spcAft>
                <a:spcPts val="0"/>
              </a:spcAft>
              <a:buSzPts val="2340"/>
              <a:buChar char="•"/>
            </a:pPr>
            <a:r>
              <a:rPr lang="en-US"/>
              <a:t>Students from racial-ethnic minority groups continue to be underrepresented and disadvantaged in the STEM pipeline (National Science Board, 2015; Pew Research Center, 2018). </a:t>
            </a:r>
            <a:endParaRPr/>
          </a:p>
          <a:p>
            <a:pPr marL="457200" lvl="0" indent="-377190" algn="l" rtl="0">
              <a:spcBef>
                <a:spcPts val="0"/>
              </a:spcBef>
              <a:spcAft>
                <a:spcPts val="0"/>
              </a:spcAft>
              <a:buSzPts val="2340"/>
              <a:buChar char="•"/>
            </a:pPr>
            <a:r>
              <a:rPr lang="en-US"/>
              <a:t>Black and Latinx individuals make up about 11% and 16% of the total workforce, they account for only 9% and 7% in STEM fields (Funk &amp; Parker, 2018).</a:t>
            </a:r>
            <a:endParaRPr/>
          </a:p>
        </p:txBody>
      </p:sp>
      <p:sp>
        <p:nvSpPr>
          <p:cNvPr id="107" name="Google Shape;107;p16"/>
          <p:cNvSpPr txBox="1">
            <a:spLocks noGrp="1"/>
          </p:cNvSpPr>
          <p:nvPr>
            <p:ph type="body" idx="3"/>
          </p:nvPr>
        </p:nvSpPr>
        <p:spPr>
          <a:xfrm>
            <a:off x="6223554" y="1840447"/>
            <a:ext cx="4939746" cy="4446053"/>
          </a:xfrm>
          <a:prstGeom prst="rect">
            <a:avLst/>
          </a:prstGeom>
          <a:noFill/>
          <a:ln>
            <a:noFill/>
          </a:ln>
        </p:spPr>
        <p:txBody>
          <a:bodyPr spcFirstLastPara="1" wrap="square" lIns="0" tIns="45700" rIns="91425" bIns="45700" anchor="t" anchorCtr="0">
            <a:normAutofit/>
          </a:bodyPr>
          <a:lstStyle/>
          <a:p>
            <a:pPr marL="457200" lvl="0" indent="-377190" algn="l" rtl="0">
              <a:lnSpc>
                <a:spcPct val="90000"/>
              </a:lnSpc>
              <a:spcBef>
                <a:spcPts val="0"/>
              </a:spcBef>
              <a:spcAft>
                <a:spcPts val="0"/>
              </a:spcAft>
              <a:buSzPts val="2340"/>
              <a:buChar char="•"/>
            </a:pPr>
            <a:r>
              <a:rPr lang="en-US"/>
              <a:t>Compared to 13.7% of the school-aged students have a disability, 11% of students enrolled in undergraduate education report disability. </a:t>
            </a:r>
            <a:endParaRPr/>
          </a:p>
          <a:p>
            <a:pPr marL="457200" lvl="0" indent="-377190" algn="l" rtl="0">
              <a:lnSpc>
                <a:spcPct val="90000"/>
              </a:lnSpc>
              <a:spcBef>
                <a:spcPts val="0"/>
              </a:spcBef>
              <a:spcAft>
                <a:spcPts val="0"/>
              </a:spcAft>
              <a:buSzPts val="2340"/>
              <a:buChar char="•"/>
            </a:pPr>
            <a:r>
              <a:rPr lang="en-US"/>
              <a:t>Among college students with a disability, only 9-10% of the undergraduate students with disabilities are in STEM majors (Moon et. al 2012).</a:t>
            </a:r>
            <a:endParaRPr/>
          </a:p>
        </p:txBody>
      </p:sp>
      <p:sp>
        <p:nvSpPr>
          <p:cNvPr id="108" name="Google Shape;108;p16"/>
          <p:cNvSpPr txBox="1">
            <a:spLocks noGrp="1"/>
          </p:cNvSpPr>
          <p:nvPr>
            <p:ph type="body" idx="2"/>
          </p:nvPr>
        </p:nvSpPr>
        <p:spPr>
          <a:xfrm>
            <a:off x="0" y="6498902"/>
            <a:ext cx="6345327" cy="350865"/>
          </a:xfrm>
          <a:prstGeom prst="rect">
            <a:avLst/>
          </a:prstGeom>
          <a:solidFill>
            <a:schemeClr val="accent1"/>
          </a:solidFill>
          <a:ln>
            <a:noFill/>
          </a:ln>
        </p:spPr>
        <p:txBody>
          <a:bodyPr spcFirstLastPara="1" wrap="square" lIns="274300" tIns="64000" rIns="91425" bIns="91425" anchor="ctr" anchorCtr="0">
            <a:spAutoFit/>
          </a:bodyPr>
          <a:lstStyle/>
          <a:p>
            <a:pPr marL="0" lvl="0" indent="0" algn="l" rtl="0">
              <a:lnSpc>
                <a:spcPct val="90000"/>
              </a:lnSpc>
              <a:spcBef>
                <a:spcPts val="0"/>
              </a:spcBef>
              <a:spcAft>
                <a:spcPts val="0"/>
              </a:spcAft>
              <a:buSzPts val="126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485900" y="2514600"/>
            <a:ext cx="8279100" cy="1367400"/>
          </a:xfrm>
          <a:prstGeom prst="rect">
            <a:avLst/>
          </a:prstGeom>
          <a:noFill/>
          <a:ln>
            <a:noFill/>
          </a:ln>
        </p:spPr>
        <p:txBody>
          <a:bodyPr spcFirstLastPara="1" wrap="square" lIns="0" tIns="45700" rIns="91425" bIns="0" anchor="b" anchorCtr="0">
            <a:normAutofit/>
          </a:bodyPr>
          <a:lstStyle/>
          <a:p>
            <a:pPr marL="0" lvl="0" indent="0" algn="l" rtl="0">
              <a:lnSpc>
                <a:spcPct val="90000"/>
              </a:lnSpc>
              <a:spcBef>
                <a:spcPts val="0"/>
              </a:spcBef>
              <a:spcAft>
                <a:spcPts val="0"/>
              </a:spcAft>
              <a:buClr>
                <a:schemeClr val="lt1"/>
              </a:buClr>
              <a:buSzPts val="4000"/>
              <a:buFont typeface="Arial"/>
              <a:buNone/>
            </a:pPr>
            <a:r>
              <a:rPr lang="en-US"/>
              <a:t>TECH Prep:</a:t>
            </a:r>
            <a:endParaRPr/>
          </a:p>
          <a:p>
            <a:pPr marL="0" lvl="0" indent="0" algn="l" rtl="0">
              <a:lnSpc>
                <a:spcPct val="90000"/>
              </a:lnSpc>
              <a:spcBef>
                <a:spcPts val="0"/>
              </a:spcBef>
              <a:spcAft>
                <a:spcPts val="0"/>
              </a:spcAft>
              <a:buClr>
                <a:schemeClr val="lt1"/>
              </a:buClr>
              <a:buSzPts val="4000"/>
              <a:buFont typeface="Arial"/>
              <a:buNone/>
            </a:pPr>
            <a:r>
              <a:rPr lang="en-US"/>
              <a:t>Intervention Research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1" name="Google Shape;121;p18"/>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Overview of TECH-Prep</a:t>
            </a:r>
            <a:endParaRPr dirty="0"/>
          </a:p>
        </p:txBody>
      </p:sp>
      <p:sp>
        <p:nvSpPr>
          <p:cNvPr id="119" name="Google Shape;119;p18"/>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Autofit/>
          </a:bodyPr>
          <a:lstStyle/>
          <a:p>
            <a:pPr marL="457200" lvl="0" indent="-381000" algn="l" rtl="0">
              <a:lnSpc>
                <a:spcPct val="115000"/>
              </a:lnSpc>
              <a:spcBef>
                <a:spcPts val="0"/>
              </a:spcBef>
              <a:spcAft>
                <a:spcPts val="0"/>
              </a:spcAft>
              <a:buClr>
                <a:schemeClr val="dk1"/>
              </a:buClr>
              <a:buSzPts val="2400"/>
              <a:buFont typeface="Arial"/>
              <a:buChar char="●"/>
            </a:pPr>
            <a:r>
              <a:rPr lang="en-US" sz="2000">
                <a:solidFill>
                  <a:srgbClr val="000000"/>
                </a:solidFill>
              </a:rPr>
              <a:t>TECH-Prep is intervention research project interested in evaluating the efficacy of early career preparation program in field of technology and computer.</a:t>
            </a:r>
            <a:endParaRPr sz="2000">
              <a:solidFill>
                <a:srgbClr val="000000"/>
              </a:solidFill>
            </a:endParaRPr>
          </a:p>
          <a:p>
            <a:pPr marL="457200" lvl="0" indent="-381000" algn="l" rtl="0">
              <a:lnSpc>
                <a:spcPct val="115000"/>
              </a:lnSpc>
              <a:spcBef>
                <a:spcPts val="0"/>
              </a:spcBef>
              <a:spcAft>
                <a:spcPts val="0"/>
              </a:spcAft>
              <a:buClr>
                <a:schemeClr val="dk1"/>
              </a:buClr>
              <a:buSzPts val="2400"/>
              <a:buFont typeface="Arial"/>
              <a:buChar char="●"/>
            </a:pPr>
            <a:r>
              <a:rPr lang="en-US" sz="2000">
                <a:solidFill>
                  <a:srgbClr val="000000"/>
                </a:solidFill>
              </a:rPr>
              <a:t>Participants are youths 16-24 years old from diverse racial and cultural background with Intellectual and/or Developmental Disability (IDD).</a:t>
            </a:r>
            <a:endParaRPr sz="2000">
              <a:solidFill>
                <a:srgbClr val="000000"/>
              </a:solidFill>
            </a:endParaRPr>
          </a:p>
          <a:p>
            <a:pPr marL="457200" lvl="0" indent="-381000" algn="l" rtl="0">
              <a:lnSpc>
                <a:spcPct val="115000"/>
              </a:lnSpc>
              <a:spcBef>
                <a:spcPts val="0"/>
              </a:spcBef>
              <a:spcAft>
                <a:spcPts val="0"/>
              </a:spcAft>
              <a:buClr>
                <a:schemeClr val="dk1"/>
              </a:buClr>
              <a:buSzPts val="2400"/>
              <a:buFont typeface="Arial"/>
              <a:buChar char="●"/>
            </a:pPr>
            <a:r>
              <a:rPr lang="en-US" sz="2000">
                <a:solidFill>
                  <a:srgbClr val="000000"/>
                </a:solidFill>
              </a:rPr>
              <a:t>TECH-Prep is two parts consisting of online soft skills coaching and internship placements in Chicago companies.</a:t>
            </a:r>
            <a:endParaRPr sz="2000">
              <a:solidFill>
                <a:srgbClr val="000000"/>
              </a:solidFill>
            </a:endParaRPr>
          </a:p>
          <a:p>
            <a:pPr marL="457200" lvl="0" indent="-381000" algn="l" rtl="0">
              <a:lnSpc>
                <a:spcPct val="115000"/>
              </a:lnSpc>
              <a:spcBef>
                <a:spcPts val="0"/>
              </a:spcBef>
              <a:spcAft>
                <a:spcPts val="0"/>
              </a:spcAft>
              <a:buClr>
                <a:schemeClr val="dk1"/>
              </a:buClr>
              <a:buSzPts val="2400"/>
              <a:buFont typeface="Arial"/>
              <a:buChar char="●"/>
            </a:pPr>
            <a:r>
              <a:rPr lang="en-US" sz="2000">
                <a:solidFill>
                  <a:srgbClr val="000000"/>
                </a:solidFill>
              </a:rPr>
              <a:t>TECH- Prep aims to </a:t>
            </a:r>
            <a:r>
              <a:rPr lang="en-US" sz="2000" b="1" i="1">
                <a:solidFill>
                  <a:srgbClr val="000000"/>
                </a:solidFill>
              </a:rPr>
              <a:t>teach </a:t>
            </a:r>
            <a:r>
              <a:rPr lang="en-US" sz="2000" b="1">
                <a:solidFill>
                  <a:srgbClr val="000000"/>
                </a:solidFill>
              </a:rPr>
              <a:t>employability skills, </a:t>
            </a:r>
            <a:r>
              <a:rPr lang="en-US" sz="2000" b="1" i="1">
                <a:solidFill>
                  <a:srgbClr val="000000"/>
                </a:solidFill>
              </a:rPr>
              <a:t>promote</a:t>
            </a:r>
            <a:r>
              <a:rPr lang="en-US" sz="2000" b="1">
                <a:solidFill>
                  <a:srgbClr val="000000"/>
                </a:solidFill>
              </a:rPr>
              <a:t> self-determination, and </a:t>
            </a:r>
            <a:r>
              <a:rPr lang="en-US" sz="2000" b="1" i="1">
                <a:solidFill>
                  <a:srgbClr val="000000"/>
                </a:solidFill>
              </a:rPr>
              <a:t>introduce </a:t>
            </a:r>
            <a:r>
              <a:rPr lang="en-US" sz="2000" b="1">
                <a:solidFill>
                  <a:srgbClr val="000000"/>
                </a:solidFill>
              </a:rPr>
              <a:t>career pathways in STEM.</a:t>
            </a:r>
            <a:endParaRPr sz="2000" b="1">
              <a:solidFill>
                <a:srgbClr val="000000"/>
              </a:solidFill>
            </a:endParaRPr>
          </a:p>
          <a:p>
            <a:pPr marL="914400" lvl="1" indent="-381000" algn="l" rtl="0">
              <a:lnSpc>
                <a:spcPct val="115000"/>
              </a:lnSpc>
              <a:spcBef>
                <a:spcPts val="0"/>
              </a:spcBef>
              <a:spcAft>
                <a:spcPts val="0"/>
              </a:spcAft>
              <a:buClr>
                <a:schemeClr val="dk1"/>
              </a:buClr>
              <a:buSzPts val="2400"/>
              <a:buFont typeface="Arial"/>
              <a:buChar char="○"/>
            </a:pPr>
            <a:r>
              <a:rPr lang="en-US" sz="2000">
                <a:solidFill>
                  <a:srgbClr val="000000"/>
                </a:solidFill>
              </a:rPr>
              <a:t>Soft skills training and coaching.</a:t>
            </a:r>
            <a:endParaRPr sz="2000">
              <a:solidFill>
                <a:srgbClr val="000000"/>
              </a:solidFill>
            </a:endParaRPr>
          </a:p>
          <a:p>
            <a:pPr marL="914400" lvl="1" indent="-381000" algn="l" rtl="0">
              <a:lnSpc>
                <a:spcPct val="115000"/>
              </a:lnSpc>
              <a:spcBef>
                <a:spcPts val="0"/>
              </a:spcBef>
              <a:spcAft>
                <a:spcPts val="0"/>
              </a:spcAft>
              <a:buClr>
                <a:schemeClr val="dk1"/>
              </a:buClr>
              <a:buSzPts val="2400"/>
              <a:buFont typeface="Arial"/>
              <a:buChar char="○"/>
            </a:pPr>
            <a:r>
              <a:rPr lang="en-US" sz="2000">
                <a:solidFill>
                  <a:srgbClr val="000000"/>
                </a:solidFill>
              </a:rPr>
              <a:t>Mental and physical wellness support through behavioral activation program.</a:t>
            </a:r>
            <a:endParaRPr sz="2000">
              <a:solidFill>
                <a:srgbClr val="000000"/>
              </a:solidFill>
            </a:endParaRPr>
          </a:p>
          <a:p>
            <a:pPr marL="914400" lvl="1" indent="-381000" algn="l" rtl="0">
              <a:lnSpc>
                <a:spcPct val="115000"/>
              </a:lnSpc>
              <a:spcBef>
                <a:spcPts val="0"/>
              </a:spcBef>
              <a:spcAft>
                <a:spcPts val="0"/>
              </a:spcAft>
              <a:buClr>
                <a:schemeClr val="dk1"/>
              </a:buClr>
              <a:buSzPts val="2400"/>
              <a:buFont typeface="Arial"/>
              <a:buChar char="○"/>
            </a:pPr>
            <a:r>
              <a:rPr lang="en-US" sz="2000">
                <a:solidFill>
                  <a:srgbClr val="000000"/>
                </a:solidFill>
              </a:rPr>
              <a:t>Paid internship opportunity at career social networking platform company.</a:t>
            </a:r>
            <a:endParaRPr sz="2400"/>
          </a:p>
        </p:txBody>
      </p:sp>
      <p:sp>
        <p:nvSpPr>
          <p:cNvPr id="120" name="Google Shape;120;p18">
            <a:extLst>
              <a:ext uri="{C183D7F6-B498-43B3-948B-1728B52AA6E4}">
                <adec:decorative xmlns:adec="http://schemas.microsoft.com/office/drawing/2017/decorative" val="1"/>
              </a:ext>
            </a:extLst>
          </p:cNvPr>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9" name="Google Shape;129;p19"/>
          <p:cNvSpPr txBox="1">
            <a:spLocks noGrp="1"/>
          </p:cNvSpPr>
          <p:nvPr>
            <p:ph type="title"/>
          </p:nvPr>
        </p:nvSpPr>
        <p:spPr>
          <a:xfrm>
            <a:off x="495300" y="457200"/>
            <a:ext cx="10668000" cy="1066800"/>
          </a:xfrm>
          <a:prstGeom prst="rect">
            <a:avLst/>
          </a:prstGeom>
        </p:spPr>
        <p:txBody>
          <a:bodyPr spcFirstLastPara="1" wrap="square" lIns="0" tIns="45700" rIns="91425" bIns="0" anchor="b" anchorCtr="0">
            <a:normAutofit/>
          </a:bodyPr>
          <a:lstStyle/>
          <a:p>
            <a:pPr marL="0" lvl="0" indent="0" algn="l" rtl="0">
              <a:spcBef>
                <a:spcPts val="0"/>
              </a:spcBef>
              <a:spcAft>
                <a:spcPts val="0"/>
              </a:spcAft>
              <a:buNone/>
            </a:pPr>
            <a:r>
              <a:rPr lang="en-US" dirty="0"/>
              <a:t>Online Soft Skills Training Component</a:t>
            </a:r>
            <a:endParaRPr dirty="0"/>
          </a:p>
        </p:txBody>
      </p:sp>
      <p:sp>
        <p:nvSpPr>
          <p:cNvPr id="127" name="Google Shape;127;p19"/>
          <p:cNvSpPr txBox="1">
            <a:spLocks noGrp="1"/>
          </p:cNvSpPr>
          <p:nvPr>
            <p:ph type="body" idx="1"/>
          </p:nvPr>
        </p:nvSpPr>
        <p:spPr>
          <a:xfrm>
            <a:off x="1485900" y="1840447"/>
            <a:ext cx="9677400" cy="4446000"/>
          </a:xfrm>
          <a:prstGeom prst="rect">
            <a:avLst/>
          </a:prstGeom>
        </p:spPr>
        <p:txBody>
          <a:bodyPr spcFirstLastPara="1" wrap="square" lIns="0" tIns="45700" rIns="91425" bIns="45700" anchor="t" anchorCtr="0">
            <a:noAutofit/>
          </a:bodyPr>
          <a:lstStyle/>
          <a:p>
            <a:pPr marL="457200" lvl="0" indent="-374650" algn="l" rtl="0">
              <a:lnSpc>
                <a:spcPct val="115000"/>
              </a:lnSpc>
              <a:spcBef>
                <a:spcPts val="0"/>
              </a:spcBef>
              <a:spcAft>
                <a:spcPts val="0"/>
              </a:spcAft>
              <a:buClr>
                <a:schemeClr val="dk1"/>
              </a:buClr>
              <a:buSzPts val="2300"/>
              <a:buFont typeface="Arial"/>
              <a:buChar char="●"/>
            </a:pPr>
            <a:r>
              <a:rPr lang="en-US" sz="2300" dirty="0"/>
              <a:t>8-Week virtual soft skills training program aiming to increase professionalism and employment outcomes with knowledge and activities based out of the Department of Labor’s </a:t>
            </a:r>
            <a:r>
              <a:rPr lang="en-US" sz="2300" i="1" u="sng" dirty="0"/>
              <a:t>Skills to Pay the Bills</a:t>
            </a:r>
            <a:r>
              <a:rPr lang="en-US" sz="2300" dirty="0"/>
              <a:t> curriculum</a:t>
            </a:r>
            <a:endParaRPr sz="2300" dirty="0"/>
          </a:p>
          <a:p>
            <a:pPr marL="457200" lvl="0" indent="-374650" algn="l" rtl="0">
              <a:lnSpc>
                <a:spcPct val="115000"/>
              </a:lnSpc>
              <a:spcBef>
                <a:spcPts val="0"/>
              </a:spcBef>
              <a:spcAft>
                <a:spcPts val="0"/>
              </a:spcAft>
              <a:buClr>
                <a:srgbClr val="0D0D0D"/>
              </a:buClr>
              <a:buSzPts val="2300"/>
              <a:buFont typeface="Arial"/>
              <a:buChar char="●"/>
            </a:pPr>
            <a:r>
              <a:rPr lang="en-US" sz="2300" dirty="0">
                <a:solidFill>
                  <a:srgbClr val="0D0D0D"/>
                </a:solidFill>
              </a:rPr>
              <a:t>Each module includes:</a:t>
            </a:r>
            <a:endParaRPr sz="2300" dirty="0">
              <a:solidFill>
                <a:srgbClr val="0D0D0D"/>
              </a:solidFill>
            </a:endParaRPr>
          </a:p>
          <a:p>
            <a:pPr marL="914400" lvl="1" indent="-374650" algn="l" rtl="0">
              <a:lnSpc>
                <a:spcPct val="115000"/>
              </a:lnSpc>
              <a:spcBef>
                <a:spcPts val="0"/>
              </a:spcBef>
              <a:spcAft>
                <a:spcPts val="0"/>
              </a:spcAft>
              <a:buClr>
                <a:srgbClr val="0D0D0D"/>
              </a:buClr>
              <a:buSzPts val="2300"/>
              <a:buFont typeface="Arial"/>
              <a:buChar char="○"/>
            </a:pPr>
            <a:r>
              <a:rPr lang="en-US" sz="2300" dirty="0">
                <a:solidFill>
                  <a:srgbClr val="0D0D0D"/>
                </a:solidFill>
              </a:rPr>
              <a:t>Personalized PowerPoints (with audio and transcripts) and two activities for each social skill</a:t>
            </a:r>
            <a:endParaRPr sz="2300" dirty="0">
              <a:solidFill>
                <a:srgbClr val="0D0D0D"/>
              </a:solidFill>
            </a:endParaRPr>
          </a:p>
          <a:p>
            <a:pPr marL="914400" lvl="1" indent="-374650" algn="l" rtl="0">
              <a:lnSpc>
                <a:spcPct val="115000"/>
              </a:lnSpc>
              <a:spcBef>
                <a:spcPts val="0"/>
              </a:spcBef>
              <a:spcAft>
                <a:spcPts val="0"/>
              </a:spcAft>
              <a:buClr>
                <a:srgbClr val="0D0D0D"/>
              </a:buClr>
              <a:buSzPts val="2300"/>
              <a:buFont typeface="Arial"/>
              <a:buChar char="○"/>
            </a:pPr>
            <a:r>
              <a:rPr lang="en-US" sz="2300" dirty="0">
                <a:solidFill>
                  <a:srgbClr val="0D0D0D"/>
                </a:solidFill>
              </a:rPr>
              <a:t>Helpful videos and resources available</a:t>
            </a:r>
            <a:endParaRPr sz="2300" dirty="0">
              <a:solidFill>
                <a:srgbClr val="0D0D0D"/>
              </a:solidFill>
            </a:endParaRPr>
          </a:p>
          <a:p>
            <a:pPr marL="914400" lvl="1" indent="-374650" algn="l" rtl="0">
              <a:lnSpc>
                <a:spcPct val="115000"/>
              </a:lnSpc>
              <a:spcBef>
                <a:spcPts val="0"/>
              </a:spcBef>
              <a:spcAft>
                <a:spcPts val="0"/>
              </a:spcAft>
              <a:buClr>
                <a:srgbClr val="0D0D0D"/>
              </a:buClr>
              <a:buSzPts val="2300"/>
              <a:buFont typeface="Arial"/>
              <a:buChar char="○"/>
            </a:pPr>
            <a:r>
              <a:rPr lang="en-US" sz="2300" dirty="0">
                <a:solidFill>
                  <a:srgbClr val="0D0D0D"/>
                </a:solidFill>
              </a:rPr>
              <a:t>Behavioral activation units to help you set goals and develop self-efficacy</a:t>
            </a:r>
            <a:endParaRPr sz="2300" dirty="0"/>
          </a:p>
        </p:txBody>
      </p:sp>
      <p:sp>
        <p:nvSpPr>
          <p:cNvPr id="128" name="Google Shape;128;p19">
            <a:extLst>
              <a:ext uri="{C183D7F6-B498-43B3-948B-1728B52AA6E4}">
                <adec:decorative xmlns:adec="http://schemas.microsoft.com/office/drawing/2017/decorative" val="1"/>
              </a:ext>
            </a:extLst>
          </p:cNvPr>
          <p:cNvSpPr txBox="1">
            <a:spLocks noGrp="1"/>
          </p:cNvSpPr>
          <p:nvPr>
            <p:ph type="body" idx="2"/>
          </p:nvPr>
        </p:nvSpPr>
        <p:spPr>
          <a:xfrm>
            <a:off x="0" y="6498902"/>
            <a:ext cx="6345300" cy="351000"/>
          </a:xfrm>
          <a:prstGeom prst="rect">
            <a:avLst/>
          </a:prstGeom>
        </p:spPr>
        <p:txBody>
          <a:bodyPr spcFirstLastPara="1" wrap="square" lIns="274300" tIns="64000" rIns="91425" bIns="91425" anchor="ctr" anchorCtr="0">
            <a:spAutoFit/>
          </a:bodyPr>
          <a:lstStyle/>
          <a:p>
            <a:pPr marL="0" lvl="0" indent="0" algn="l" rtl="0">
              <a:spcBef>
                <a:spcPts val="10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28450" y="114300"/>
            <a:ext cx="10668000" cy="1066800"/>
          </a:xfrm>
          <a:prstGeom prst="rect">
            <a:avLst/>
          </a:prstGeom>
        </p:spPr>
        <p:txBody>
          <a:bodyPr spcFirstLastPara="1" wrap="square" lIns="0" tIns="45700" rIns="91425" bIns="0" anchor="b" anchorCtr="0">
            <a:normAutofit/>
          </a:bodyPr>
          <a:lstStyle/>
          <a:p>
            <a:pPr marL="0" lvl="0" indent="0" algn="ctr" rtl="0">
              <a:spcBef>
                <a:spcPts val="0"/>
              </a:spcBef>
              <a:spcAft>
                <a:spcPts val="0"/>
              </a:spcAft>
              <a:buNone/>
            </a:pPr>
            <a:r>
              <a:rPr lang="en-US" dirty="0"/>
              <a:t>Example of Program Syllabus</a:t>
            </a:r>
            <a:endParaRPr dirty="0"/>
          </a:p>
        </p:txBody>
      </p:sp>
      <p:graphicFrame>
        <p:nvGraphicFramePr>
          <p:cNvPr id="136" name="Google Shape;136;p20"/>
          <p:cNvGraphicFramePr/>
          <p:nvPr>
            <p:extLst>
              <p:ext uri="{D42A27DB-BD31-4B8C-83A1-F6EECF244321}">
                <p14:modId xmlns:p14="http://schemas.microsoft.com/office/powerpoint/2010/main" val="996568802"/>
              </p:ext>
            </p:extLst>
          </p:nvPr>
        </p:nvGraphicFramePr>
        <p:xfrm>
          <a:off x="1959943" y="1460160"/>
          <a:ext cx="8272113" cy="4629227"/>
        </p:xfrm>
        <a:graphic>
          <a:graphicData uri="http://schemas.openxmlformats.org/drawingml/2006/table">
            <a:tbl>
              <a:tblPr firstRow="1" bandRow="1">
                <a:tableStyleId>{2D5ABB26-0587-4C30-8999-92F81FD0307C}</a:tableStyleId>
              </a:tblPr>
              <a:tblGrid>
                <a:gridCol w="1660653">
                  <a:extLst>
                    <a:ext uri="{9D8B030D-6E8A-4147-A177-3AD203B41FA5}">
                      <a16:colId xmlns:a16="http://schemas.microsoft.com/office/drawing/2014/main" val="20000"/>
                    </a:ext>
                  </a:extLst>
                </a:gridCol>
                <a:gridCol w="6611460">
                  <a:extLst>
                    <a:ext uri="{9D8B030D-6E8A-4147-A177-3AD203B41FA5}">
                      <a16:colId xmlns:a16="http://schemas.microsoft.com/office/drawing/2014/main" val="20001"/>
                    </a:ext>
                  </a:extLst>
                </a:gridCol>
              </a:tblGrid>
              <a:tr h="513350">
                <a:tc>
                  <a:txBody>
                    <a:bodyPr/>
                    <a:lstStyle/>
                    <a:p>
                      <a:pPr marL="0" lvl="0" indent="0" algn="l" rtl="0">
                        <a:lnSpc>
                          <a:spcPct val="115000"/>
                        </a:lnSpc>
                        <a:spcBef>
                          <a:spcPts val="0"/>
                        </a:spcBef>
                        <a:spcAft>
                          <a:spcPts val="0"/>
                        </a:spcAft>
                        <a:buNone/>
                      </a:pPr>
                      <a:r>
                        <a:rPr lang="en-US" sz="1500" b="1" dirty="0"/>
                        <a:t>Week</a:t>
                      </a:r>
                      <a:endParaRPr sz="1500" b="1" dirty="0"/>
                    </a:p>
                  </a:txBody>
                  <a:tcPr marL="91450" marR="91450" marT="121925" marB="121925"/>
                </a:tc>
                <a:tc>
                  <a:txBody>
                    <a:bodyPr/>
                    <a:lstStyle/>
                    <a:p>
                      <a:pPr marL="0" lvl="0" indent="0" algn="l" rtl="0">
                        <a:lnSpc>
                          <a:spcPct val="115000"/>
                        </a:lnSpc>
                        <a:spcBef>
                          <a:spcPts val="0"/>
                        </a:spcBef>
                        <a:spcAft>
                          <a:spcPts val="0"/>
                        </a:spcAft>
                        <a:buNone/>
                      </a:pPr>
                      <a:r>
                        <a:rPr lang="en-US" sz="1500" b="1" dirty="0"/>
                        <a:t>Content</a:t>
                      </a:r>
                      <a:endParaRPr sz="1500" b="1" dirty="0"/>
                    </a:p>
                  </a:txBody>
                  <a:tcPr marL="91450" marR="91450" marT="121925" marB="121925"/>
                </a:tc>
                <a:extLst>
                  <a:ext uri="{0D108BD9-81ED-4DB2-BD59-A6C34878D82A}">
                    <a16:rowId xmlns:a16="http://schemas.microsoft.com/office/drawing/2014/main" val="610994768"/>
                  </a:ext>
                </a:extLst>
              </a:tr>
              <a:tr h="513350">
                <a:tc>
                  <a:txBody>
                    <a:bodyPr/>
                    <a:lstStyle/>
                    <a:p>
                      <a:pPr marL="0" lvl="0" indent="0" algn="l" rtl="0">
                        <a:lnSpc>
                          <a:spcPct val="115000"/>
                        </a:lnSpc>
                        <a:spcBef>
                          <a:spcPts val="0"/>
                        </a:spcBef>
                        <a:spcAft>
                          <a:spcPts val="0"/>
                        </a:spcAft>
                        <a:buNone/>
                      </a:pPr>
                      <a:r>
                        <a:rPr lang="en-US" sz="1500" dirty="0"/>
                        <a:t>Week 1</a:t>
                      </a:r>
                      <a:endParaRPr sz="1500" dirty="0"/>
                    </a:p>
                  </a:txBody>
                  <a:tcPr marL="91450" marR="91450" marT="121925" marB="121925"/>
                </a:tc>
                <a:tc>
                  <a:txBody>
                    <a:bodyPr/>
                    <a:lstStyle/>
                    <a:p>
                      <a:pPr marL="0" lvl="0" indent="0" algn="l" rtl="0">
                        <a:lnSpc>
                          <a:spcPct val="115000"/>
                        </a:lnSpc>
                        <a:spcBef>
                          <a:spcPts val="0"/>
                        </a:spcBef>
                        <a:spcAft>
                          <a:spcPts val="0"/>
                        </a:spcAft>
                        <a:buNone/>
                      </a:pPr>
                      <a:r>
                        <a:rPr lang="en-US" sz="1500"/>
                        <a:t>Orientation + Welcome Module</a:t>
                      </a:r>
                      <a:endParaRPr sz="1500"/>
                    </a:p>
                  </a:txBody>
                  <a:tcPr marL="91450" marR="91450" marT="121925" marB="121925"/>
                </a:tc>
                <a:extLst>
                  <a:ext uri="{0D108BD9-81ED-4DB2-BD59-A6C34878D82A}">
                    <a16:rowId xmlns:a16="http://schemas.microsoft.com/office/drawing/2014/main" val="10000"/>
                  </a:ext>
                </a:extLst>
              </a:tr>
              <a:tr h="502525">
                <a:tc>
                  <a:txBody>
                    <a:bodyPr/>
                    <a:lstStyle/>
                    <a:p>
                      <a:pPr marL="0" lvl="0" indent="0" algn="l" rtl="0">
                        <a:lnSpc>
                          <a:spcPct val="115000"/>
                        </a:lnSpc>
                        <a:spcBef>
                          <a:spcPts val="0"/>
                        </a:spcBef>
                        <a:spcAft>
                          <a:spcPts val="0"/>
                        </a:spcAft>
                        <a:buNone/>
                      </a:pPr>
                      <a:r>
                        <a:rPr lang="en-US" sz="1500"/>
                        <a:t>Week 2</a:t>
                      </a:r>
                      <a:endParaRPr sz="1500"/>
                    </a:p>
                  </a:txBody>
                  <a:tcPr marL="91450" marR="91450" marT="121925" marB="121925"/>
                </a:tc>
                <a:tc>
                  <a:txBody>
                    <a:bodyPr/>
                    <a:lstStyle/>
                    <a:p>
                      <a:pPr marL="0" lvl="0" indent="0" algn="l" rtl="0">
                        <a:lnSpc>
                          <a:spcPct val="115000"/>
                        </a:lnSpc>
                        <a:spcBef>
                          <a:spcPts val="0"/>
                        </a:spcBef>
                        <a:spcAft>
                          <a:spcPts val="1600"/>
                        </a:spcAft>
                        <a:buNone/>
                      </a:pPr>
                      <a:r>
                        <a:rPr lang="en-US" sz="1500" dirty="0"/>
                        <a:t>Communication + Getting Started in Coding</a:t>
                      </a:r>
                      <a:endParaRPr sz="1500" dirty="0"/>
                    </a:p>
                  </a:txBody>
                  <a:tcPr marL="91450" marR="91450" marT="121925" marB="121925"/>
                </a:tc>
                <a:extLst>
                  <a:ext uri="{0D108BD9-81ED-4DB2-BD59-A6C34878D82A}">
                    <a16:rowId xmlns:a16="http://schemas.microsoft.com/office/drawing/2014/main" val="10001"/>
                  </a:ext>
                </a:extLst>
              </a:tr>
              <a:tr h="492369">
                <a:tc>
                  <a:txBody>
                    <a:bodyPr/>
                    <a:lstStyle/>
                    <a:p>
                      <a:pPr marL="0" lvl="0" indent="0" algn="l" rtl="0">
                        <a:lnSpc>
                          <a:spcPct val="115000"/>
                        </a:lnSpc>
                        <a:spcBef>
                          <a:spcPts val="0"/>
                        </a:spcBef>
                        <a:spcAft>
                          <a:spcPts val="0"/>
                        </a:spcAft>
                        <a:buNone/>
                      </a:pPr>
                      <a:r>
                        <a:rPr lang="en-US" sz="1500"/>
                        <a:t>Week 3</a:t>
                      </a:r>
                      <a:endParaRPr sz="1500"/>
                    </a:p>
                  </a:txBody>
                  <a:tcPr marL="91450" marR="91450" marT="121925" marB="121925"/>
                </a:tc>
                <a:tc>
                  <a:txBody>
                    <a:bodyPr/>
                    <a:lstStyle/>
                    <a:p>
                      <a:pPr marL="0" lvl="0" indent="0" algn="l" rtl="0">
                        <a:lnSpc>
                          <a:spcPct val="115000"/>
                        </a:lnSpc>
                        <a:spcBef>
                          <a:spcPts val="0"/>
                        </a:spcBef>
                        <a:spcAft>
                          <a:spcPts val="1600"/>
                        </a:spcAft>
                        <a:buNone/>
                      </a:pPr>
                      <a:r>
                        <a:rPr lang="en-US" sz="1500"/>
                        <a:t>Enthusiasm &amp; Attitude + Impression Management</a:t>
                      </a:r>
                      <a:endParaRPr sz="1500"/>
                    </a:p>
                  </a:txBody>
                  <a:tcPr marL="91450" marR="91450" marT="121925" marB="121925"/>
                </a:tc>
                <a:extLst>
                  <a:ext uri="{0D108BD9-81ED-4DB2-BD59-A6C34878D82A}">
                    <a16:rowId xmlns:a16="http://schemas.microsoft.com/office/drawing/2014/main" val="10002"/>
                  </a:ext>
                </a:extLst>
              </a:tr>
              <a:tr h="513350">
                <a:tc>
                  <a:txBody>
                    <a:bodyPr/>
                    <a:lstStyle/>
                    <a:p>
                      <a:pPr marL="0" lvl="0" indent="0" algn="l" rtl="0">
                        <a:lnSpc>
                          <a:spcPct val="115000"/>
                        </a:lnSpc>
                        <a:spcBef>
                          <a:spcPts val="0"/>
                        </a:spcBef>
                        <a:spcAft>
                          <a:spcPts val="0"/>
                        </a:spcAft>
                        <a:buNone/>
                      </a:pPr>
                      <a:r>
                        <a:rPr lang="en-US" sz="1500"/>
                        <a:t>Week 4</a:t>
                      </a:r>
                      <a:endParaRPr sz="1500"/>
                    </a:p>
                  </a:txBody>
                  <a:tcPr marL="91450" marR="91450" marT="121925" marB="121925"/>
                </a:tc>
                <a:tc>
                  <a:txBody>
                    <a:bodyPr/>
                    <a:lstStyle/>
                    <a:p>
                      <a:pPr marL="0" lvl="0" indent="0" algn="l" rtl="0">
                        <a:lnSpc>
                          <a:spcPct val="115000"/>
                        </a:lnSpc>
                        <a:spcBef>
                          <a:spcPts val="0"/>
                        </a:spcBef>
                        <a:spcAft>
                          <a:spcPts val="0"/>
                        </a:spcAft>
                        <a:buNone/>
                      </a:pPr>
                      <a:r>
                        <a:rPr lang="en-US" sz="1500"/>
                        <a:t>Teamwork + Behavioral Activation Unit 1</a:t>
                      </a:r>
                      <a:endParaRPr sz="1500"/>
                    </a:p>
                  </a:txBody>
                  <a:tcPr marL="91450" marR="91450" marT="121925" marB="121925"/>
                </a:tc>
                <a:extLst>
                  <a:ext uri="{0D108BD9-81ED-4DB2-BD59-A6C34878D82A}">
                    <a16:rowId xmlns:a16="http://schemas.microsoft.com/office/drawing/2014/main" val="10003"/>
                  </a:ext>
                </a:extLst>
              </a:tr>
              <a:tr h="513350">
                <a:tc>
                  <a:txBody>
                    <a:bodyPr/>
                    <a:lstStyle/>
                    <a:p>
                      <a:pPr marL="0" lvl="0" indent="0" algn="l" rtl="0">
                        <a:lnSpc>
                          <a:spcPct val="115000"/>
                        </a:lnSpc>
                        <a:spcBef>
                          <a:spcPts val="0"/>
                        </a:spcBef>
                        <a:spcAft>
                          <a:spcPts val="0"/>
                        </a:spcAft>
                        <a:buNone/>
                      </a:pPr>
                      <a:r>
                        <a:rPr lang="en-US" sz="1500"/>
                        <a:t>Week 5</a:t>
                      </a:r>
                      <a:endParaRPr sz="1500"/>
                    </a:p>
                  </a:txBody>
                  <a:tcPr marL="91450" marR="91450" marT="121925" marB="121925"/>
                </a:tc>
                <a:tc>
                  <a:txBody>
                    <a:bodyPr/>
                    <a:lstStyle/>
                    <a:p>
                      <a:pPr marL="0" lvl="0" indent="0" algn="l" rtl="0">
                        <a:lnSpc>
                          <a:spcPct val="115000"/>
                        </a:lnSpc>
                        <a:spcBef>
                          <a:spcPts val="0"/>
                        </a:spcBef>
                        <a:spcAft>
                          <a:spcPts val="0"/>
                        </a:spcAft>
                        <a:buNone/>
                      </a:pPr>
                      <a:r>
                        <a:rPr lang="en-US" sz="1500"/>
                        <a:t>Networking +  Behavioral Activation Unit 2</a:t>
                      </a:r>
                      <a:endParaRPr sz="1500"/>
                    </a:p>
                  </a:txBody>
                  <a:tcPr marL="91450" marR="91450" marT="121925" marB="121925"/>
                </a:tc>
                <a:extLst>
                  <a:ext uri="{0D108BD9-81ED-4DB2-BD59-A6C34878D82A}">
                    <a16:rowId xmlns:a16="http://schemas.microsoft.com/office/drawing/2014/main" val="10004"/>
                  </a:ext>
                </a:extLst>
              </a:tr>
              <a:tr h="560879">
                <a:tc>
                  <a:txBody>
                    <a:bodyPr/>
                    <a:lstStyle/>
                    <a:p>
                      <a:pPr marL="0" lvl="0" indent="0" algn="l" rtl="0">
                        <a:lnSpc>
                          <a:spcPct val="115000"/>
                        </a:lnSpc>
                        <a:spcBef>
                          <a:spcPts val="0"/>
                        </a:spcBef>
                        <a:spcAft>
                          <a:spcPts val="0"/>
                        </a:spcAft>
                        <a:buNone/>
                      </a:pPr>
                      <a:r>
                        <a:rPr lang="en-US" sz="1500"/>
                        <a:t>Week 6</a:t>
                      </a:r>
                      <a:endParaRPr sz="1500"/>
                    </a:p>
                  </a:txBody>
                  <a:tcPr marL="91450" marR="91450" marT="121925" marB="121925"/>
                </a:tc>
                <a:tc>
                  <a:txBody>
                    <a:bodyPr/>
                    <a:lstStyle/>
                    <a:p>
                      <a:pPr marL="0" lvl="0" indent="0" algn="l" rtl="0">
                        <a:lnSpc>
                          <a:spcPct val="115000"/>
                        </a:lnSpc>
                        <a:spcBef>
                          <a:spcPts val="0"/>
                        </a:spcBef>
                        <a:spcAft>
                          <a:spcPts val="0"/>
                        </a:spcAft>
                        <a:buNone/>
                      </a:pPr>
                      <a:r>
                        <a:rPr lang="en-US" sz="1500" dirty="0"/>
                        <a:t>Problem Solving and Critical Thinking  +  Behavioral Activation Unit 3</a:t>
                      </a:r>
                      <a:endParaRPr sz="1500" dirty="0"/>
                    </a:p>
                  </a:txBody>
                  <a:tcPr marL="91450" marR="91450" marT="121925" marB="121925"/>
                </a:tc>
                <a:extLst>
                  <a:ext uri="{0D108BD9-81ED-4DB2-BD59-A6C34878D82A}">
                    <a16:rowId xmlns:a16="http://schemas.microsoft.com/office/drawing/2014/main" val="10005"/>
                  </a:ext>
                </a:extLst>
              </a:tr>
              <a:tr h="506704">
                <a:tc>
                  <a:txBody>
                    <a:bodyPr/>
                    <a:lstStyle/>
                    <a:p>
                      <a:pPr marL="0" lvl="0" indent="0" algn="l" rtl="0">
                        <a:lnSpc>
                          <a:spcPct val="115000"/>
                        </a:lnSpc>
                        <a:spcBef>
                          <a:spcPts val="0"/>
                        </a:spcBef>
                        <a:spcAft>
                          <a:spcPts val="0"/>
                        </a:spcAft>
                        <a:buNone/>
                      </a:pPr>
                      <a:r>
                        <a:rPr lang="en-US" sz="1500"/>
                        <a:t>Week 7</a:t>
                      </a:r>
                      <a:endParaRPr sz="1500"/>
                    </a:p>
                  </a:txBody>
                  <a:tcPr marL="91450" marR="91450" marT="121925" marB="121925"/>
                </a:tc>
                <a:tc>
                  <a:txBody>
                    <a:bodyPr/>
                    <a:lstStyle/>
                    <a:p>
                      <a:pPr marL="0" lvl="0" indent="0" algn="l" rtl="0">
                        <a:lnSpc>
                          <a:spcPct val="115000"/>
                        </a:lnSpc>
                        <a:spcBef>
                          <a:spcPts val="0"/>
                        </a:spcBef>
                        <a:spcAft>
                          <a:spcPts val="0"/>
                        </a:spcAft>
                        <a:buNone/>
                      </a:pPr>
                      <a:r>
                        <a:rPr lang="en-US" sz="1500" dirty="0"/>
                        <a:t>Professionalism  +  Behavioral Activation Unit 4</a:t>
                      </a:r>
                      <a:endParaRPr sz="1500" dirty="0"/>
                    </a:p>
                  </a:txBody>
                  <a:tcPr marL="91450" marR="91450" marT="121925" marB="121925"/>
                </a:tc>
                <a:extLst>
                  <a:ext uri="{0D108BD9-81ED-4DB2-BD59-A6C34878D82A}">
                    <a16:rowId xmlns:a16="http://schemas.microsoft.com/office/drawing/2014/main" val="10006"/>
                  </a:ext>
                </a:extLst>
              </a:tr>
              <a:tr h="513350">
                <a:tc>
                  <a:txBody>
                    <a:bodyPr/>
                    <a:lstStyle/>
                    <a:p>
                      <a:pPr marL="0" lvl="0" indent="0" algn="l" rtl="0">
                        <a:lnSpc>
                          <a:spcPct val="115000"/>
                        </a:lnSpc>
                        <a:spcBef>
                          <a:spcPts val="0"/>
                        </a:spcBef>
                        <a:spcAft>
                          <a:spcPts val="0"/>
                        </a:spcAft>
                        <a:buNone/>
                      </a:pPr>
                      <a:r>
                        <a:rPr lang="en-US" sz="1500"/>
                        <a:t>Week 8</a:t>
                      </a:r>
                      <a:endParaRPr sz="1500"/>
                    </a:p>
                  </a:txBody>
                  <a:tcPr marL="91450" marR="91450" marT="121925" marB="121925"/>
                </a:tc>
                <a:tc>
                  <a:txBody>
                    <a:bodyPr/>
                    <a:lstStyle/>
                    <a:p>
                      <a:pPr marL="0" lvl="0" indent="0" algn="l" rtl="0">
                        <a:lnSpc>
                          <a:spcPct val="115000"/>
                        </a:lnSpc>
                        <a:spcBef>
                          <a:spcPts val="0"/>
                        </a:spcBef>
                        <a:spcAft>
                          <a:spcPts val="0"/>
                        </a:spcAft>
                        <a:buNone/>
                      </a:pPr>
                      <a:r>
                        <a:rPr lang="en-US" sz="1500" dirty="0"/>
                        <a:t>Graduation Ceremony + Introducing </a:t>
                      </a:r>
                      <a:r>
                        <a:rPr lang="en-US" sz="1500" dirty="0" err="1"/>
                        <a:t>YolBe</a:t>
                      </a:r>
                      <a:endParaRPr sz="1500" dirty="0"/>
                    </a:p>
                  </a:txBody>
                  <a:tcPr marL="91450" marR="91450" marT="121925" marB="121925"/>
                </a:tc>
                <a:extLst>
                  <a:ext uri="{0D108BD9-81ED-4DB2-BD59-A6C34878D82A}">
                    <a16:rowId xmlns:a16="http://schemas.microsoft.com/office/drawing/2014/main" val="10007"/>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2806</Words>
  <Application>Microsoft Office PowerPoint</Application>
  <PresentationFormat>Widescreen</PresentationFormat>
  <Paragraphs>190</Paragraphs>
  <Slides>34</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Roboto</vt:lpstr>
      <vt:lpstr>Arial</vt:lpstr>
      <vt:lpstr>Calibri</vt:lpstr>
      <vt:lpstr>Aptos</vt:lpstr>
      <vt:lpstr>Office Theme</vt:lpstr>
      <vt:lpstr>Strategies to Engage Youths with Intellectual and Developmental Disabilities  in Careers in Technology</vt:lpstr>
      <vt:lpstr>Agenda</vt:lpstr>
      <vt:lpstr>Introduction</vt:lpstr>
      <vt:lpstr>Autism and Employment Outcome</vt:lpstr>
      <vt:lpstr>Students with disabilities and STEM</vt:lpstr>
      <vt:lpstr>TECH Prep: Intervention Research</vt:lpstr>
      <vt:lpstr>Overview of TECH-Prep</vt:lpstr>
      <vt:lpstr>Online Soft Skills Training Component</vt:lpstr>
      <vt:lpstr>Example of Program Syllabus</vt:lpstr>
      <vt:lpstr>Summer Internship Component</vt:lpstr>
      <vt:lpstr>Preliminary Results Study:  Methodology</vt:lpstr>
      <vt:lpstr>Reflexive Thematic Analysis (Braun &amp; Clarke, 2006; 2021) </vt:lpstr>
      <vt:lpstr>Results: Identified Themes</vt:lpstr>
      <vt:lpstr>Role of Local Education Agencies</vt:lpstr>
      <vt:lpstr>Quotes</vt:lpstr>
      <vt:lpstr>Benefits of early exposure to work-readiness training </vt:lpstr>
      <vt:lpstr>Benefits of early exposure to work-readiness training Cont.</vt:lpstr>
      <vt:lpstr>Capitalizing on the unique strengths of our participants </vt:lpstr>
      <vt:lpstr>Quotes</vt:lpstr>
      <vt:lpstr>Impression Management  </vt:lpstr>
      <vt:lpstr>Quotes</vt:lpstr>
      <vt:lpstr>Work-based learning experiences </vt:lpstr>
      <vt:lpstr>Quotes</vt:lpstr>
      <vt:lpstr>Openness to new career directions </vt:lpstr>
      <vt:lpstr>Parent Quotes</vt:lpstr>
      <vt:lpstr>Youth Quotes</vt:lpstr>
      <vt:lpstr>Employment outcome </vt:lpstr>
      <vt:lpstr>Limitations</vt:lpstr>
      <vt:lpstr>Limitations</vt:lpstr>
      <vt:lpstr>Implication</vt:lpstr>
      <vt:lpstr>Research Implication</vt:lpstr>
      <vt:lpstr>Policy implications </vt:lpstr>
      <vt:lpstr>Practice implications</vt:lpstr>
      <vt:lpstr>Funding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Strategies to Engage Youths with Intellectual and Developmental Disabilities  in Careers in Technology</dc:title>
  <cp:lastModifiedBy>SARA PARK</cp:lastModifiedBy>
  <cp:revision>5</cp:revision>
  <dcterms:modified xsi:type="dcterms:W3CDTF">2024-04-26T14:50:15Z</dcterms:modified>
</cp:coreProperties>
</file>