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5"/>
  </p:notesMasterIdLst>
  <p:sldIdLst>
    <p:sldId id="256" r:id="rId5"/>
    <p:sldId id="265" r:id="rId6"/>
    <p:sldId id="318" r:id="rId7"/>
    <p:sldId id="319" r:id="rId8"/>
    <p:sldId id="312" r:id="rId9"/>
    <p:sldId id="313" r:id="rId10"/>
    <p:sldId id="328" r:id="rId11"/>
    <p:sldId id="278" r:id="rId12"/>
    <p:sldId id="315" r:id="rId13"/>
    <p:sldId id="279" r:id="rId14"/>
    <p:sldId id="280" r:id="rId15"/>
    <p:sldId id="299" r:id="rId16"/>
    <p:sldId id="322" r:id="rId17"/>
    <p:sldId id="323" r:id="rId18"/>
    <p:sldId id="324" r:id="rId19"/>
    <p:sldId id="325" r:id="rId20"/>
    <p:sldId id="327" r:id="rId21"/>
    <p:sldId id="326" r:id="rId22"/>
    <p:sldId id="317" r:id="rId23"/>
    <p:sldId id="26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D4"/>
    <a:srgbClr val="EE6234"/>
    <a:srgbClr val="DE4E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119"/>
    <p:restoredTop sz="87347"/>
  </p:normalViewPr>
  <p:slideViewPr>
    <p:cSldViewPr snapToGrid="0" snapToObjects="1">
      <p:cViewPr varScale="1">
        <p:scale>
          <a:sx n="98" d="100"/>
          <a:sy n="98" d="100"/>
        </p:scale>
        <p:origin x="744" y="90"/>
      </p:cViewPr>
      <p:guideLst/>
    </p:cSldViewPr>
  </p:slideViewPr>
  <p:notesTextViewPr>
    <p:cViewPr>
      <p:scale>
        <a:sx n="125" d="100"/>
        <a:sy n="12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0D5DB-E1D7-2346-AC97-2C05FAFD667F}" type="datetimeFigureOut">
              <a:rPr lang="en-US" smtClean="0"/>
              <a:t>4/2/2024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2C44E-72D4-BF41-BFE3-F5F43FAB4744}" type="slidenum">
              <a:rPr lang="en-US" smtClean="0"/>
              <a:t>‹#›</a:t>
            </a:fld>
            <a:endParaRPr lang="en-US"/>
          </a:p>
        </p:txBody>
      </p:sp>
    </p:spTree>
    <p:extLst>
      <p:ext uri="{BB962C8B-B14F-4D97-AF65-F5344CB8AC3E}">
        <p14:creationId xmlns:p14="http://schemas.microsoft.com/office/powerpoint/2010/main" val="791937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Give some personal background.</a:t>
            </a:r>
          </a:p>
          <a:p>
            <a:endParaRPr lang="en-US" dirty="0"/>
          </a:p>
        </p:txBody>
      </p:sp>
      <p:sp>
        <p:nvSpPr>
          <p:cNvPr id="4" name="Slide Number Placeholder 3"/>
          <p:cNvSpPr>
            <a:spLocks noGrp="1"/>
          </p:cNvSpPr>
          <p:nvPr>
            <p:ph type="sldNum" sz="quarter" idx="5"/>
          </p:nvPr>
        </p:nvSpPr>
        <p:spPr/>
        <p:txBody>
          <a:bodyPr/>
          <a:lstStyle/>
          <a:p>
            <a:fld id="{9CA2C44E-72D4-BF41-BFE3-F5F43FAB4744}" type="slidenum">
              <a:rPr lang="en-US" smtClean="0"/>
              <a:t>2</a:t>
            </a:fld>
            <a:endParaRPr lang="en-US"/>
          </a:p>
        </p:txBody>
      </p:sp>
    </p:spTree>
    <p:extLst>
      <p:ext uri="{BB962C8B-B14F-4D97-AF65-F5344CB8AC3E}">
        <p14:creationId xmlns:p14="http://schemas.microsoft.com/office/powerpoint/2010/main" val="3499736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 that this Section further fleshes out details of the 5-step process, plus provides additional info on important IEP terms, and needs particular to transition planning in Illinois, e.g., PUNS, ABLE &amp; CTE info.</a:t>
            </a:r>
          </a:p>
        </p:txBody>
      </p:sp>
      <p:sp>
        <p:nvSpPr>
          <p:cNvPr id="4" name="Slide Number Placeholder 3"/>
          <p:cNvSpPr>
            <a:spLocks noGrp="1"/>
          </p:cNvSpPr>
          <p:nvPr>
            <p:ph type="sldNum" sz="quarter" idx="5"/>
          </p:nvPr>
        </p:nvSpPr>
        <p:spPr/>
        <p:txBody>
          <a:bodyPr/>
          <a:lstStyle/>
          <a:p>
            <a:fld id="{9CA2C44E-72D4-BF41-BFE3-F5F43FAB4744}" type="slidenum">
              <a:rPr lang="en-US" smtClean="0"/>
              <a:t>11</a:t>
            </a:fld>
            <a:endParaRPr lang="en-US"/>
          </a:p>
        </p:txBody>
      </p:sp>
    </p:spTree>
    <p:extLst>
      <p:ext uri="{BB962C8B-B14F-4D97-AF65-F5344CB8AC3E}">
        <p14:creationId xmlns:p14="http://schemas.microsoft.com/office/powerpoint/2010/main" val="3120937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 that, for the student and parent, the descriptions include both “how to prepare for your IEP meeting” and “how to participate in your IEP meeting.” For School staff, there is both a general list of team responsibilities (which primarily include Case Manager responsibilities) and more specific, brief descriptions of various specialists who may serve on the school team. Similarly, for IDHS/DRS there is a detailed description of the role of the DRS Counselor, followed by descriptions of various services provided by IDHS/DRS. Finally, the community service provider description includes some general roles of these providers, followed by specific paragraphs about five of the most common types of community providers.</a:t>
            </a:r>
          </a:p>
        </p:txBody>
      </p:sp>
      <p:sp>
        <p:nvSpPr>
          <p:cNvPr id="4" name="Slide Number Placeholder 3"/>
          <p:cNvSpPr>
            <a:spLocks noGrp="1"/>
          </p:cNvSpPr>
          <p:nvPr>
            <p:ph type="sldNum" sz="quarter" idx="5"/>
          </p:nvPr>
        </p:nvSpPr>
        <p:spPr/>
        <p:txBody>
          <a:bodyPr/>
          <a:lstStyle/>
          <a:p>
            <a:fld id="{9CA2C44E-72D4-BF41-BFE3-F5F43FAB4744}" type="slidenum">
              <a:rPr lang="en-US" smtClean="0"/>
              <a:t>12</a:t>
            </a:fld>
            <a:endParaRPr lang="en-US"/>
          </a:p>
        </p:txBody>
      </p:sp>
    </p:spTree>
    <p:extLst>
      <p:ext uri="{BB962C8B-B14F-4D97-AF65-F5344CB8AC3E}">
        <p14:creationId xmlns:p14="http://schemas.microsoft.com/office/powerpoint/2010/main" val="3563024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Key tasks listed yearly, beginning in 8</a:t>
            </a:r>
            <a:r>
              <a:rPr lang="en-US" baseline="30000" dirty="0">
                <a:cs typeface="Calibri"/>
              </a:rPr>
              <a:t>th</a:t>
            </a:r>
            <a:r>
              <a:rPr lang="en-US" dirty="0">
                <a:cs typeface="Calibri"/>
              </a:rPr>
              <a:t> grade (or the year in which the student turns 14.5 years.) After 8</a:t>
            </a:r>
            <a:r>
              <a:rPr lang="en-US" baseline="30000" dirty="0">
                <a:cs typeface="Calibri"/>
              </a:rPr>
              <a:t>th</a:t>
            </a:r>
            <a:r>
              <a:rPr lang="en-US" dirty="0">
                <a:cs typeface="Calibri"/>
              </a:rPr>
              <a:t> and 9</a:t>
            </a:r>
            <a:r>
              <a:rPr lang="en-US" baseline="30000" dirty="0">
                <a:cs typeface="Calibri"/>
              </a:rPr>
              <a:t>th</a:t>
            </a:r>
            <a:r>
              <a:rPr lang="en-US" dirty="0">
                <a:cs typeface="Calibri"/>
              </a:rPr>
              <a:t> grade, some tasks are listed as ongoing (or “continuing”) while other tasks are listed as “new to this grade level.” There is a final description of tasks particular to students who remain in school for age 18-22 transition services.</a:t>
            </a:r>
          </a:p>
        </p:txBody>
      </p:sp>
      <p:sp>
        <p:nvSpPr>
          <p:cNvPr id="4" name="Slide Number Placeholder 3"/>
          <p:cNvSpPr>
            <a:spLocks noGrp="1"/>
          </p:cNvSpPr>
          <p:nvPr>
            <p:ph type="sldNum" sz="quarter" idx="5"/>
          </p:nvPr>
        </p:nvSpPr>
        <p:spPr/>
        <p:txBody>
          <a:bodyPr/>
          <a:lstStyle/>
          <a:p>
            <a:fld id="{9CA2C44E-72D4-BF41-BFE3-F5F43FAB4744}" type="slidenum">
              <a:rPr lang="en-US" smtClean="0"/>
              <a:t>13</a:t>
            </a:fld>
            <a:endParaRPr lang="en-US"/>
          </a:p>
        </p:txBody>
      </p:sp>
    </p:spTree>
    <p:extLst>
      <p:ext uri="{BB962C8B-B14F-4D97-AF65-F5344CB8AC3E}">
        <p14:creationId xmlns:p14="http://schemas.microsoft.com/office/powerpoint/2010/main" val="2764431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section separately highlights first Federal laws &amp; policies, then secondly State laws &amp; policies. The approach is to give short summaries of key laws and policies, in understandable language. </a:t>
            </a:r>
          </a:p>
        </p:txBody>
      </p:sp>
      <p:sp>
        <p:nvSpPr>
          <p:cNvPr id="4" name="Slide Number Placeholder 3"/>
          <p:cNvSpPr>
            <a:spLocks noGrp="1"/>
          </p:cNvSpPr>
          <p:nvPr>
            <p:ph type="sldNum" sz="quarter" idx="5"/>
          </p:nvPr>
        </p:nvSpPr>
        <p:spPr/>
        <p:txBody>
          <a:bodyPr/>
          <a:lstStyle/>
          <a:p>
            <a:fld id="{9CA2C44E-72D4-BF41-BFE3-F5F43FAB4744}" type="slidenum">
              <a:rPr lang="en-US" smtClean="0"/>
              <a:t>14</a:t>
            </a:fld>
            <a:endParaRPr lang="en-US"/>
          </a:p>
        </p:txBody>
      </p:sp>
    </p:spTree>
    <p:extLst>
      <p:ext uri="{BB962C8B-B14F-4D97-AF65-F5344CB8AC3E}">
        <p14:creationId xmlns:p14="http://schemas.microsoft.com/office/powerpoint/2010/main" val="4201380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section provides key information for Special Education Case Managers and parents of students with developmental disabilities.</a:t>
            </a:r>
          </a:p>
        </p:txBody>
      </p:sp>
      <p:sp>
        <p:nvSpPr>
          <p:cNvPr id="4" name="Slide Number Placeholder 3"/>
          <p:cNvSpPr>
            <a:spLocks noGrp="1"/>
          </p:cNvSpPr>
          <p:nvPr>
            <p:ph type="sldNum" sz="quarter" idx="5"/>
          </p:nvPr>
        </p:nvSpPr>
        <p:spPr/>
        <p:txBody>
          <a:bodyPr/>
          <a:lstStyle/>
          <a:p>
            <a:fld id="{9CA2C44E-72D4-BF41-BFE3-F5F43FAB4744}" type="slidenum">
              <a:rPr lang="en-US" smtClean="0"/>
              <a:t>15</a:t>
            </a:fld>
            <a:endParaRPr lang="en-US"/>
          </a:p>
        </p:txBody>
      </p:sp>
    </p:spTree>
    <p:extLst>
      <p:ext uri="{BB962C8B-B14F-4D97-AF65-F5344CB8AC3E}">
        <p14:creationId xmlns:p14="http://schemas.microsoft.com/office/powerpoint/2010/main" val="1104074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addition to explaining the key components of the SOP, this section highlights how to get the student involved in planning for their exit from school and entrance into adult life. Emphasis is placed on making this a useful exercise and a useful document for the student’s transition to adult life – a potential tool to help the student communicate their needs to adult service providers.  </a:t>
            </a:r>
          </a:p>
        </p:txBody>
      </p:sp>
      <p:sp>
        <p:nvSpPr>
          <p:cNvPr id="4" name="Slide Number Placeholder 3"/>
          <p:cNvSpPr>
            <a:spLocks noGrp="1"/>
          </p:cNvSpPr>
          <p:nvPr>
            <p:ph type="sldNum" sz="quarter" idx="5"/>
          </p:nvPr>
        </p:nvSpPr>
        <p:spPr/>
        <p:txBody>
          <a:bodyPr/>
          <a:lstStyle/>
          <a:p>
            <a:fld id="{9CA2C44E-72D4-BF41-BFE3-F5F43FAB4744}" type="slidenum">
              <a:rPr lang="en-US" smtClean="0"/>
              <a:t>16</a:t>
            </a:fld>
            <a:endParaRPr lang="en-US"/>
          </a:p>
        </p:txBody>
      </p:sp>
    </p:spTree>
    <p:extLst>
      <p:ext uri="{BB962C8B-B14F-4D97-AF65-F5344CB8AC3E}">
        <p14:creationId xmlns:p14="http://schemas.microsoft.com/office/powerpoint/2010/main" val="3262215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First, Section 9a “Key Resources” – this section emphasizes statewide and national resources - lists resources alphabetically within 11 categories.</a:t>
            </a:r>
          </a:p>
        </p:txBody>
      </p:sp>
      <p:sp>
        <p:nvSpPr>
          <p:cNvPr id="4" name="Slide Number Placeholder 3"/>
          <p:cNvSpPr>
            <a:spLocks noGrp="1"/>
          </p:cNvSpPr>
          <p:nvPr>
            <p:ph type="sldNum" sz="quarter" idx="5"/>
          </p:nvPr>
        </p:nvSpPr>
        <p:spPr/>
        <p:txBody>
          <a:bodyPr/>
          <a:lstStyle/>
          <a:p>
            <a:fld id="{9CA2C44E-72D4-BF41-BFE3-F5F43FAB4744}" type="slidenum">
              <a:rPr lang="en-US" smtClean="0"/>
              <a:t>17</a:t>
            </a:fld>
            <a:endParaRPr lang="en-US"/>
          </a:p>
        </p:txBody>
      </p:sp>
    </p:spTree>
    <p:extLst>
      <p:ext uri="{BB962C8B-B14F-4D97-AF65-F5344CB8AC3E}">
        <p14:creationId xmlns:p14="http://schemas.microsoft.com/office/powerpoint/2010/main" val="3208672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Second, Section 9b “Sample Transition Surveys” – the student and parent transition surveys are designed to gather key information for both the IEP (school planning document) and the IPE (IDHS/DRS planning document).</a:t>
            </a:r>
          </a:p>
        </p:txBody>
      </p:sp>
      <p:sp>
        <p:nvSpPr>
          <p:cNvPr id="4" name="Slide Number Placeholder 3"/>
          <p:cNvSpPr>
            <a:spLocks noGrp="1"/>
          </p:cNvSpPr>
          <p:nvPr>
            <p:ph type="sldNum" sz="quarter" idx="5"/>
          </p:nvPr>
        </p:nvSpPr>
        <p:spPr/>
        <p:txBody>
          <a:bodyPr/>
          <a:lstStyle/>
          <a:p>
            <a:fld id="{9CA2C44E-72D4-BF41-BFE3-F5F43FAB4744}" type="slidenum">
              <a:rPr lang="en-US" smtClean="0"/>
              <a:t>18</a:t>
            </a:fld>
            <a:endParaRPr lang="en-US"/>
          </a:p>
        </p:txBody>
      </p:sp>
    </p:spTree>
    <p:extLst>
      <p:ext uri="{BB962C8B-B14F-4D97-AF65-F5344CB8AC3E}">
        <p14:creationId xmlns:p14="http://schemas.microsoft.com/office/powerpoint/2010/main" val="2227802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use &amp; distribution. Let the ICTW know how we can help you get the word out about this </a:t>
            </a:r>
            <a:r>
              <a:rPr lang="en-US"/>
              <a:t>important resource </a:t>
            </a:r>
            <a:r>
              <a:rPr lang="en-US" dirty="0"/>
              <a:t>in your part of the State.</a:t>
            </a:r>
          </a:p>
        </p:txBody>
      </p:sp>
      <p:sp>
        <p:nvSpPr>
          <p:cNvPr id="4" name="Slide Number Placeholder 3"/>
          <p:cNvSpPr>
            <a:spLocks noGrp="1"/>
          </p:cNvSpPr>
          <p:nvPr>
            <p:ph type="sldNum" sz="quarter" idx="5"/>
          </p:nvPr>
        </p:nvSpPr>
        <p:spPr/>
        <p:txBody>
          <a:bodyPr/>
          <a:lstStyle/>
          <a:p>
            <a:fld id="{9CA2C44E-72D4-BF41-BFE3-F5F43FAB4744}" type="slidenum">
              <a:rPr lang="en-US" smtClean="0"/>
              <a:t>19</a:t>
            </a:fld>
            <a:endParaRPr lang="en-US"/>
          </a:p>
        </p:txBody>
      </p:sp>
    </p:spTree>
    <p:extLst>
      <p:ext uri="{BB962C8B-B14F-4D97-AF65-F5344CB8AC3E}">
        <p14:creationId xmlns:p14="http://schemas.microsoft.com/office/powerpoint/2010/main" val="1534274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2C44E-72D4-BF41-BFE3-F5F43FAB4744}" type="slidenum">
              <a:rPr lang="en-US" smtClean="0"/>
              <a:t>20</a:t>
            </a:fld>
            <a:endParaRPr lang="en-US"/>
          </a:p>
        </p:txBody>
      </p:sp>
    </p:spTree>
    <p:extLst>
      <p:ext uri="{BB962C8B-B14F-4D97-AF65-F5344CB8AC3E}">
        <p14:creationId xmlns:p14="http://schemas.microsoft.com/office/powerpoint/2010/main" val="3112535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Responding in particular to goal #2, an Interagency Transition Study Group was formed in the Spring of 2023, to examine needs and discuss solutions.</a:t>
            </a:r>
          </a:p>
        </p:txBody>
      </p:sp>
      <p:sp>
        <p:nvSpPr>
          <p:cNvPr id="4" name="Slide Number Placeholder 3"/>
          <p:cNvSpPr>
            <a:spLocks noGrp="1"/>
          </p:cNvSpPr>
          <p:nvPr>
            <p:ph type="sldNum" sz="quarter" idx="5"/>
          </p:nvPr>
        </p:nvSpPr>
        <p:spPr/>
        <p:txBody>
          <a:bodyPr/>
          <a:lstStyle/>
          <a:p>
            <a:fld id="{9CA2C44E-72D4-BF41-BFE3-F5F43FAB4744}" type="slidenum">
              <a:rPr lang="en-US" smtClean="0"/>
              <a:t>3</a:t>
            </a:fld>
            <a:endParaRPr lang="en-US"/>
          </a:p>
        </p:txBody>
      </p:sp>
    </p:spTree>
    <p:extLst>
      <p:ext uri="{BB962C8B-B14F-4D97-AF65-F5344CB8AC3E}">
        <p14:creationId xmlns:p14="http://schemas.microsoft.com/office/powerpoint/2010/main" val="4036142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Needs analysis resulted in a mission to create a comprehensive statewide “School-to-Work Transition Guide” resource.</a:t>
            </a:r>
          </a:p>
        </p:txBody>
      </p:sp>
      <p:sp>
        <p:nvSpPr>
          <p:cNvPr id="4" name="Slide Number Placeholder 3"/>
          <p:cNvSpPr>
            <a:spLocks noGrp="1"/>
          </p:cNvSpPr>
          <p:nvPr>
            <p:ph type="sldNum" sz="quarter" idx="5"/>
          </p:nvPr>
        </p:nvSpPr>
        <p:spPr/>
        <p:txBody>
          <a:bodyPr/>
          <a:lstStyle/>
          <a:p>
            <a:fld id="{9CA2C44E-72D4-BF41-BFE3-F5F43FAB4744}" type="slidenum">
              <a:rPr lang="en-US" smtClean="0"/>
              <a:t>4</a:t>
            </a:fld>
            <a:endParaRPr lang="en-US"/>
          </a:p>
        </p:txBody>
      </p:sp>
    </p:spTree>
    <p:extLst>
      <p:ext uri="{BB962C8B-B14F-4D97-AF65-F5344CB8AC3E}">
        <p14:creationId xmlns:p14="http://schemas.microsoft.com/office/powerpoint/2010/main" val="328021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Needs identified by Interagency Study Group.</a:t>
            </a:r>
          </a:p>
        </p:txBody>
      </p:sp>
      <p:sp>
        <p:nvSpPr>
          <p:cNvPr id="4" name="Slide Number Placeholder 3"/>
          <p:cNvSpPr>
            <a:spLocks noGrp="1"/>
          </p:cNvSpPr>
          <p:nvPr>
            <p:ph type="sldNum" sz="quarter" idx="5"/>
          </p:nvPr>
        </p:nvSpPr>
        <p:spPr/>
        <p:txBody>
          <a:bodyPr/>
          <a:lstStyle/>
          <a:p>
            <a:fld id="{9CA2C44E-72D4-BF41-BFE3-F5F43FAB4744}" type="slidenum">
              <a:rPr lang="en-US" smtClean="0"/>
              <a:t>5</a:t>
            </a:fld>
            <a:endParaRPr lang="en-US"/>
          </a:p>
        </p:txBody>
      </p:sp>
    </p:spTree>
    <p:extLst>
      <p:ext uri="{BB962C8B-B14F-4D97-AF65-F5344CB8AC3E}">
        <p14:creationId xmlns:p14="http://schemas.microsoft.com/office/powerpoint/2010/main" val="2197273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for Study Group research and early planning.</a:t>
            </a:r>
          </a:p>
        </p:txBody>
      </p:sp>
      <p:sp>
        <p:nvSpPr>
          <p:cNvPr id="4" name="Slide Number Placeholder 3"/>
          <p:cNvSpPr>
            <a:spLocks noGrp="1"/>
          </p:cNvSpPr>
          <p:nvPr>
            <p:ph type="sldNum" sz="quarter" idx="5"/>
          </p:nvPr>
        </p:nvSpPr>
        <p:spPr/>
        <p:txBody>
          <a:bodyPr/>
          <a:lstStyle/>
          <a:p>
            <a:fld id="{9CA2C44E-72D4-BF41-BFE3-F5F43FAB4744}" type="slidenum">
              <a:rPr lang="en-US" smtClean="0"/>
              <a:t>6</a:t>
            </a:fld>
            <a:endParaRPr lang="en-US"/>
          </a:p>
        </p:txBody>
      </p:sp>
    </p:spTree>
    <p:extLst>
      <p:ext uri="{BB962C8B-B14F-4D97-AF65-F5344CB8AC3E}">
        <p14:creationId xmlns:p14="http://schemas.microsoft.com/office/powerpoint/2010/main" val="1989858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 of multiple ways people can access the Guide – 39 page document – prints double-sided onto 20 sheets of paper.</a:t>
            </a:r>
          </a:p>
        </p:txBody>
      </p:sp>
      <p:sp>
        <p:nvSpPr>
          <p:cNvPr id="4" name="Slide Number Placeholder 3"/>
          <p:cNvSpPr>
            <a:spLocks noGrp="1"/>
          </p:cNvSpPr>
          <p:nvPr>
            <p:ph type="sldNum" sz="quarter" idx="5"/>
          </p:nvPr>
        </p:nvSpPr>
        <p:spPr/>
        <p:txBody>
          <a:bodyPr/>
          <a:lstStyle/>
          <a:p>
            <a:fld id="{9CA2C44E-72D4-BF41-BFE3-F5F43FAB4744}" type="slidenum">
              <a:rPr lang="en-US" smtClean="0"/>
              <a:t>7</a:t>
            </a:fld>
            <a:endParaRPr lang="en-US"/>
          </a:p>
        </p:txBody>
      </p:sp>
    </p:spTree>
    <p:extLst>
      <p:ext uri="{BB962C8B-B14F-4D97-AF65-F5344CB8AC3E}">
        <p14:creationId xmlns:p14="http://schemas.microsoft.com/office/powerpoint/2010/main" val="3159451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of Contents – provides a quick view of the nine Guide components/sections.</a:t>
            </a:r>
          </a:p>
        </p:txBody>
      </p:sp>
      <p:sp>
        <p:nvSpPr>
          <p:cNvPr id="4" name="Slide Number Placeholder 3"/>
          <p:cNvSpPr>
            <a:spLocks noGrp="1"/>
          </p:cNvSpPr>
          <p:nvPr>
            <p:ph type="sldNum" sz="quarter" idx="5"/>
          </p:nvPr>
        </p:nvSpPr>
        <p:spPr/>
        <p:txBody>
          <a:bodyPr/>
          <a:lstStyle/>
          <a:p>
            <a:fld id="{9CA2C44E-72D4-BF41-BFE3-F5F43FAB4744}" type="slidenum">
              <a:rPr lang="en-US" smtClean="0"/>
              <a:t>8</a:t>
            </a:fld>
            <a:endParaRPr lang="en-US"/>
          </a:p>
        </p:txBody>
      </p:sp>
    </p:spTree>
    <p:extLst>
      <p:ext uri="{BB962C8B-B14F-4D97-AF65-F5344CB8AC3E}">
        <p14:creationId xmlns:p14="http://schemas.microsoft.com/office/powerpoint/2010/main" val="3163245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Terms and acronyms clarified before launching into content areas – and easy to find as an alphabetical reference.</a:t>
            </a:r>
          </a:p>
        </p:txBody>
      </p:sp>
      <p:sp>
        <p:nvSpPr>
          <p:cNvPr id="4" name="Slide Number Placeholder 3"/>
          <p:cNvSpPr>
            <a:spLocks noGrp="1"/>
          </p:cNvSpPr>
          <p:nvPr>
            <p:ph type="sldNum" sz="quarter" idx="5"/>
          </p:nvPr>
        </p:nvSpPr>
        <p:spPr/>
        <p:txBody>
          <a:bodyPr/>
          <a:lstStyle/>
          <a:p>
            <a:fld id="{9CA2C44E-72D4-BF41-BFE3-F5F43FAB4744}" type="slidenum">
              <a:rPr lang="en-US" smtClean="0"/>
              <a:t>9</a:t>
            </a:fld>
            <a:endParaRPr lang="en-US"/>
          </a:p>
        </p:txBody>
      </p:sp>
    </p:spTree>
    <p:extLst>
      <p:ext uri="{BB962C8B-B14F-4D97-AF65-F5344CB8AC3E}">
        <p14:creationId xmlns:p14="http://schemas.microsoft.com/office/powerpoint/2010/main" val="3991482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Overview of IEP requirements 1 thru 5. Note the numerical, logical flow of these requirements. And, note the IL requirement that transition planning begins the year that the student turns 14.5 years of age. Further note that the process is to be guided by ongoing assessment. </a:t>
            </a:r>
          </a:p>
        </p:txBody>
      </p:sp>
      <p:sp>
        <p:nvSpPr>
          <p:cNvPr id="4" name="Slide Number Placeholder 3"/>
          <p:cNvSpPr>
            <a:spLocks noGrp="1"/>
          </p:cNvSpPr>
          <p:nvPr>
            <p:ph type="sldNum" sz="quarter" idx="5"/>
          </p:nvPr>
        </p:nvSpPr>
        <p:spPr/>
        <p:txBody>
          <a:bodyPr/>
          <a:lstStyle/>
          <a:p>
            <a:fld id="{9CA2C44E-72D4-BF41-BFE3-F5F43FAB4744}" type="slidenum">
              <a:rPr lang="en-US" smtClean="0"/>
              <a:t>10</a:t>
            </a:fld>
            <a:endParaRPr lang="en-US"/>
          </a:p>
        </p:txBody>
      </p:sp>
    </p:spTree>
    <p:extLst>
      <p:ext uri="{BB962C8B-B14F-4D97-AF65-F5344CB8AC3E}">
        <p14:creationId xmlns:p14="http://schemas.microsoft.com/office/powerpoint/2010/main" val="3201406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A440D2-566D-4F84-810E-FF371C20BBEB}" type="datetime1">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B53F7-4D87-E844-B31E-B7D266CDFB23}" type="slidenum">
              <a:rPr lang="en-US" smtClean="0"/>
              <a:pPr/>
              <a:t>‹#›</a:t>
            </a:fld>
            <a:endParaRPr lang="en-US" dirty="0"/>
          </a:p>
        </p:txBody>
      </p:sp>
    </p:spTree>
    <p:extLst>
      <p:ext uri="{BB962C8B-B14F-4D97-AF65-F5344CB8AC3E}">
        <p14:creationId xmlns:p14="http://schemas.microsoft.com/office/powerpoint/2010/main" val="979377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FB874-5008-472D-9910-E5C6F4F92266}" type="datetime1">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3032912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AA9D68-93AD-47B3-8D12-33AA4965E0FC}" type="datetime1">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15280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D3E76F-8C1E-43C8-9604-BA09C7CBC389}"/>
              </a:ext>
            </a:extLst>
          </p:cNvPr>
          <p:cNvSpPr/>
          <p:nvPr userDrawn="1"/>
        </p:nvSpPr>
        <p:spPr>
          <a:xfrm>
            <a:off x="0" y="6019800"/>
            <a:ext cx="1219199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B53F7-4D87-E844-B31E-B7D266CDFB23}" type="slidenum">
              <a:rPr lang="en-US" smtClean="0"/>
              <a:t>‹#›</a:t>
            </a:fld>
            <a:endParaRPr lang="en-US"/>
          </a:p>
        </p:txBody>
      </p:sp>
      <p:pic>
        <p:nvPicPr>
          <p:cNvPr id="9" name="Picture 8" descr="Illinois Center for Transition and Work word mark. This image appears on the lower left of each slide except the opening and closing slides.">
            <a:extLst>
              <a:ext uri="{FF2B5EF4-FFF2-40B4-BE49-F238E27FC236}">
                <a16:creationId xmlns:a16="http://schemas.microsoft.com/office/drawing/2014/main" id="{CF280EED-F7B8-2E0B-5C7D-73BEC225DC0F}"/>
              </a:ext>
            </a:extLst>
          </p:cNvPr>
          <p:cNvPicPr>
            <a:picLocks noChangeAspect="1"/>
          </p:cNvPicPr>
          <p:nvPr userDrawn="1"/>
        </p:nvPicPr>
        <p:blipFill>
          <a:blip r:embed="rId2"/>
          <a:stretch>
            <a:fillRect/>
          </a:stretch>
        </p:blipFill>
        <p:spPr>
          <a:xfrm>
            <a:off x="357416" y="6175375"/>
            <a:ext cx="3060700" cy="546100"/>
          </a:xfrm>
          <a:prstGeom prst="rect">
            <a:avLst/>
          </a:prstGeom>
        </p:spPr>
      </p:pic>
    </p:spTree>
    <p:extLst>
      <p:ext uri="{BB962C8B-B14F-4D97-AF65-F5344CB8AC3E}">
        <p14:creationId xmlns:p14="http://schemas.microsoft.com/office/powerpoint/2010/main" val="1392052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D601EC-F9A2-4AD3-A575-D55405AE4349}"/>
              </a:ext>
            </a:extLst>
          </p:cNvPr>
          <p:cNvSpPr/>
          <p:nvPr userDrawn="1"/>
        </p:nvSpPr>
        <p:spPr>
          <a:xfrm>
            <a:off x="0" y="6019800"/>
            <a:ext cx="1219199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Illinois Center for Transition and Work word mark. This image appears on the lower left of each slide except the opening and closing slides.">
            <a:extLst>
              <a:ext uri="{FF2B5EF4-FFF2-40B4-BE49-F238E27FC236}">
                <a16:creationId xmlns:a16="http://schemas.microsoft.com/office/drawing/2014/main" id="{0A47B3C0-4E7E-48E7-8527-5806B366145A}"/>
              </a:ext>
            </a:extLst>
          </p:cNvPr>
          <p:cNvPicPr>
            <a:picLocks noChangeAspect="1"/>
          </p:cNvPicPr>
          <p:nvPr userDrawn="1"/>
        </p:nvPicPr>
        <p:blipFill>
          <a:blip r:embed="rId2"/>
          <a:stretch>
            <a:fillRect/>
          </a:stretch>
        </p:blipFill>
        <p:spPr>
          <a:xfrm>
            <a:off x="357416" y="6175375"/>
            <a:ext cx="3060700" cy="546100"/>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268767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381FD1-80B3-418E-936E-D04FA128ED57}"/>
              </a:ext>
            </a:extLst>
          </p:cNvPr>
          <p:cNvSpPr/>
          <p:nvPr userDrawn="1"/>
        </p:nvSpPr>
        <p:spPr>
          <a:xfrm>
            <a:off x="0" y="6019800"/>
            <a:ext cx="1219199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Illinois Center for Transition and Work word mark. This image appears on the lower left of each slide except the opening and closing slides.">
            <a:extLst>
              <a:ext uri="{FF2B5EF4-FFF2-40B4-BE49-F238E27FC236}">
                <a16:creationId xmlns:a16="http://schemas.microsoft.com/office/drawing/2014/main" id="{6761F984-08F9-4FDB-BEA2-3C80CA40C9AA}"/>
              </a:ext>
            </a:extLst>
          </p:cNvPr>
          <p:cNvPicPr>
            <a:picLocks noChangeAspect="1"/>
          </p:cNvPicPr>
          <p:nvPr userDrawn="1"/>
        </p:nvPicPr>
        <p:blipFill>
          <a:blip r:embed="rId2"/>
          <a:stretch>
            <a:fillRect/>
          </a:stretch>
        </p:blipFill>
        <p:spPr>
          <a:xfrm>
            <a:off x="357416" y="6175375"/>
            <a:ext cx="3060700" cy="5461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3989374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E7BF10-6355-4CFF-A2A3-CB471C23055D}"/>
              </a:ext>
            </a:extLst>
          </p:cNvPr>
          <p:cNvSpPr/>
          <p:nvPr userDrawn="1"/>
        </p:nvSpPr>
        <p:spPr>
          <a:xfrm>
            <a:off x="0" y="6019800"/>
            <a:ext cx="1219199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Illinois Center for Transition and Work word mark. This image appears on the lower left of each slide except the opening and closing slides.">
            <a:extLst>
              <a:ext uri="{FF2B5EF4-FFF2-40B4-BE49-F238E27FC236}">
                <a16:creationId xmlns:a16="http://schemas.microsoft.com/office/drawing/2014/main" id="{128DDF27-5F97-4AB7-9FFB-7FF865D0B9A3}"/>
              </a:ext>
            </a:extLst>
          </p:cNvPr>
          <p:cNvPicPr>
            <a:picLocks noChangeAspect="1"/>
          </p:cNvPicPr>
          <p:nvPr userDrawn="1"/>
        </p:nvPicPr>
        <p:blipFill>
          <a:blip r:embed="rId2"/>
          <a:stretch>
            <a:fillRect/>
          </a:stretch>
        </p:blipFill>
        <p:spPr>
          <a:xfrm>
            <a:off x="357416" y="6175375"/>
            <a:ext cx="3060700" cy="546100"/>
          </a:xfrm>
          <a:prstGeom prst="rect">
            <a:avLst/>
          </a:prstGeom>
        </p:spPr>
      </p:pic>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9856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E73BF3-363A-4AD0-A380-C26409293E50}"/>
              </a:ext>
            </a:extLst>
          </p:cNvPr>
          <p:cNvSpPr/>
          <p:nvPr userDrawn="1"/>
        </p:nvSpPr>
        <p:spPr>
          <a:xfrm>
            <a:off x="1" y="6019800"/>
            <a:ext cx="1219199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llinois Center for Transition and Work word mark. This image appears on the lower left of each slide except the opening and closing slides.">
            <a:extLst>
              <a:ext uri="{FF2B5EF4-FFF2-40B4-BE49-F238E27FC236}">
                <a16:creationId xmlns:a16="http://schemas.microsoft.com/office/drawing/2014/main" id="{9362A811-B16E-45D6-814C-C643D2FB6C4F}"/>
              </a:ext>
            </a:extLst>
          </p:cNvPr>
          <p:cNvPicPr>
            <a:picLocks noChangeAspect="1"/>
          </p:cNvPicPr>
          <p:nvPr userDrawn="1"/>
        </p:nvPicPr>
        <p:blipFill>
          <a:blip r:embed="rId2"/>
          <a:stretch>
            <a:fillRect/>
          </a:stretch>
        </p:blipFill>
        <p:spPr>
          <a:xfrm>
            <a:off x="357416" y="6175375"/>
            <a:ext cx="3060700" cy="5461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3138772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227AF8-1336-44ED-97FE-180D29D651A1}"/>
              </a:ext>
            </a:extLst>
          </p:cNvPr>
          <p:cNvSpPr/>
          <p:nvPr userDrawn="1"/>
        </p:nvSpPr>
        <p:spPr>
          <a:xfrm>
            <a:off x="0" y="6019800"/>
            <a:ext cx="1219199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llinois Center for Transition and Work word mark. This image appears on the lower left of each slide except the opening and closing slides.">
            <a:extLst>
              <a:ext uri="{FF2B5EF4-FFF2-40B4-BE49-F238E27FC236}">
                <a16:creationId xmlns:a16="http://schemas.microsoft.com/office/drawing/2014/main" id="{8B8DE5D2-B014-4239-97AF-3159BE9BB9B2}"/>
              </a:ext>
            </a:extLst>
          </p:cNvPr>
          <p:cNvPicPr>
            <a:picLocks noChangeAspect="1"/>
          </p:cNvPicPr>
          <p:nvPr userDrawn="1"/>
        </p:nvPicPr>
        <p:blipFill>
          <a:blip r:embed="rId2"/>
          <a:stretch>
            <a:fillRect/>
          </a:stretch>
        </p:blipFill>
        <p:spPr>
          <a:xfrm>
            <a:off x="357416" y="6175375"/>
            <a:ext cx="3060700" cy="546100"/>
          </a:xfrm>
          <a:prstGeom prst="rect">
            <a:avLst/>
          </a:prstGeom>
        </p:spPr>
      </p:pic>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407420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9EE236-D237-438D-8640-F8A8A959314B}"/>
              </a:ext>
            </a:extLst>
          </p:cNvPr>
          <p:cNvSpPr/>
          <p:nvPr userDrawn="1"/>
        </p:nvSpPr>
        <p:spPr>
          <a:xfrm>
            <a:off x="0" y="6019800"/>
            <a:ext cx="1219199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Illinois Center for Transition and Work word mark. This image appears on the lower left of each slide except the opening and closing slides.">
            <a:extLst>
              <a:ext uri="{FF2B5EF4-FFF2-40B4-BE49-F238E27FC236}">
                <a16:creationId xmlns:a16="http://schemas.microsoft.com/office/drawing/2014/main" id="{7D4A1242-1682-4858-9F62-4700C6AA3A2F}"/>
              </a:ext>
            </a:extLst>
          </p:cNvPr>
          <p:cNvPicPr>
            <a:picLocks noChangeAspect="1"/>
          </p:cNvPicPr>
          <p:nvPr userDrawn="1"/>
        </p:nvPicPr>
        <p:blipFill>
          <a:blip r:embed="rId2"/>
          <a:stretch>
            <a:fillRect/>
          </a:stretch>
        </p:blipFill>
        <p:spPr>
          <a:xfrm>
            <a:off x="357416" y="6175375"/>
            <a:ext cx="3060700" cy="5461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1558468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7AA2E9-A67D-41A8-B01F-90B86023D3C4}"/>
              </a:ext>
            </a:extLst>
          </p:cNvPr>
          <p:cNvSpPr/>
          <p:nvPr userDrawn="1"/>
        </p:nvSpPr>
        <p:spPr>
          <a:xfrm>
            <a:off x="0" y="6019800"/>
            <a:ext cx="1219199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Illinois Center for Transition and Work word mark. This image appears on the lower left of each slide except the opening and closing slides.">
            <a:extLst>
              <a:ext uri="{FF2B5EF4-FFF2-40B4-BE49-F238E27FC236}">
                <a16:creationId xmlns:a16="http://schemas.microsoft.com/office/drawing/2014/main" id="{4318EB74-91FC-4C38-9B24-EF30F7774672}"/>
              </a:ext>
            </a:extLst>
          </p:cNvPr>
          <p:cNvPicPr>
            <a:picLocks noChangeAspect="1"/>
          </p:cNvPicPr>
          <p:nvPr userDrawn="1"/>
        </p:nvPicPr>
        <p:blipFill>
          <a:blip r:embed="rId2"/>
          <a:stretch>
            <a:fillRect/>
          </a:stretch>
        </p:blipFill>
        <p:spPr>
          <a:xfrm>
            <a:off x="357416" y="6175375"/>
            <a:ext cx="3060700" cy="5461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2633824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453F7-F2FD-4B11-A6FF-38E010B3270D}" type="datetime1">
              <a:rPr lang="en-US" smtClean="0"/>
              <a:t>4/2/2024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DBFB53F7-4D87-E844-B31E-B7D266CDFB23}" type="slidenum">
              <a:rPr lang="en-US" smtClean="0"/>
              <a:pPr/>
              <a:t>‹#›</a:t>
            </a:fld>
            <a:endParaRPr lang="en-US" dirty="0"/>
          </a:p>
        </p:txBody>
      </p:sp>
    </p:spTree>
    <p:extLst>
      <p:ext uri="{BB962C8B-B14F-4D97-AF65-F5344CB8AC3E}">
        <p14:creationId xmlns:p14="http://schemas.microsoft.com/office/powerpoint/2010/main" val="33580917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65000"/>
        <a:buFont typeface="Calibri" panose="020F050202020403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q"/>
        <a:defRPr sz="2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ctw.illinois.edu/hom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ictw.illinois.edu/resources/school-to-work-transition-guide"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Illinois Center for Transition and Work logo.">
            <a:extLst>
              <a:ext uri="{FF2B5EF4-FFF2-40B4-BE49-F238E27FC236}">
                <a16:creationId xmlns:a16="http://schemas.microsoft.com/office/drawing/2014/main" id="{5B9B0F17-5F2B-924E-9350-3239839F52D6}"/>
              </a:ext>
            </a:extLst>
          </p:cNvPr>
          <p:cNvPicPr>
            <a:picLocks noChangeAspect="1"/>
          </p:cNvPicPr>
          <p:nvPr/>
        </p:nvPicPr>
        <p:blipFill>
          <a:blip r:embed="rId2"/>
          <a:stretch>
            <a:fillRect/>
          </a:stretch>
        </p:blipFill>
        <p:spPr>
          <a:xfrm>
            <a:off x="3740061" y="948692"/>
            <a:ext cx="4537709" cy="4537709"/>
          </a:xfrm>
          <a:prstGeom prst="rect">
            <a:avLst/>
          </a:prstGeom>
        </p:spPr>
      </p:pic>
      <p:pic>
        <p:nvPicPr>
          <p:cNvPr id="19" name="Picture 18" descr="University of Illinois Urbana-Champaign word mark.">
            <a:extLst>
              <a:ext uri="{FF2B5EF4-FFF2-40B4-BE49-F238E27FC236}">
                <a16:creationId xmlns:a16="http://schemas.microsoft.com/office/drawing/2014/main" id="{F70E7419-5451-3543-9ECE-3A5EAD1EAE1A}"/>
              </a:ext>
            </a:extLst>
          </p:cNvPr>
          <p:cNvPicPr>
            <a:picLocks noChangeAspect="1"/>
          </p:cNvPicPr>
          <p:nvPr/>
        </p:nvPicPr>
        <p:blipFill>
          <a:blip r:embed="rId3"/>
          <a:stretch>
            <a:fillRect/>
          </a:stretch>
        </p:blipFill>
        <p:spPr>
          <a:xfrm>
            <a:off x="838200" y="6083481"/>
            <a:ext cx="1573890" cy="407852"/>
          </a:xfrm>
          <a:prstGeom prst="rect">
            <a:avLst/>
          </a:prstGeom>
        </p:spPr>
      </p:pic>
      <p:sp>
        <p:nvSpPr>
          <p:cNvPr id="2" name="Slide Number Placeholder 1">
            <a:extLst>
              <a:ext uri="{FF2B5EF4-FFF2-40B4-BE49-F238E27FC236}">
                <a16:creationId xmlns:a16="http://schemas.microsoft.com/office/drawing/2014/main" id="{3A592B56-6D7C-4CA5-B897-AFA4D5728A33}"/>
              </a:ext>
            </a:extLst>
          </p:cNvPr>
          <p:cNvSpPr>
            <a:spLocks noGrp="1"/>
          </p:cNvSpPr>
          <p:nvPr>
            <p:ph type="sldNum" sz="quarter" idx="12"/>
          </p:nvPr>
        </p:nvSpPr>
        <p:spPr/>
        <p:txBody>
          <a:bodyPr/>
          <a:lstStyle/>
          <a:p>
            <a:fld id="{DBFB53F7-4D87-E844-B31E-B7D266CDFB23}" type="slidenum">
              <a:rPr lang="en-US" smtClean="0"/>
              <a:pPr/>
              <a:t>1</a:t>
            </a:fld>
            <a:endParaRPr lang="en-US" dirty="0"/>
          </a:p>
        </p:txBody>
      </p:sp>
    </p:spTree>
    <p:extLst>
      <p:ext uri="{BB962C8B-B14F-4D97-AF65-F5344CB8AC3E}">
        <p14:creationId xmlns:p14="http://schemas.microsoft.com/office/powerpoint/2010/main" val="205689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E9076-2543-064B-A027-C516D18CD6CD}"/>
              </a:ext>
            </a:extLst>
          </p:cNvPr>
          <p:cNvSpPr>
            <a:spLocks noGrp="1"/>
          </p:cNvSpPr>
          <p:nvPr>
            <p:ph type="title"/>
          </p:nvPr>
        </p:nvSpPr>
        <p:spPr>
          <a:xfrm>
            <a:off x="420875" y="555013"/>
            <a:ext cx="4170274" cy="1956841"/>
          </a:xfrm>
        </p:spPr>
        <p:txBody>
          <a:bodyPr vert="horz" lIns="91440" tIns="45720" rIns="91440" bIns="45720" rtlCol="0" anchor="b">
            <a:normAutofit/>
          </a:bodyPr>
          <a:lstStyle/>
          <a:p>
            <a:pPr algn="l"/>
            <a:r>
              <a:rPr lang="en-US" sz="3400" dirty="0"/>
              <a:t>Section 2: Overview of the Transition Process -</a:t>
            </a:r>
            <a:br>
              <a:rPr lang="en-US" sz="3400" dirty="0"/>
            </a:br>
            <a:r>
              <a:rPr lang="en-US" sz="3400" dirty="0"/>
              <a:t>a Flow Diagram</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AEFD806-0660-1C1E-89F4-3E43847353C5}"/>
              </a:ext>
            </a:extLst>
          </p:cNvPr>
          <p:cNvSpPr txBox="1"/>
          <p:nvPr/>
        </p:nvSpPr>
        <p:spPr>
          <a:xfrm>
            <a:off x="640080" y="2872899"/>
            <a:ext cx="3951316" cy="332066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defTabSz="914400">
              <a:lnSpc>
                <a:spcPct val="90000"/>
              </a:lnSpc>
              <a:spcAft>
                <a:spcPts val="600"/>
              </a:spcAft>
            </a:pPr>
            <a:r>
              <a:rPr lang="en-US" sz="2800" dirty="0"/>
              <a:t>Notes: </a:t>
            </a:r>
            <a:endParaRPr lang="en-US" sz="2800">
              <a:ea typeface="Calibri" panose="020F0502020204030204"/>
              <a:cs typeface="Calibri" panose="020F0502020204030204"/>
            </a:endParaRPr>
          </a:p>
          <a:p>
            <a:pPr indent="-228600" defTabSz="914400">
              <a:lnSpc>
                <a:spcPct val="90000"/>
              </a:lnSpc>
              <a:spcAft>
                <a:spcPts val="600"/>
              </a:spcAft>
              <a:buFont typeface="Arial" panose="020B0604020202020204" pitchFamily="34" charset="0"/>
              <a:buChar char="•"/>
            </a:pPr>
            <a:r>
              <a:rPr lang="en-US" sz="2800" dirty="0"/>
              <a:t>Annual Process, beginning at age 14.5</a:t>
            </a:r>
            <a:endParaRPr lang="en-US" sz="2800">
              <a:ea typeface="Calibri"/>
              <a:cs typeface="Calibri"/>
            </a:endParaRPr>
          </a:p>
          <a:p>
            <a:pPr indent="-228600" defTabSz="914400">
              <a:lnSpc>
                <a:spcPct val="90000"/>
              </a:lnSpc>
              <a:spcAft>
                <a:spcPts val="600"/>
              </a:spcAft>
              <a:buFont typeface="Arial" panose="020B0604020202020204" pitchFamily="34" charset="0"/>
              <a:buChar char="•"/>
            </a:pPr>
            <a:r>
              <a:rPr lang="en-US" sz="2800" dirty="0"/>
              <a:t>Guided by ongoing assessments, and student experiences </a:t>
            </a:r>
            <a:endParaRPr lang="en-US" sz="2800">
              <a:ea typeface="Calibri"/>
              <a:cs typeface="Calibri"/>
            </a:endParaRPr>
          </a:p>
        </p:txBody>
      </p:sp>
      <p:pic>
        <p:nvPicPr>
          <p:cNvPr id="5" name="Content Placeholder 4" descr="A diagram of a life cycle&#10;&#10;Description automatically generated">
            <a:extLst>
              <a:ext uri="{FF2B5EF4-FFF2-40B4-BE49-F238E27FC236}">
                <a16:creationId xmlns:a16="http://schemas.microsoft.com/office/drawing/2014/main" id="{0535B309-354F-8A46-4E59-89E432EE5433}"/>
              </a:ext>
            </a:extLst>
          </p:cNvPr>
          <p:cNvPicPr>
            <a:picLocks noGrp="1" noChangeAspect="1"/>
          </p:cNvPicPr>
          <p:nvPr>
            <p:ph idx="1"/>
          </p:nvPr>
        </p:nvPicPr>
        <p:blipFill rotWithShape="1">
          <a:blip r:embed="rId3"/>
          <a:srcRect l="5170" t="-1760" r="5306" b="1600"/>
          <a:stretch/>
        </p:blipFill>
        <p:spPr>
          <a:xfrm>
            <a:off x="4900900" y="-64817"/>
            <a:ext cx="6868559" cy="672230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6C7469F1-747B-A54D-AAFC-9B21B81D7EA2}"/>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defTabSz="914400">
              <a:spcAft>
                <a:spcPts val="600"/>
              </a:spcAft>
              <a:defRPr/>
            </a:pPr>
            <a:fld id="{DBFB53F7-4D87-E844-B31E-B7D266CDFB23}" type="slidenum">
              <a:rPr lang="en-US">
                <a:solidFill>
                  <a:srgbClr val="FFFFFF"/>
                </a:solidFill>
                <a:latin typeface="Calibri" panose="020F0502020204030204"/>
              </a:rPr>
              <a:pPr defTabSz="914400">
                <a:spcAft>
                  <a:spcPts val="600"/>
                </a:spcAft>
                <a:defRPr/>
              </a:pPr>
              <a:t>10</a:t>
            </a:fld>
            <a:endParaRPr lang="en-US">
              <a:solidFill>
                <a:srgbClr val="FFFFFF"/>
              </a:solidFill>
              <a:latin typeface="Calibri" panose="020F0502020204030204"/>
            </a:endParaRPr>
          </a:p>
        </p:txBody>
      </p:sp>
    </p:spTree>
    <p:extLst>
      <p:ext uri="{BB962C8B-B14F-4D97-AF65-F5344CB8AC3E}">
        <p14:creationId xmlns:p14="http://schemas.microsoft.com/office/powerpoint/2010/main" val="46970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482F2-2DF2-5146-A803-1084E60E150F}"/>
              </a:ext>
            </a:extLst>
          </p:cNvPr>
          <p:cNvSpPr>
            <a:spLocks noGrp="1"/>
          </p:cNvSpPr>
          <p:nvPr>
            <p:ph type="title"/>
          </p:nvPr>
        </p:nvSpPr>
        <p:spPr>
          <a:xfrm>
            <a:off x="0" y="365125"/>
            <a:ext cx="12192000" cy="1325563"/>
          </a:xfrm>
        </p:spPr>
        <p:txBody>
          <a:bodyPr/>
          <a:lstStyle/>
          <a:p>
            <a:r>
              <a:rPr lang="en-US" dirty="0">
                <a:solidFill>
                  <a:srgbClr val="002060"/>
                </a:solidFill>
              </a:rPr>
              <a:t>Section 3: </a:t>
            </a:r>
            <a:r>
              <a:rPr lang="en-US" dirty="0"/>
              <a:t>Features of the Transition IEP</a:t>
            </a:r>
            <a:endParaRPr lang="en-US" dirty="0">
              <a:solidFill>
                <a:srgbClr val="002060"/>
              </a:solidFill>
            </a:endParaRPr>
          </a:p>
        </p:txBody>
      </p:sp>
      <p:sp>
        <p:nvSpPr>
          <p:cNvPr id="3" name="Content Placeholder 2">
            <a:extLst>
              <a:ext uri="{FF2B5EF4-FFF2-40B4-BE49-F238E27FC236}">
                <a16:creationId xmlns:a16="http://schemas.microsoft.com/office/drawing/2014/main" id="{AEDA445A-D2AC-2441-B5C7-09287076E9F0}"/>
              </a:ext>
            </a:extLst>
          </p:cNvPr>
          <p:cNvSpPr>
            <a:spLocks noGrp="1"/>
          </p:cNvSpPr>
          <p:nvPr>
            <p:ph idx="1"/>
          </p:nvPr>
        </p:nvSpPr>
        <p:spPr>
          <a:xfrm>
            <a:off x="838199" y="1561291"/>
            <a:ext cx="10515599" cy="4115573"/>
          </a:xfrm>
        </p:spPr>
        <p:txBody>
          <a:bodyPr vert="horz" lIns="91440" tIns="45720" rIns="91440" bIns="45720" rtlCol="0" anchor="t">
            <a:normAutofit/>
          </a:bodyPr>
          <a:lstStyle/>
          <a:p>
            <a:pPr marL="457200" indent="-457200"/>
            <a:r>
              <a:rPr lang="en-US" dirty="0">
                <a:ea typeface="Calibri"/>
                <a:cs typeface="Calibri"/>
              </a:rPr>
              <a:t>Defines and provides examples of key features of transition IEP, including: </a:t>
            </a:r>
            <a:endParaRPr lang="en-US">
              <a:ea typeface="Calibri"/>
              <a:cs typeface="Calibri"/>
            </a:endParaRPr>
          </a:p>
          <a:p>
            <a:pPr lvl="1"/>
            <a:r>
              <a:rPr lang="en-US" dirty="0">
                <a:ea typeface="+mn-lt"/>
                <a:cs typeface="+mn-lt"/>
              </a:rPr>
              <a:t>Age-appropriate transition assessments, measurable postsecondary outcomes, courses of study, coordinated set of transition services/activities, annual IEP goals for transition, &amp; linkages to after-graduation supports and services</a:t>
            </a:r>
          </a:p>
          <a:p>
            <a:pPr marL="457200" indent="-457200"/>
            <a:r>
              <a:rPr lang="en-US" dirty="0">
                <a:ea typeface="Calibri"/>
                <a:cs typeface="Calibri"/>
              </a:rPr>
              <a:t>Highlights information on Illinois ABLE accounts, PUNS, and opportunities for CTE - schools are now required to disseminate this information at annual IEP meetings</a:t>
            </a:r>
          </a:p>
          <a:p>
            <a:pPr marL="0" indent="0">
              <a:buNone/>
            </a:pPr>
            <a:endParaRPr lang="en-US" dirty="0">
              <a:ea typeface="Calibri"/>
              <a:cs typeface="Calibri"/>
            </a:endParaRPr>
          </a:p>
          <a:p>
            <a:pPr lvl="1"/>
            <a:endParaRPr lang="en-US" dirty="0">
              <a:ea typeface="Calibri"/>
              <a:cs typeface="Calibri"/>
            </a:endParaRPr>
          </a:p>
        </p:txBody>
      </p:sp>
      <p:sp>
        <p:nvSpPr>
          <p:cNvPr id="4" name="Slide Number Placeholder 3">
            <a:extLst>
              <a:ext uri="{FF2B5EF4-FFF2-40B4-BE49-F238E27FC236}">
                <a16:creationId xmlns:a16="http://schemas.microsoft.com/office/drawing/2014/main" id="{5AFE16A3-D60C-BC45-A893-F2C5E6ACA719}"/>
              </a:ext>
            </a:extLst>
          </p:cNvPr>
          <p:cNvSpPr>
            <a:spLocks noGrp="1"/>
          </p:cNvSpPr>
          <p:nvPr>
            <p:ph type="sldNum" sz="quarter" idx="12"/>
          </p:nvPr>
        </p:nvSpPr>
        <p:spPr/>
        <p:txBody>
          <a:bodyPr/>
          <a:lstStyle/>
          <a:p>
            <a:fld id="{DBFB53F7-4D87-E844-B31E-B7D266CDFB23}" type="slidenum">
              <a:rPr lang="en-US" smtClean="0"/>
              <a:t>11</a:t>
            </a:fld>
            <a:endParaRPr lang="en-US"/>
          </a:p>
        </p:txBody>
      </p:sp>
    </p:spTree>
    <p:extLst>
      <p:ext uri="{BB962C8B-B14F-4D97-AF65-F5344CB8AC3E}">
        <p14:creationId xmlns:p14="http://schemas.microsoft.com/office/powerpoint/2010/main" val="524950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B4A2-D629-044B-BDE7-DFC1622E7682}"/>
              </a:ext>
            </a:extLst>
          </p:cNvPr>
          <p:cNvSpPr>
            <a:spLocks noGrp="1"/>
          </p:cNvSpPr>
          <p:nvPr>
            <p:ph type="title"/>
          </p:nvPr>
        </p:nvSpPr>
        <p:spPr>
          <a:xfrm>
            <a:off x="0" y="365125"/>
            <a:ext cx="12192000" cy="1325563"/>
          </a:xfrm>
        </p:spPr>
        <p:txBody>
          <a:bodyPr/>
          <a:lstStyle/>
          <a:p>
            <a:r>
              <a:rPr lang="en-US" dirty="0">
                <a:solidFill>
                  <a:srgbClr val="002060"/>
                </a:solidFill>
              </a:rPr>
              <a:t>Section 4: </a:t>
            </a:r>
            <a:r>
              <a:rPr lang="en-US" dirty="0"/>
              <a:t>Transition IEP Team Members - Roles &amp; Responsibilities</a:t>
            </a:r>
          </a:p>
        </p:txBody>
      </p:sp>
      <p:sp>
        <p:nvSpPr>
          <p:cNvPr id="3" name="Content Placeholder 2">
            <a:extLst>
              <a:ext uri="{FF2B5EF4-FFF2-40B4-BE49-F238E27FC236}">
                <a16:creationId xmlns:a16="http://schemas.microsoft.com/office/drawing/2014/main" id="{A1E86ABF-7D9A-4F4C-992A-50FFD06EFB52}"/>
              </a:ext>
            </a:extLst>
          </p:cNvPr>
          <p:cNvSpPr>
            <a:spLocks noGrp="1"/>
          </p:cNvSpPr>
          <p:nvPr>
            <p:ph idx="1"/>
          </p:nvPr>
        </p:nvSpPr>
        <p:spPr>
          <a:xfrm>
            <a:off x="566803" y="1710804"/>
            <a:ext cx="11183654" cy="4466159"/>
          </a:xfrm>
        </p:spPr>
        <p:txBody>
          <a:bodyPr vert="horz" lIns="91440" tIns="45720" rIns="91440" bIns="45720" rtlCol="0" anchor="t">
            <a:normAutofit/>
          </a:bodyPr>
          <a:lstStyle/>
          <a:p>
            <a:pPr marL="0" indent="0">
              <a:buNone/>
            </a:pPr>
            <a:r>
              <a:rPr lang="en-US" sz="2800" dirty="0">
                <a:ea typeface="Calibri" panose="020F0502020204030204"/>
                <a:cs typeface="Calibri" panose="020F0502020204030204"/>
              </a:rPr>
              <a:t>Essentially, "job descriptions" for the following key team members:</a:t>
            </a:r>
          </a:p>
          <a:p>
            <a:pPr>
              <a:buNone/>
            </a:pPr>
            <a:r>
              <a:rPr lang="en-US" sz="2400" dirty="0">
                <a:latin typeface="Calibri"/>
                <a:ea typeface="Calibri"/>
                <a:cs typeface="Times New Roman"/>
              </a:rPr>
              <a:t>• The Student* </a:t>
            </a:r>
            <a:endParaRPr lang="en-US" sz="2400">
              <a:ea typeface="Calibri"/>
              <a:cs typeface="Calibri"/>
            </a:endParaRPr>
          </a:p>
          <a:p>
            <a:pPr>
              <a:buNone/>
            </a:pPr>
            <a:r>
              <a:rPr lang="en-US" sz="2400" dirty="0">
                <a:latin typeface="Calibri"/>
                <a:ea typeface="Calibri"/>
                <a:cs typeface="Times New Roman"/>
              </a:rPr>
              <a:t>• Parent(s)/Guardian(s)</a:t>
            </a:r>
            <a:endParaRPr lang="en-US" sz="2400">
              <a:latin typeface="Calibri"/>
              <a:ea typeface="Calibri"/>
              <a:cs typeface="Calibri"/>
            </a:endParaRPr>
          </a:p>
          <a:p>
            <a:pPr>
              <a:buNone/>
            </a:pPr>
            <a:r>
              <a:rPr lang="en-US" sz="2400" dirty="0">
                <a:latin typeface="Calibri"/>
                <a:ea typeface="Calibri"/>
                <a:cs typeface="Times New Roman"/>
              </a:rPr>
              <a:t>• School Staff: Special Education Teacher/Case Manager, General Education Teacher(s), School Administrator(s), Guidance Counselor, Vocational/STEP Coordinator, and Related Services Staff (e.g., School Social Worker, School Psychologist, Speech Therapist, PT/OT services, etc.) </a:t>
            </a:r>
            <a:endParaRPr lang="en-US" sz="2400">
              <a:ea typeface="Calibri"/>
              <a:cs typeface="Calibri"/>
            </a:endParaRPr>
          </a:p>
          <a:p>
            <a:pPr>
              <a:buNone/>
            </a:pPr>
            <a:r>
              <a:rPr lang="en-US" sz="2400" dirty="0">
                <a:latin typeface="Calibri"/>
                <a:ea typeface="Calibri"/>
                <a:cs typeface="Times New Roman"/>
              </a:rPr>
              <a:t>• Vocational Rehabilitation Counselor (from IDHS/DRS - Div. of Rehabilitation Services) </a:t>
            </a:r>
            <a:endParaRPr lang="en-US" sz="2400" dirty="0">
              <a:ea typeface="Calibri"/>
              <a:cs typeface="Calibri"/>
            </a:endParaRPr>
          </a:p>
          <a:p>
            <a:pPr>
              <a:buNone/>
            </a:pPr>
            <a:r>
              <a:rPr lang="en-US" sz="2400" dirty="0">
                <a:latin typeface="Calibri"/>
                <a:ea typeface="Calibri"/>
                <a:cs typeface="Times New Roman"/>
              </a:rPr>
              <a:t>• Community service provider(s) </a:t>
            </a:r>
            <a:endParaRPr lang="en-US" sz="2400">
              <a:ea typeface="Calibri"/>
              <a:cs typeface="Calibri"/>
            </a:endParaRPr>
          </a:p>
          <a:p>
            <a:pPr marL="0" indent="0">
              <a:buNone/>
            </a:pPr>
            <a:r>
              <a:rPr lang="en-US" sz="2800" dirty="0">
                <a:ea typeface="Calibri"/>
                <a:cs typeface="Calibri"/>
              </a:rPr>
              <a:t>Includes basic definitions and clarification re various services.</a:t>
            </a:r>
          </a:p>
        </p:txBody>
      </p:sp>
      <p:sp>
        <p:nvSpPr>
          <p:cNvPr id="4" name="Slide Number Placeholder 3">
            <a:extLst>
              <a:ext uri="{FF2B5EF4-FFF2-40B4-BE49-F238E27FC236}">
                <a16:creationId xmlns:a16="http://schemas.microsoft.com/office/drawing/2014/main" id="{7B194BF8-7E30-5E48-81B1-57DFD1589E45}"/>
              </a:ext>
            </a:extLst>
          </p:cNvPr>
          <p:cNvSpPr>
            <a:spLocks noGrp="1"/>
          </p:cNvSpPr>
          <p:nvPr>
            <p:ph type="sldNum" sz="quarter" idx="12"/>
          </p:nvPr>
        </p:nvSpPr>
        <p:spPr/>
        <p:txBody>
          <a:bodyPr/>
          <a:lstStyle/>
          <a:p>
            <a:fld id="{DBFB53F7-4D87-E844-B31E-B7D266CDFB23}" type="slidenum">
              <a:rPr lang="en-US" smtClean="0"/>
              <a:t>12</a:t>
            </a:fld>
            <a:endParaRPr lang="en-US"/>
          </a:p>
        </p:txBody>
      </p:sp>
    </p:spTree>
    <p:extLst>
      <p:ext uri="{BB962C8B-B14F-4D97-AF65-F5344CB8AC3E}">
        <p14:creationId xmlns:p14="http://schemas.microsoft.com/office/powerpoint/2010/main" val="3614406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B4A2-D629-044B-BDE7-DFC1622E7682}"/>
              </a:ext>
            </a:extLst>
          </p:cNvPr>
          <p:cNvSpPr>
            <a:spLocks noGrp="1"/>
          </p:cNvSpPr>
          <p:nvPr>
            <p:ph type="title"/>
          </p:nvPr>
        </p:nvSpPr>
        <p:spPr>
          <a:xfrm>
            <a:off x="0" y="365125"/>
            <a:ext cx="12192000" cy="1325563"/>
          </a:xfrm>
        </p:spPr>
        <p:txBody>
          <a:bodyPr/>
          <a:lstStyle/>
          <a:p>
            <a:r>
              <a:rPr lang="en-US" dirty="0">
                <a:solidFill>
                  <a:srgbClr val="002060"/>
                </a:solidFill>
              </a:rPr>
              <a:t>Section 5: </a:t>
            </a:r>
            <a:r>
              <a:rPr lang="en-US" dirty="0"/>
              <a:t>Timeline for Transition Planning</a:t>
            </a:r>
            <a:r>
              <a:rPr lang="en-US" dirty="0">
                <a:solidFill>
                  <a:srgbClr val="002060"/>
                </a:solidFill>
              </a:rPr>
              <a:t> </a:t>
            </a:r>
            <a:endParaRPr lang="en-US" dirty="0"/>
          </a:p>
        </p:txBody>
      </p:sp>
      <p:sp>
        <p:nvSpPr>
          <p:cNvPr id="3" name="Content Placeholder 2">
            <a:extLst>
              <a:ext uri="{FF2B5EF4-FFF2-40B4-BE49-F238E27FC236}">
                <a16:creationId xmlns:a16="http://schemas.microsoft.com/office/drawing/2014/main" id="{A1E86ABF-7D9A-4F4C-992A-50FFD06EFB52}"/>
              </a:ext>
            </a:extLst>
          </p:cNvPr>
          <p:cNvSpPr>
            <a:spLocks noGrp="1"/>
          </p:cNvSpPr>
          <p:nvPr>
            <p:ph idx="1"/>
          </p:nvPr>
        </p:nvSpPr>
        <p:spPr/>
        <p:txBody>
          <a:bodyPr vert="horz" lIns="91440" tIns="45720" rIns="91440" bIns="45720" rtlCol="0" anchor="t">
            <a:normAutofit/>
          </a:bodyPr>
          <a:lstStyle/>
          <a:p>
            <a:r>
              <a:rPr lang="en-US" dirty="0">
                <a:ea typeface="Calibri"/>
                <a:cs typeface="Calibri"/>
              </a:rPr>
              <a:t>Includes key tasks for each transition grade level</a:t>
            </a:r>
          </a:p>
          <a:p>
            <a:r>
              <a:rPr lang="en-US" dirty="0">
                <a:ea typeface="Calibri"/>
                <a:cs typeface="Calibri"/>
              </a:rPr>
              <a:t>Indicates ongoing tasks </a:t>
            </a:r>
          </a:p>
          <a:p>
            <a:r>
              <a:rPr lang="en-US" dirty="0">
                <a:ea typeface="Calibri"/>
                <a:cs typeface="Calibri"/>
              </a:rPr>
              <a:t>Highlights tasks unique to each given grade level</a:t>
            </a:r>
          </a:p>
          <a:p>
            <a:r>
              <a:rPr lang="en-US" dirty="0">
                <a:ea typeface="Calibri"/>
                <a:cs typeface="Calibri"/>
              </a:rPr>
              <a:t>Includes details for given student scenarios/goals (e.g., info for college-bound students; info re PUNS list registration.)</a:t>
            </a:r>
            <a:endParaRPr lang="en-US" dirty="0"/>
          </a:p>
        </p:txBody>
      </p:sp>
      <p:sp>
        <p:nvSpPr>
          <p:cNvPr id="4" name="Slide Number Placeholder 3">
            <a:extLst>
              <a:ext uri="{FF2B5EF4-FFF2-40B4-BE49-F238E27FC236}">
                <a16:creationId xmlns:a16="http://schemas.microsoft.com/office/drawing/2014/main" id="{7B194BF8-7E30-5E48-81B1-57DFD1589E45}"/>
              </a:ext>
            </a:extLst>
          </p:cNvPr>
          <p:cNvSpPr>
            <a:spLocks noGrp="1"/>
          </p:cNvSpPr>
          <p:nvPr>
            <p:ph type="sldNum" sz="quarter" idx="12"/>
          </p:nvPr>
        </p:nvSpPr>
        <p:spPr/>
        <p:txBody>
          <a:bodyPr/>
          <a:lstStyle/>
          <a:p>
            <a:fld id="{DBFB53F7-4D87-E844-B31E-B7D266CDFB23}" type="slidenum">
              <a:rPr lang="en-US" smtClean="0"/>
              <a:t>13</a:t>
            </a:fld>
            <a:endParaRPr lang="en-US"/>
          </a:p>
        </p:txBody>
      </p:sp>
    </p:spTree>
    <p:extLst>
      <p:ext uri="{BB962C8B-B14F-4D97-AF65-F5344CB8AC3E}">
        <p14:creationId xmlns:p14="http://schemas.microsoft.com/office/powerpoint/2010/main" val="3967701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B4A2-D629-044B-BDE7-DFC1622E7682}"/>
              </a:ext>
            </a:extLst>
          </p:cNvPr>
          <p:cNvSpPr>
            <a:spLocks noGrp="1"/>
          </p:cNvSpPr>
          <p:nvPr>
            <p:ph type="title"/>
          </p:nvPr>
        </p:nvSpPr>
        <p:spPr>
          <a:xfrm>
            <a:off x="0" y="224757"/>
            <a:ext cx="12192000" cy="1325563"/>
          </a:xfrm>
        </p:spPr>
        <p:txBody>
          <a:bodyPr/>
          <a:lstStyle/>
          <a:p>
            <a:r>
              <a:rPr lang="en-US" dirty="0">
                <a:solidFill>
                  <a:srgbClr val="002060"/>
                </a:solidFill>
              </a:rPr>
              <a:t>Section 6: </a:t>
            </a:r>
            <a:r>
              <a:rPr lang="en-US" dirty="0"/>
              <a:t>Transition and the Law</a:t>
            </a:r>
          </a:p>
        </p:txBody>
      </p:sp>
      <p:sp>
        <p:nvSpPr>
          <p:cNvPr id="3" name="Content Placeholder 2">
            <a:extLst>
              <a:ext uri="{FF2B5EF4-FFF2-40B4-BE49-F238E27FC236}">
                <a16:creationId xmlns:a16="http://schemas.microsoft.com/office/drawing/2014/main" id="{A1E86ABF-7D9A-4F4C-992A-50FFD06EFB52}"/>
              </a:ext>
            </a:extLst>
          </p:cNvPr>
          <p:cNvSpPr>
            <a:spLocks noGrp="1"/>
          </p:cNvSpPr>
          <p:nvPr>
            <p:ph idx="1"/>
          </p:nvPr>
        </p:nvSpPr>
        <p:spPr>
          <a:xfrm>
            <a:off x="878305" y="1494757"/>
            <a:ext cx="10515600" cy="4351338"/>
          </a:xfrm>
        </p:spPr>
        <p:txBody>
          <a:bodyPr vert="horz" lIns="91440" tIns="45720" rIns="91440" bIns="45720" rtlCol="0" anchor="t">
            <a:normAutofit fontScale="92500"/>
          </a:bodyPr>
          <a:lstStyle/>
          <a:p>
            <a:r>
              <a:rPr lang="en-US" dirty="0">
                <a:ea typeface="Calibri"/>
                <a:cs typeface="Calibri"/>
              </a:rPr>
              <a:t>Highlights key legislation that impacts transition-age students with disabilities (e.g., IDEA, The Rehabilitation Act of 1973, WIOA, Americans with Disabilities Act, etc.) </a:t>
            </a:r>
          </a:p>
          <a:p>
            <a:r>
              <a:rPr lang="en-US" dirty="0">
                <a:ea typeface="Calibri"/>
                <a:cs typeface="Calibri"/>
              </a:rPr>
              <a:t>Describes the difference between entitlement systems (special education under IDEA) vs. eligibility systems (adult services)</a:t>
            </a:r>
          </a:p>
          <a:p>
            <a:r>
              <a:rPr lang="en-US" dirty="0">
                <a:ea typeface="Calibri"/>
                <a:cs typeface="Calibri"/>
              </a:rPr>
              <a:t>Outlines important terms related to Social Security </a:t>
            </a:r>
          </a:p>
          <a:p>
            <a:r>
              <a:rPr lang="en-US" dirty="0">
                <a:ea typeface="Calibri"/>
                <a:cs typeface="Calibri"/>
              </a:rPr>
              <a:t>Describes options for families related to Educational Rights, Transfer/Delegation of Rights, and Age of Majority (e.g., Guardianship, POA, Supported Decision Making)</a:t>
            </a:r>
          </a:p>
          <a:p>
            <a:endParaRPr lang="en-US" dirty="0">
              <a:ea typeface="Calibri"/>
              <a:cs typeface="Calibri"/>
            </a:endParaRPr>
          </a:p>
        </p:txBody>
      </p:sp>
      <p:sp>
        <p:nvSpPr>
          <p:cNvPr id="4" name="Slide Number Placeholder 3">
            <a:extLst>
              <a:ext uri="{FF2B5EF4-FFF2-40B4-BE49-F238E27FC236}">
                <a16:creationId xmlns:a16="http://schemas.microsoft.com/office/drawing/2014/main" id="{7B194BF8-7E30-5E48-81B1-57DFD1589E45}"/>
              </a:ext>
            </a:extLst>
          </p:cNvPr>
          <p:cNvSpPr>
            <a:spLocks noGrp="1"/>
          </p:cNvSpPr>
          <p:nvPr>
            <p:ph type="sldNum" sz="quarter" idx="12"/>
          </p:nvPr>
        </p:nvSpPr>
        <p:spPr/>
        <p:txBody>
          <a:bodyPr/>
          <a:lstStyle/>
          <a:p>
            <a:fld id="{DBFB53F7-4D87-E844-B31E-B7D266CDFB23}" type="slidenum">
              <a:rPr lang="en-US" smtClean="0"/>
              <a:t>14</a:t>
            </a:fld>
            <a:endParaRPr lang="en-US"/>
          </a:p>
        </p:txBody>
      </p:sp>
    </p:spTree>
    <p:extLst>
      <p:ext uri="{BB962C8B-B14F-4D97-AF65-F5344CB8AC3E}">
        <p14:creationId xmlns:p14="http://schemas.microsoft.com/office/powerpoint/2010/main" val="3083480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B4A2-D629-044B-BDE7-DFC1622E7682}"/>
              </a:ext>
            </a:extLst>
          </p:cNvPr>
          <p:cNvSpPr>
            <a:spLocks noGrp="1"/>
          </p:cNvSpPr>
          <p:nvPr>
            <p:ph type="title"/>
          </p:nvPr>
        </p:nvSpPr>
        <p:spPr>
          <a:xfrm>
            <a:off x="0" y="234783"/>
            <a:ext cx="12192000" cy="1325563"/>
          </a:xfrm>
        </p:spPr>
        <p:txBody>
          <a:bodyPr/>
          <a:lstStyle/>
          <a:p>
            <a:r>
              <a:rPr lang="en-US" sz="4200" dirty="0">
                <a:solidFill>
                  <a:srgbClr val="002060"/>
                </a:solidFill>
              </a:rPr>
              <a:t>Section 7: </a:t>
            </a:r>
            <a:r>
              <a:rPr lang="en-US" sz="4200" dirty="0"/>
              <a:t>The PUNS System (for Students with Developmental Disabilities)</a:t>
            </a:r>
          </a:p>
        </p:txBody>
      </p:sp>
      <p:sp>
        <p:nvSpPr>
          <p:cNvPr id="3" name="Content Placeholder 2">
            <a:extLst>
              <a:ext uri="{FF2B5EF4-FFF2-40B4-BE49-F238E27FC236}">
                <a16:creationId xmlns:a16="http://schemas.microsoft.com/office/drawing/2014/main" id="{A1E86ABF-7D9A-4F4C-992A-50FFD06EFB52}"/>
              </a:ext>
            </a:extLst>
          </p:cNvPr>
          <p:cNvSpPr>
            <a:spLocks noGrp="1"/>
          </p:cNvSpPr>
          <p:nvPr>
            <p:ph idx="1"/>
          </p:nvPr>
        </p:nvSpPr>
        <p:spPr>
          <a:xfrm>
            <a:off x="838200" y="1655178"/>
            <a:ext cx="10515600" cy="4351338"/>
          </a:xfrm>
        </p:spPr>
        <p:txBody>
          <a:bodyPr vert="horz" lIns="91440" tIns="45720" rIns="91440" bIns="45720" rtlCol="0" anchor="t">
            <a:normAutofit/>
          </a:bodyPr>
          <a:lstStyle/>
          <a:p>
            <a:r>
              <a:rPr lang="en-US" sz="3000" dirty="0">
                <a:ea typeface="Calibri"/>
                <a:cs typeface="Calibri"/>
              </a:rPr>
              <a:t>Explains what PUNS is and who it is for </a:t>
            </a:r>
          </a:p>
          <a:p>
            <a:r>
              <a:rPr lang="en-US" sz="3000" dirty="0">
                <a:ea typeface="Calibri"/>
                <a:cs typeface="Calibri"/>
              </a:rPr>
              <a:t>Describes how to enroll in PUNS and how to regularly check your status on the PUNS "list"</a:t>
            </a:r>
          </a:p>
          <a:p>
            <a:r>
              <a:rPr lang="en-US" sz="3000" dirty="0">
                <a:ea typeface="Calibri"/>
                <a:cs typeface="Calibri"/>
              </a:rPr>
              <a:t>Answers FAQs that families or service providers may have about PUNS, such as</a:t>
            </a:r>
          </a:p>
          <a:p>
            <a:pPr lvl="1">
              <a:buFont typeface="Calibri" panose="05000000000000000000" pitchFamily="2" charset="2"/>
              <a:buChar char="□"/>
            </a:pPr>
            <a:r>
              <a:rPr lang="en-US" dirty="0">
                <a:ea typeface="Calibri" panose="020F0502020204030204"/>
                <a:cs typeface="Calibri" panose="020F0502020204030204"/>
              </a:rPr>
              <a:t>What types of services can this funding cover? </a:t>
            </a:r>
          </a:p>
          <a:p>
            <a:pPr lvl="1">
              <a:buFont typeface="Calibri" panose="05000000000000000000" pitchFamily="2" charset="2"/>
              <a:buChar char="□"/>
            </a:pPr>
            <a:r>
              <a:rPr lang="en-US" dirty="0">
                <a:ea typeface="Calibri" panose="020F0502020204030204"/>
                <a:cs typeface="Calibri" panose="020F0502020204030204"/>
              </a:rPr>
              <a:t>What is the difference between the two categories (planning and seeking services)? How do I move from one to another?</a:t>
            </a:r>
          </a:p>
          <a:p>
            <a:pPr lvl="1">
              <a:buFont typeface="Calibri" panose="05000000000000000000" pitchFamily="2" charset="2"/>
              <a:buChar char="□"/>
            </a:pPr>
            <a:r>
              <a:rPr lang="en-US" dirty="0">
                <a:ea typeface="Calibri" panose="020F0502020204030204"/>
                <a:cs typeface="Calibri" panose="020F0502020204030204"/>
              </a:rPr>
              <a:t>How do I know if/when I am pulled for funding? </a:t>
            </a:r>
          </a:p>
        </p:txBody>
      </p:sp>
      <p:sp>
        <p:nvSpPr>
          <p:cNvPr id="4" name="Slide Number Placeholder 3">
            <a:extLst>
              <a:ext uri="{FF2B5EF4-FFF2-40B4-BE49-F238E27FC236}">
                <a16:creationId xmlns:a16="http://schemas.microsoft.com/office/drawing/2014/main" id="{7B194BF8-7E30-5E48-81B1-57DFD1589E45}"/>
              </a:ext>
            </a:extLst>
          </p:cNvPr>
          <p:cNvSpPr>
            <a:spLocks noGrp="1"/>
          </p:cNvSpPr>
          <p:nvPr>
            <p:ph type="sldNum" sz="quarter" idx="12"/>
          </p:nvPr>
        </p:nvSpPr>
        <p:spPr/>
        <p:txBody>
          <a:bodyPr/>
          <a:lstStyle/>
          <a:p>
            <a:fld id="{DBFB53F7-4D87-E844-B31E-B7D266CDFB23}" type="slidenum">
              <a:rPr lang="en-US" smtClean="0"/>
              <a:t>15</a:t>
            </a:fld>
            <a:endParaRPr lang="en-US"/>
          </a:p>
        </p:txBody>
      </p:sp>
    </p:spTree>
    <p:extLst>
      <p:ext uri="{BB962C8B-B14F-4D97-AF65-F5344CB8AC3E}">
        <p14:creationId xmlns:p14="http://schemas.microsoft.com/office/powerpoint/2010/main" val="2997540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B4A2-D629-044B-BDE7-DFC1622E7682}"/>
              </a:ext>
            </a:extLst>
          </p:cNvPr>
          <p:cNvSpPr>
            <a:spLocks noGrp="1"/>
          </p:cNvSpPr>
          <p:nvPr>
            <p:ph type="title"/>
          </p:nvPr>
        </p:nvSpPr>
        <p:spPr>
          <a:xfrm>
            <a:off x="0" y="204704"/>
            <a:ext cx="12192000" cy="1325563"/>
          </a:xfrm>
        </p:spPr>
        <p:txBody>
          <a:bodyPr/>
          <a:lstStyle/>
          <a:p>
            <a:r>
              <a:rPr lang="en-US" dirty="0">
                <a:solidFill>
                  <a:srgbClr val="002060"/>
                </a:solidFill>
              </a:rPr>
              <a:t>Section 8: </a:t>
            </a:r>
            <a:r>
              <a:rPr lang="en-US" dirty="0"/>
              <a:t>The Summary of Performance</a:t>
            </a:r>
          </a:p>
        </p:txBody>
      </p:sp>
      <p:sp>
        <p:nvSpPr>
          <p:cNvPr id="3" name="Content Placeholder 2">
            <a:extLst>
              <a:ext uri="{FF2B5EF4-FFF2-40B4-BE49-F238E27FC236}">
                <a16:creationId xmlns:a16="http://schemas.microsoft.com/office/drawing/2014/main" id="{A1E86ABF-7D9A-4F4C-992A-50FFD06EFB52}"/>
              </a:ext>
            </a:extLst>
          </p:cNvPr>
          <p:cNvSpPr>
            <a:spLocks noGrp="1"/>
          </p:cNvSpPr>
          <p:nvPr>
            <p:ph idx="1"/>
          </p:nvPr>
        </p:nvSpPr>
        <p:spPr>
          <a:xfrm>
            <a:off x="838200" y="1534862"/>
            <a:ext cx="10515600" cy="4351338"/>
          </a:xfrm>
        </p:spPr>
        <p:txBody>
          <a:bodyPr vert="horz" lIns="91440" tIns="45720" rIns="91440" bIns="45720" rtlCol="0" anchor="t">
            <a:normAutofit fontScale="92500" lnSpcReduction="10000"/>
          </a:bodyPr>
          <a:lstStyle/>
          <a:p>
            <a:r>
              <a:rPr lang="en-US" dirty="0">
                <a:ea typeface="Calibri"/>
                <a:cs typeface="Calibri"/>
              </a:rPr>
              <a:t>Describes what a Summary of Performance (SOP) is and why it is needed </a:t>
            </a:r>
          </a:p>
          <a:p>
            <a:r>
              <a:rPr lang="en-US" dirty="0">
                <a:ea typeface="Calibri"/>
                <a:cs typeface="Calibri"/>
              </a:rPr>
              <a:t>Breaks down the key components of the SOP</a:t>
            </a:r>
          </a:p>
          <a:p>
            <a:r>
              <a:rPr lang="en-US" dirty="0">
                <a:ea typeface="Calibri"/>
                <a:cs typeface="Calibri"/>
              </a:rPr>
              <a:t>Shares helpful tips for educators to ensure the SOP is meaningful and beneficial for the student, such as </a:t>
            </a:r>
          </a:p>
          <a:p>
            <a:pPr lvl="1"/>
            <a:r>
              <a:rPr lang="en-US" dirty="0">
                <a:ea typeface="Calibri"/>
                <a:cs typeface="Calibri"/>
              </a:rPr>
              <a:t>Actively involving the student in developing the SOP</a:t>
            </a:r>
          </a:p>
          <a:p>
            <a:pPr lvl="1"/>
            <a:r>
              <a:rPr lang="en-US" dirty="0">
                <a:ea typeface="Calibri"/>
                <a:cs typeface="Calibri"/>
              </a:rPr>
              <a:t>Linking the SOP with the IEP process</a:t>
            </a:r>
          </a:p>
          <a:p>
            <a:pPr lvl="1"/>
            <a:r>
              <a:rPr lang="en-US" dirty="0">
                <a:ea typeface="Calibri"/>
                <a:cs typeface="Calibri"/>
              </a:rPr>
              <a:t>Thinking about a student's future environment (e.g., adult services) when developing the SOP</a:t>
            </a:r>
          </a:p>
          <a:p>
            <a:r>
              <a:rPr lang="en-US" dirty="0">
                <a:ea typeface="Calibri"/>
                <a:cs typeface="Calibri"/>
              </a:rPr>
              <a:t>Provides a link to a sample SOP template from ISBE</a:t>
            </a:r>
          </a:p>
        </p:txBody>
      </p:sp>
      <p:sp>
        <p:nvSpPr>
          <p:cNvPr id="4" name="Slide Number Placeholder 3">
            <a:extLst>
              <a:ext uri="{FF2B5EF4-FFF2-40B4-BE49-F238E27FC236}">
                <a16:creationId xmlns:a16="http://schemas.microsoft.com/office/drawing/2014/main" id="{7B194BF8-7E30-5E48-81B1-57DFD1589E45}"/>
              </a:ext>
            </a:extLst>
          </p:cNvPr>
          <p:cNvSpPr>
            <a:spLocks noGrp="1"/>
          </p:cNvSpPr>
          <p:nvPr>
            <p:ph type="sldNum" sz="quarter" idx="12"/>
          </p:nvPr>
        </p:nvSpPr>
        <p:spPr/>
        <p:txBody>
          <a:bodyPr/>
          <a:lstStyle/>
          <a:p>
            <a:fld id="{DBFB53F7-4D87-E844-B31E-B7D266CDFB23}" type="slidenum">
              <a:rPr lang="en-US" smtClean="0"/>
              <a:t>16</a:t>
            </a:fld>
            <a:endParaRPr lang="en-US"/>
          </a:p>
        </p:txBody>
      </p:sp>
    </p:spTree>
    <p:extLst>
      <p:ext uri="{BB962C8B-B14F-4D97-AF65-F5344CB8AC3E}">
        <p14:creationId xmlns:p14="http://schemas.microsoft.com/office/powerpoint/2010/main" val="1817563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B4A2-D629-044B-BDE7-DFC1622E7682}"/>
              </a:ext>
            </a:extLst>
          </p:cNvPr>
          <p:cNvSpPr>
            <a:spLocks noGrp="1"/>
          </p:cNvSpPr>
          <p:nvPr>
            <p:ph type="title"/>
          </p:nvPr>
        </p:nvSpPr>
        <p:spPr>
          <a:xfrm>
            <a:off x="-393404" y="457201"/>
            <a:ext cx="12192000" cy="1264220"/>
          </a:xfrm>
        </p:spPr>
        <p:txBody>
          <a:bodyPr>
            <a:normAutofit fontScale="90000"/>
          </a:bodyPr>
          <a:lstStyle/>
          <a:p>
            <a:r>
              <a:rPr lang="en-US" dirty="0">
                <a:solidFill>
                  <a:srgbClr val="002060"/>
                </a:solidFill>
              </a:rPr>
              <a:t>Section 9: Key Resources &amp; </a:t>
            </a:r>
            <a:r>
              <a:rPr lang="en-US" dirty="0"/>
              <a:t>Sample Transition Surveys</a:t>
            </a:r>
            <a:br>
              <a:rPr lang="en-US" dirty="0"/>
            </a:br>
            <a:r>
              <a:rPr lang="en-US" sz="3200" dirty="0">
                <a:ea typeface="Calibri"/>
                <a:cs typeface="Calibri"/>
              </a:rPr>
              <a:t>Resources Alpha</a:t>
            </a:r>
            <a:r>
              <a:rPr lang="en-US" sz="3200" dirty="0">
                <a:latin typeface="Calibri Light"/>
                <a:ea typeface="Calibri"/>
                <a:cs typeface="Calibri"/>
              </a:rPr>
              <a:t>-listed, by category, with embedded links</a:t>
            </a:r>
          </a:p>
          <a:p>
            <a:pPr algn="l"/>
            <a:r>
              <a:rPr lang="en-US" sz="3200" dirty="0">
                <a:latin typeface="Calibri Light"/>
                <a:ea typeface="Calibri"/>
                <a:cs typeface="Calibri"/>
              </a:rPr>
              <a:t>                                                             </a:t>
            </a:r>
            <a:r>
              <a:rPr lang="en-US" sz="3200" u="sng" dirty="0">
                <a:latin typeface="Calibri Light"/>
                <a:ea typeface="Calibri"/>
                <a:cs typeface="Calibri"/>
              </a:rPr>
              <a:t>Categories</a:t>
            </a:r>
            <a:r>
              <a:rPr lang="en-US" sz="3200" dirty="0">
                <a:latin typeface="Calibri Light"/>
                <a:ea typeface="Calibri"/>
                <a:cs typeface="Calibri"/>
              </a:rPr>
              <a:t>:</a:t>
            </a:r>
          </a:p>
          <a:p>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A1E86ABF-7D9A-4F4C-992A-50FFD06EFB52}"/>
              </a:ext>
            </a:extLst>
          </p:cNvPr>
          <p:cNvSpPr>
            <a:spLocks noGrp="1"/>
          </p:cNvSpPr>
          <p:nvPr>
            <p:ph idx="1"/>
          </p:nvPr>
        </p:nvSpPr>
        <p:spPr>
          <a:xfrm>
            <a:off x="838200" y="1783871"/>
            <a:ext cx="5317299" cy="4393092"/>
          </a:xfrm>
        </p:spPr>
        <p:txBody>
          <a:bodyPr vert="horz" lIns="91440" tIns="45720" rIns="91440" bIns="45720" rtlCol="0" anchor="t">
            <a:normAutofit/>
          </a:bodyPr>
          <a:lstStyle/>
          <a:p>
            <a:pPr marL="342900" indent="-342900"/>
            <a:r>
              <a:rPr lang="en-US" sz="2800" b="1" dirty="0">
                <a:latin typeface="Calibri Light"/>
                <a:ea typeface="Calibri" panose="020F0502020204030204"/>
                <a:cs typeface="Times New Roman"/>
              </a:rPr>
              <a:t>ADVOCACY &amp; FAMILY SUPPORT</a:t>
            </a:r>
            <a:endParaRPr lang="en-US" sz="2800">
              <a:latin typeface="Calibri Light"/>
              <a:ea typeface="Calibri"/>
              <a:cs typeface="Calibri"/>
            </a:endParaRPr>
          </a:p>
          <a:p>
            <a:pPr marL="342900" indent="-342900"/>
            <a:r>
              <a:rPr lang="en-US" sz="2800" b="1" dirty="0">
                <a:latin typeface="Calibri Light"/>
                <a:ea typeface="Calibri" panose="020F0502020204030204"/>
                <a:cs typeface="Times New Roman"/>
              </a:rPr>
              <a:t>ASSISTIVE TECHNOLOGY &amp;  ACCOMMODATIONS</a:t>
            </a:r>
          </a:p>
          <a:p>
            <a:pPr marL="342900" indent="-342900"/>
            <a:r>
              <a:rPr lang="en-US" sz="2800" b="1" dirty="0">
                <a:latin typeface="Calibri Light"/>
                <a:ea typeface="Calibri" panose="020F0502020204030204"/>
                <a:cs typeface="Times New Roman"/>
              </a:rPr>
              <a:t>BENEFITS</a:t>
            </a:r>
          </a:p>
          <a:p>
            <a:pPr marL="342900" indent="-342900"/>
            <a:r>
              <a:rPr lang="en-US" sz="2800" b="1" dirty="0">
                <a:latin typeface="Calibri Light"/>
                <a:ea typeface="Calibri" panose="020F0502020204030204"/>
                <a:cs typeface="Times New Roman"/>
              </a:rPr>
              <a:t>DEVELOPMENTAL DISABILITY SERVICES</a:t>
            </a:r>
          </a:p>
          <a:p>
            <a:pPr marL="342900" indent="-342900"/>
            <a:r>
              <a:rPr lang="en-US" sz="2800" b="1" dirty="0">
                <a:latin typeface="Calibri Light"/>
                <a:ea typeface="Calibri" panose="020F0502020204030204"/>
                <a:cs typeface="Times New Roman"/>
              </a:rPr>
              <a:t>EDUCATION/TRAINING</a:t>
            </a:r>
          </a:p>
          <a:p>
            <a:pPr marL="342900" indent="-342900"/>
            <a:r>
              <a:rPr lang="en-US" sz="2800" b="1" dirty="0">
                <a:latin typeface="Calibri Light"/>
                <a:ea typeface="Calibri" panose="020F0502020204030204"/>
                <a:cs typeface="Times New Roman"/>
              </a:rPr>
              <a:t>EMPLOYMENT</a:t>
            </a:r>
            <a:endParaRPr lang="es-MX" sz="2800">
              <a:latin typeface="Calibri Light"/>
              <a:ea typeface="Calibri"/>
              <a:cs typeface="Calibri"/>
            </a:endParaRPr>
          </a:p>
        </p:txBody>
      </p:sp>
      <p:sp>
        <p:nvSpPr>
          <p:cNvPr id="4" name="Slide Number Placeholder 3">
            <a:extLst>
              <a:ext uri="{FF2B5EF4-FFF2-40B4-BE49-F238E27FC236}">
                <a16:creationId xmlns:a16="http://schemas.microsoft.com/office/drawing/2014/main" id="{7B194BF8-7E30-5E48-81B1-57DFD1589E45}"/>
              </a:ext>
            </a:extLst>
          </p:cNvPr>
          <p:cNvSpPr>
            <a:spLocks noGrp="1"/>
          </p:cNvSpPr>
          <p:nvPr>
            <p:ph type="sldNum" sz="quarter" idx="12"/>
          </p:nvPr>
        </p:nvSpPr>
        <p:spPr/>
        <p:txBody>
          <a:bodyPr/>
          <a:lstStyle/>
          <a:p>
            <a:fld id="{DBFB53F7-4D87-E844-B31E-B7D266CDFB23}" type="slidenum">
              <a:rPr lang="en-US" smtClean="0"/>
              <a:t>17</a:t>
            </a:fld>
            <a:endParaRPr lang="en-US"/>
          </a:p>
        </p:txBody>
      </p:sp>
      <p:sp>
        <p:nvSpPr>
          <p:cNvPr id="5" name="TextBox 4">
            <a:extLst>
              <a:ext uri="{FF2B5EF4-FFF2-40B4-BE49-F238E27FC236}">
                <a16:creationId xmlns:a16="http://schemas.microsoft.com/office/drawing/2014/main" id="{EE7AE264-41A5-F216-9D62-AEB3412ECC30}"/>
              </a:ext>
            </a:extLst>
          </p:cNvPr>
          <p:cNvSpPr txBox="1"/>
          <p:nvPr/>
        </p:nvSpPr>
        <p:spPr>
          <a:xfrm>
            <a:off x="6471781" y="1837150"/>
            <a:ext cx="5177424" cy="3689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90000"/>
              </a:lnSpc>
              <a:spcBef>
                <a:spcPts val="1000"/>
              </a:spcBef>
              <a:buFont typeface="Arial"/>
              <a:buChar char="•"/>
            </a:pPr>
            <a:r>
              <a:rPr lang="en-US" sz="2800" b="1" dirty="0">
                <a:latin typeface="Calibri Light"/>
                <a:ea typeface="Calibri"/>
                <a:cs typeface="Times New Roman"/>
              </a:rPr>
              <a:t>HOUSING &amp; INDEPENDENT LIVING</a:t>
            </a:r>
            <a:endParaRPr lang="en-US" sz="2800">
              <a:latin typeface="Calibri Light"/>
              <a:ea typeface="Calibri"/>
              <a:cs typeface="Times New Roman"/>
            </a:endParaRPr>
          </a:p>
          <a:p>
            <a:pPr marL="342900" indent="-342900">
              <a:lnSpc>
                <a:spcPct val="90000"/>
              </a:lnSpc>
              <a:spcBef>
                <a:spcPts val="1000"/>
              </a:spcBef>
              <a:buFont typeface="Arial"/>
              <a:buChar char="•"/>
            </a:pPr>
            <a:r>
              <a:rPr lang="en-US" sz="2800" b="1" dirty="0">
                <a:latin typeface="Calibri Light"/>
                <a:ea typeface="Calibri"/>
                <a:cs typeface="Times New Roman"/>
              </a:rPr>
              <a:t>GUARDIANSHIP &amp; LEGAL ASSISTANCE</a:t>
            </a:r>
            <a:endParaRPr lang="en-US" sz="2800">
              <a:latin typeface="Calibri Light"/>
              <a:ea typeface="Calibri"/>
              <a:cs typeface="Times New Roman"/>
            </a:endParaRPr>
          </a:p>
          <a:p>
            <a:pPr marL="342900" indent="-342900">
              <a:lnSpc>
                <a:spcPct val="90000"/>
              </a:lnSpc>
              <a:spcBef>
                <a:spcPts val="1000"/>
              </a:spcBef>
              <a:buFont typeface="Arial"/>
              <a:buChar char="•"/>
            </a:pPr>
            <a:r>
              <a:rPr lang="en-US" sz="2800" b="1" dirty="0">
                <a:latin typeface="Calibri Light"/>
                <a:ea typeface="Calibri"/>
                <a:cs typeface="Times New Roman"/>
              </a:rPr>
              <a:t>MENTAL HEALTH</a:t>
            </a:r>
            <a:endParaRPr lang="en-US" sz="2800">
              <a:latin typeface="Calibri Light"/>
              <a:ea typeface="Calibri"/>
              <a:cs typeface="Times New Roman"/>
            </a:endParaRPr>
          </a:p>
          <a:p>
            <a:pPr marL="342900" indent="-342900">
              <a:lnSpc>
                <a:spcPct val="90000"/>
              </a:lnSpc>
              <a:spcBef>
                <a:spcPts val="1000"/>
              </a:spcBef>
              <a:buFont typeface="Arial"/>
              <a:buChar char="•"/>
            </a:pPr>
            <a:r>
              <a:rPr lang="es-MX" sz="2800" b="1" dirty="0">
                <a:latin typeface="Calibri Light"/>
                <a:ea typeface="Calibri"/>
                <a:cs typeface="Times New Roman"/>
              </a:rPr>
              <a:t>RECREATION &amp; LEISURE</a:t>
            </a:r>
            <a:endParaRPr lang="en-US" sz="2800">
              <a:latin typeface="Calibri Light"/>
              <a:ea typeface="Calibri"/>
              <a:cs typeface="Times New Roman"/>
            </a:endParaRPr>
          </a:p>
          <a:p>
            <a:pPr marL="342900" indent="-342900">
              <a:lnSpc>
                <a:spcPct val="90000"/>
              </a:lnSpc>
              <a:spcBef>
                <a:spcPts val="1000"/>
              </a:spcBef>
              <a:buFont typeface="Arial"/>
              <a:buChar char="•"/>
            </a:pPr>
            <a:r>
              <a:rPr lang="es-MX" sz="2800" b="1" dirty="0">
                <a:latin typeface="Calibri Light"/>
                <a:ea typeface="Calibri"/>
                <a:cs typeface="Times New Roman"/>
              </a:rPr>
              <a:t>TRANSPORTATION</a:t>
            </a:r>
            <a:endParaRPr lang="es-MX" sz="2800">
              <a:latin typeface="Calibri Light"/>
              <a:ea typeface="Calibri"/>
              <a:cs typeface="Times New Roman"/>
            </a:endParaRPr>
          </a:p>
          <a:p>
            <a:pPr marL="342900" indent="-342900" algn="l">
              <a:buFont typeface="Arial"/>
              <a:buChar char="•"/>
            </a:pPr>
            <a:endParaRPr lang="en-US" sz="2400" dirty="0">
              <a:ea typeface="Calibri"/>
              <a:cs typeface="Calibri"/>
            </a:endParaRPr>
          </a:p>
        </p:txBody>
      </p:sp>
    </p:spTree>
    <p:extLst>
      <p:ext uri="{BB962C8B-B14F-4D97-AF65-F5344CB8AC3E}">
        <p14:creationId xmlns:p14="http://schemas.microsoft.com/office/powerpoint/2010/main" val="257123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B4A2-D629-044B-BDE7-DFC1622E7682}"/>
              </a:ext>
            </a:extLst>
          </p:cNvPr>
          <p:cNvSpPr>
            <a:spLocks noGrp="1"/>
          </p:cNvSpPr>
          <p:nvPr>
            <p:ph type="title"/>
          </p:nvPr>
        </p:nvSpPr>
        <p:spPr>
          <a:xfrm>
            <a:off x="0" y="365125"/>
            <a:ext cx="12192000" cy="1325563"/>
          </a:xfrm>
        </p:spPr>
        <p:txBody>
          <a:bodyPr/>
          <a:lstStyle/>
          <a:p>
            <a:r>
              <a:rPr lang="en-US" dirty="0">
                <a:solidFill>
                  <a:srgbClr val="002060"/>
                </a:solidFill>
              </a:rPr>
              <a:t>Section 9: (Continued) </a:t>
            </a:r>
            <a:r>
              <a:rPr lang="en-US" dirty="0"/>
              <a:t>Sample Transition Surveys</a:t>
            </a:r>
          </a:p>
        </p:txBody>
      </p:sp>
      <p:sp>
        <p:nvSpPr>
          <p:cNvPr id="3" name="Content Placeholder 2">
            <a:extLst>
              <a:ext uri="{FF2B5EF4-FFF2-40B4-BE49-F238E27FC236}">
                <a16:creationId xmlns:a16="http://schemas.microsoft.com/office/drawing/2014/main" id="{A1E86ABF-7D9A-4F4C-992A-50FFD06EFB52}"/>
              </a:ext>
            </a:extLst>
          </p:cNvPr>
          <p:cNvSpPr>
            <a:spLocks noGrp="1"/>
          </p:cNvSpPr>
          <p:nvPr>
            <p:ph idx="1"/>
          </p:nvPr>
        </p:nvSpPr>
        <p:spPr>
          <a:xfrm>
            <a:off x="838200" y="1635125"/>
            <a:ext cx="10515600" cy="4481680"/>
          </a:xfrm>
        </p:spPr>
        <p:txBody>
          <a:bodyPr vert="horz" lIns="91440" tIns="45720" rIns="91440" bIns="45720" rtlCol="0" anchor="t">
            <a:normAutofit/>
          </a:bodyPr>
          <a:lstStyle/>
          <a:p>
            <a:r>
              <a:rPr lang="en-US" sz="2800" dirty="0">
                <a:ea typeface="Calibri"/>
                <a:cs typeface="Calibri"/>
              </a:rPr>
              <a:t>Includes two sample transition surveys (one student, one parent/guardian) to be completed at least twice while the student is in school </a:t>
            </a:r>
          </a:p>
          <a:p>
            <a:r>
              <a:rPr lang="en-US" sz="2800" dirty="0">
                <a:ea typeface="Calibri"/>
                <a:cs typeface="Calibri"/>
              </a:rPr>
              <a:t>Covers domains of employment, postsecondary education/training, independent living, and recreation/leisure. </a:t>
            </a:r>
          </a:p>
          <a:p>
            <a:r>
              <a:rPr lang="en-US" sz="2800" dirty="0">
                <a:ea typeface="Calibri"/>
                <a:cs typeface="Calibri"/>
              </a:rPr>
              <a:t>Information gleaned from these surveys can contribute to a meaningful and individualized transition plan</a:t>
            </a:r>
          </a:p>
          <a:p>
            <a:r>
              <a:rPr lang="en-US" sz="2800" dirty="0">
                <a:ea typeface="Calibri"/>
                <a:cs typeface="Calibri"/>
              </a:rPr>
              <a:t>Surveys can be modified from their current form for students with diverse learning and communication needs </a:t>
            </a:r>
          </a:p>
          <a:p>
            <a:endParaRPr lang="en-US" dirty="0">
              <a:ea typeface="Calibri"/>
              <a:cs typeface="Calibri"/>
            </a:endParaRPr>
          </a:p>
        </p:txBody>
      </p:sp>
      <p:sp>
        <p:nvSpPr>
          <p:cNvPr id="4" name="Slide Number Placeholder 3">
            <a:extLst>
              <a:ext uri="{FF2B5EF4-FFF2-40B4-BE49-F238E27FC236}">
                <a16:creationId xmlns:a16="http://schemas.microsoft.com/office/drawing/2014/main" id="{7B194BF8-7E30-5E48-81B1-57DFD1589E45}"/>
              </a:ext>
            </a:extLst>
          </p:cNvPr>
          <p:cNvSpPr>
            <a:spLocks noGrp="1"/>
          </p:cNvSpPr>
          <p:nvPr>
            <p:ph type="sldNum" sz="quarter" idx="12"/>
          </p:nvPr>
        </p:nvSpPr>
        <p:spPr/>
        <p:txBody>
          <a:bodyPr/>
          <a:lstStyle/>
          <a:p>
            <a:fld id="{DBFB53F7-4D87-E844-B31E-B7D266CDFB23}" type="slidenum">
              <a:rPr lang="en-US" smtClean="0"/>
              <a:t>18</a:t>
            </a:fld>
            <a:endParaRPr lang="en-US"/>
          </a:p>
        </p:txBody>
      </p:sp>
    </p:spTree>
    <p:extLst>
      <p:ext uri="{BB962C8B-B14F-4D97-AF65-F5344CB8AC3E}">
        <p14:creationId xmlns:p14="http://schemas.microsoft.com/office/powerpoint/2010/main" val="4267597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20BE3E-220C-405B-8B14-38865A2C4DC9}"/>
              </a:ext>
            </a:extLst>
          </p:cNvPr>
          <p:cNvSpPr>
            <a:spLocks noGrp="1"/>
          </p:cNvSpPr>
          <p:nvPr>
            <p:ph type="title"/>
          </p:nvPr>
        </p:nvSpPr>
        <p:spPr>
          <a:xfrm>
            <a:off x="686834" y="1153572"/>
            <a:ext cx="3200400" cy="4461163"/>
          </a:xfrm>
        </p:spPr>
        <p:txBody>
          <a:bodyPr>
            <a:normAutofit/>
          </a:bodyPr>
          <a:lstStyle/>
          <a:p>
            <a:r>
              <a:rPr lang="en-US" dirty="0">
                <a:solidFill>
                  <a:srgbClr val="FFFFFF"/>
                </a:solidFill>
                <a:ea typeface="+mj-lt"/>
                <a:cs typeface="+mj-lt"/>
              </a:rPr>
              <a:t> Distribution and Promotion of Guide</a:t>
            </a:r>
          </a:p>
        </p:txBody>
      </p:sp>
      <p:sp>
        <p:nvSpPr>
          <p:cNvPr id="8" name="Arc 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78EDA9D-7728-45C4-B421-9DE2D03D64EA}"/>
              </a:ext>
            </a:extLst>
          </p:cNvPr>
          <p:cNvSpPr>
            <a:spLocks noGrp="1"/>
          </p:cNvSpPr>
          <p:nvPr>
            <p:ph idx="1"/>
          </p:nvPr>
        </p:nvSpPr>
        <p:spPr>
          <a:xfrm>
            <a:off x="4447308" y="591344"/>
            <a:ext cx="7186527" cy="5585619"/>
          </a:xfrm>
        </p:spPr>
        <p:txBody>
          <a:bodyPr vert="horz" lIns="91440" tIns="45720" rIns="91440" bIns="45720" rtlCol="0" anchor="ctr">
            <a:normAutofit/>
          </a:bodyPr>
          <a:lstStyle/>
          <a:p>
            <a:pPr marL="457200" lvl="1" indent="0">
              <a:buNone/>
            </a:pPr>
            <a:r>
              <a:rPr lang="en-US" dirty="0">
                <a:ea typeface="Calibri"/>
                <a:cs typeface="Calibri"/>
              </a:rPr>
              <a:t>In Process – Please help get the word out:</a:t>
            </a:r>
          </a:p>
          <a:p>
            <a:pPr lvl="1"/>
            <a:r>
              <a:rPr lang="en-US" dirty="0">
                <a:ea typeface="Calibri"/>
                <a:cs typeface="Calibri"/>
              </a:rPr>
              <a:t>Email blasts from ICTW and other orgs</a:t>
            </a:r>
          </a:p>
          <a:p>
            <a:pPr lvl="1"/>
            <a:r>
              <a:rPr lang="en-US" dirty="0">
                <a:ea typeface="Calibri"/>
                <a:cs typeface="Calibri"/>
              </a:rPr>
              <a:t>Social media announcements </a:t>
            </a:r>
          </a:p>
          <a:p>
            <a:pPr lvl="1"/>
            <a:r>
              <a:rPr lang="en-US" dirty="0">
                <a:ea typeface="Calibri"/>
                <a:cs typeface="Calibri"/>
              </a:rPr>
              <a:t>Conference presentations (e.g., ITC, IAASE, ICEC, TASH, etc.)</a:t>
            </a:r>
          </a:p>
          <a:p>
            <a:pPr lvl="1"/>
            <a:r>
              <a:rPr lang="en-US" dirty="0">
                <a:ea typeface="Calibri"/>
                <a:cs typeface="Calibri"/>
              </a:rPr>
              <a:t>Links to the Guide on commonly used websites (statewide &amp; local – consider posting link via TPC, ROE, Coop. &amp; school district websites)</a:t>
            </a:r>
          </a:p>
          <a:p>
            <a:pPr lvl="1"/>
            <a:r>
              <a:rPr lang="en-US" dirty="0">
                <a:ea typeface="Calibri"/>
                <a:cs typeface="Calibri"/>
              </a:rPr>
              <a:t>Outreach to parent and advocacy groups (e.g., newsletters, announcements, etc.)</a:t>
            </a:r>
          </a:p>
          <a:p>
            <a:pPr lvl="1"/>
            <a:r>
              <a:rPr lang="en-US" dirty="0">
                <a:ea typeface="Calibri"/>
                <a:cs typeface="Calibri"/>
              </a:rPr>
              <a:t>Other ideas? Please let us know!</a:t>
            </a:r>
          </a:p>
        </p:txBody>
      </p:sp>
      <p:sp>
        <p:nvSpPr>
          <p:cNvPr id="4" name="Slide Number Placeholder 3">
            <a:extLst>
              <a:ext uri="{FF2B5EF4-FFF2-40B4-BE49-F238E27FC236}">
                <a16:creationId xmlns:a16="http://schemas.microsoft.com/office/drawing/2014/main" id="{C4B9281F-BFAD-41A1-B9AB-AC1DEE49CC41}"/>
              </a:ext>
            </a:extLst>
          </p:cNvPr>
          <p:cNvSpPr>
            <a:spLocks noGrp="1"/>
          </p:cNvSpPr>
          <p:nvPr>
            <p:ph type="sldNum" sz="quarter" idx="12"/>
          </p:nvPr>
        </p:nvSpPr>
        <p:spPr>
          <a:xfrm>
            <a:off x="9541564" y="6356350"/>
            <a:ext cx="1812235" cy="365125"/>
          </a:xfrm>
        </p:spPr>
        <p:txBody>
          <a:bodyPr>
            <a:normAutofit/>
          </a:bodyPr>
          <a:lstStyle/>
          <a:p>
            <a:pPr>
              <a:spcAft>
                <a:spcPts val="600"/>
              </a:spcAft>
            </a:pPr>
            <a:fld id="{DBFB53F7-4D87-E844-B31E-B7D266CDFB23}" type="slidenum">
              <a:rPr lang="en-US" dirty="0" smtClean="0"/>
              <a:pPr>
                <a:spcAft>
                  <a:spcPts val="600"/>
                </a:spcAft>
              </a:pPr>
              <a:t>19</a:t>
            </a:fld>
            <a:endParaRPr lang="en-US"/>
          </a:p>
        </p:txBody>
      </p:sp>
    </p:spTree>
    <p:extLst>
      <p:ext uri="{BB962C8B-B14F-4D97-AF65-F5344CB8AC3E}">
        <p14:creationId xmlns:p14="http://schemas.microsoft.com/office/powerpoint/2010/main" val="1497678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A310DC-9CE2-4D8A-8644-4FEB0F6ED68E}"/>
              </a:ext>
            </a:extLst>
          </p:cNvPr>
          <p:cNvSpPr/>
          <p:nvPr/>
        </p:nvSpPr>
        <p:spPr>
          <a:xfrm>
            <a:off x="0" y="6019800"/>
            <a:ext cx="1219199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E5E0C63-E381-47AB-873E-AC7ADA960B40}"/>
              </a:ext>
            </a:extLst>
          </p:cNvPr>
          <p:cNvSpPr>
            <a:spLocks noGrp="1"/>
          </p:cNvSpPr>
          <p:nvPr>
            <p:ph type="ctrTitle"/>
          </p:nvPr>
        </p:nvSpPr>
        <p:spPr>
          <a:xfrm>
            <a:off x="1524000" y="372140"/>
            <a:ext cx="9144000" cy="3056860"/>
          </a:xfrm>
        </p:spPr>
        <p:txBody>
          <a:bodyPr>
            <a:normAutofit/>
          </a:bodyPr>
          <a:lstStyle/>
          <a:p>
            <a:r>
              <a:rPr lang="en-US" dirty="0">
                <a:solidFill>
                  <a:srgbClr val="002060"/>
                </a:solidFill>
                <a:latin typeface="+mn-lt"/>
              </a:rPr>
              <a:t> </a:t>
            </a:r>
            <a:r>
              <a:rPr lang="en-US" sz="6700">
                <a:solidFill>
                  <a:srgbClr val="002060"/>
                </a:solidFill>
                <a:cs typeface="Calibri" panose="020F0502020204030204" pitchFamily="34" charset="0"/>
              </a:rPr>
              <a:t>School-to-Work </a:t>
            </a:r>
            <a:br>
              <a:rPr lang="en-US" sz="6700">
                <a:solidFill>
                  <a:srgbClr val="002060"/>
                </a:solidFill>
                <a:cs typeface="Calibri" panose="020F0502020204030204" pitchFamily="34" charset="0"/>
              </a:rPr>
            </a:br>
            <a:r>
              <a:rPr lang="en-US" sz="6700">
                <a:solidFill>
                  <a:srgbClr val="002060"/>
                </a:solidFill>
                <a:cs typeface="Calibri" panose="020F0502020204030204" pitchFamily="34" charset="0"/>
              </a:rPr>
              <a:t>Transition </a:t>
            </a:r>
            <a:r>
              <a:rPr lang="en-US" sz="6700" dirty="0">
                <a:solidFill>
                  <a:srgbClr val="002060"/>
                </a:solidFill>
                <a:cs typeface="Calibri" panose="020F0502020204030204" pitchFamily="34" charset="0"/>
              </a:rPr>
              <a:t>Guide</a:t>
            </a:r>
            <a:br>
              <a:rPr lang="en-US" sz="6700" dirty="0">
                <a:solidFill>
                  <a:srgbClr val="002060"/>
                </a:solidFill>
                <a:cs typeface="Calibri" panose="020F0502020204030204" pitchFamily="34" charset="0"/>
              </a:rPr>
            </a:br>
            <a:r>
              <a:rPr lang="en-US" sz="6700" dirty="0">
                <a:solidFill>
                  <a:srgbClr val="002060"/>
                </a:solidFill>
                <a:cs typeface="Calibri" panose="020F0502020204030204" pitchFamily="34" charset="0"/>
              </a:rPr>
              <a:t>for Illinois</a:t>
            </a:r>
          </a:p>
        </p:txBody>
      </p:sp>
      <p:sp>
        <p:nvSpPr>
          <p:cNvPr id="6" name="Subtitle 5">
            <a:extLst>
              <a:ext uri="{FF2B5EF4-FFF2-40B4-BE49-F238E27FC236}">
                <a16:creationId xmlns:a16="http://schemas.microsoft.com/office/drawing/2014/main" id="{C88F8568-DB90-4543-A9D3-01CDCC083193}"/>
              </a:ext>
            </a:extLst>
          </p:cNvPr>
          <p:cNvSpPr>
            <a:spLocks noGrp="1"/>
          </p:cNvSpPr>
          <p:nvPr>
            <p:ph type="subTitle" idx="1"/>
          </p:nvPr>
        </p:nvSpPr>
        <p:spPr>
          <a:xfrm>
            <a:off x="1524000" y="2505369"/>
            <a:ext cx="9144000" cy="3230267"/>
          </a:xfrm>
        </p:spPr>
        <p:txBody>
          <a:bodyPr vert="horz" lIns="91440" tIns="45720" rIns="91440" bIns="45720" rtlCol="0" anchor="t">
            <a:noAutofit/>
          </a:bodyPr>
          <a:lstStyle/>
          <a:p>
            <a:r>
              <a:rPr lang="en-US" sz="2800" dirty="0">
                <a:solidFill>
                  <a:srgbClr val="002060"/>
                </a:solidFill>
              </a:rPr>
              <a:t> </a:t>
            </a:r>
          </a:p>
          <a:p>
            <a:endParaRPr lang="en-US" sz="2800" b="1" dirty="0">
              <a:solidFill>
                <a:srgbClr val="002060"/>
              </a:solidFill>
            </a:endParaRPr>
          </a:p>
          <a:p>
            <a:endParaRPr lang="en-US" sz="2800" b="1" dirty="0">
              <a:solidFill>
                <a:srgbClr val="002060"/>
              </a:solidFill>
            </a:endParaRPr>
          </a:p>
          <a:p>
            <a:r>
              <a:rPr lang="en-US" sz="2800" b="1" dirty="0">
                <a:solidFill>
                  <a:schemeClr val="accent2"/>
                </a:solidFill>
              </a:rPr>
              <a:t>ICTW Symposium - April 25, 2024</a:t>
            </a:r>
          </a:p>
          <a:p>
            <a:r>
              <a:rPr lang="en-US" sz="2800" b="1" dirty="0"/>
              <a:t>Jim Mayer, M.S., CRC/retired </a:t>
            </a:r>
          </a:p>
          <a:p>
            <a:r>
              <a:rPr lang="en-US" sz="2800" b="1" dirty="0"/>
              <a:t>ICTW Training Specialist</a:t>
            </a:r>
          </a:p>
          <a:p>
            <a:endParaRPr lang="en-US" sz="2800" dirty="0">
              <a:solidFill>
                <a:srgbClr val="002060"/>
              </a:solidFill>
              <a:ea typeface="Calibri"/>
              <a:cs typeface="Calibri"/>
            </a:endParaRPr>
          </a:p>
        </p:txBody>
      </p:sp>
      <p:sp>
        <p:nvSpPr>
          <p:cNvPr id="2" name="Slide Number Placeholder 1">
            <a:extLst>
              <a:ext uri="{FF2B5EF4-FFF2-40B4-BE49-F238E27FC236}">
                <a16:creationId xmlns:a16="http://schemas.microsoft.com/office/drawing/2014/main" id="{DA22D3C3-2CE4-41D0-B72D-8D597C04C267}"/>
              </a:ext>
            </a:extLst>
          </p:cNvPr>
          <p:cNvSpPr>
            <a:spLocks noGrp="1"/>
          </p:cNvSpPr>
          <p:nvPr>
            <p:ph type="sldNum" sz="quarter" idx="12"/>
          </p:nvPr>
        </p:nvSpPr>
        <p:spPr/>
        <p:txBody>
          <a:bodyPr/>
          <a:lstStyle/>
          <a:p>
            <a:fld id="{DBFB53F7-4D87-E844-B31E-B7D266CDFB23}" type="slidenum">
              <a:rPr lang="en-US" smtClean="0"/>
              <a:t>2</a:t>
            </a:fld>
            <a:endParaRPr lang="en-US" dirty="0"/>
          </a:p>
        </p:txBody>
      </p:sp>
      <p:pic>
        <p:nvPicPr>
          <p:cNvPr id="9" name="Picture 8" descr="Illinois Center for Transition and Work wordmark">
            <a:extLst>
              <a:ext uri="{FF2B5EF4-FFF2-40B4-BE49-F238E27FC236}">
                <a16:creationId xmlns:a16="http://schemas.microsoft.com/office/drawing/2014/main" id="{BD617BDC-AD44-4749-A171-855A0145AE98}"/>
              </a:ext>
            </a:extLst>
          </p:cNvPr>
          <p:cNvPicPr>
            <a:picLocks noChangeAspect="1"/>
          </p:cNvPicPr>
          <p:nvPr/>
        </p:nvPicPr>
        <p:blipFill>
          <a:blip r:embed="rId3"/>
          <a:stretch>
            <a:fillRect/>
          </a:stretch>
        </p:blipFill>
        <p:spPr>
          <a:xfrm>
            <a:off x="357416" y="6175375"/>
            <a:ext cx="3060700" cy="546100"/>
          </a:xfrm>
          <a:prstGeom prst="rect">
            <a:avLst/>
          </a:prstGeom>
        </p:spPr>
      </p:pic>
    </p:spTree>
    <p:extLst>
      <p:ext uri="{BB962C8B-B14F-4D97-AF65-F5344CB8AC3E}">
        <p14:creationId xmlns:p14="http://schemas.microsoft.com/office/powerpoint/2010/main" val="4016773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852E1C-CB05-C045-8671-E017EFA2C7EC}"/>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69794870-CCB1-4D4A-88C1-0F2424631C69}"/>
              </a:ext>
            </a:extLst>
          </p:cNvPr>
          <p:cNvPicPr>
            <a:picLocks noChangeAspect="1"/>
          </p:cNvPicPr>
          <p:nvPr/>
        </p:nvPicPr>
        <p:blipFill>
          <a:blip r:embed="rId3"/>
          <a:stretch>
            <a:fillRect/>
          </a:stretch>
        </p:blipFill>
        <p:spPr>
          <a:xfrm>
            <a:off x="3136985" y="2901043"/>
            <a:ext cx="5918030" cy="1055914"/>
          </a:xfrm>
          <a:prstGeom prst="rect">
            <a:avLst/>
          </a:prstGeom>
        </p:spPr>
      </p:pic>
    </p:spTree>
    <p:extLst>
      <p:ext uri="{BB962C8B-B14F-4D97-AF65-F5344CB8AC3E}">
        <p14:creationId xmlns:p14="http://schemas.microsoft.com/office/powerpoint/2010/main" val="3342814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2EE7AD-BECE-B3DB-D362-D0BD66D9E40E}"/>
              </a:ext>
            </a:extLst>
          </p:cNvPr>
          <p:cNvSpPr>
            <a:spLocks noGrp="1"/>
          </p:cNvSpPr>
          <p:nvPr>
            <p:ph type="sldNum" sz="quarter" idx="12"/>
          </p:nvPr>
        </p:nvSpPr>
        <p:spPr/>
        <p:txBody>
          <a:bodyPr/>
          <a:lstStyle/>
          <a:p>
            <a:fld id="{DBFB53F7-4D87-E844-B31E-B7D266CDFB23}" type="slidenum">
              <a:rPr lang="en-US" smtClean="0"/>
              <a:t>3</a:t>
            </a:fld>
            <a:endParaRPr lang="en-US"/>
          </a:p>
        </p:txBody>
      </p:sp>
      <p:sp>
        <p:nvSpPr>
          <p:cNvPr id="5" name="Title 1">
            <a:extLst>
              <a:ext uri="{FF2B5EF4-FFF2-40B4-BE49-F238E27FC236}">
                <a16:creationId xmlns:a16="http://schemas.microsoft.com/office/drawing/2014/main" id="{2F1C5357-F8F0-B7F4-AC7B-3D6869B512C0}"/>
              </a:ext>
            </a:extLst>
          </p:cNvPr>
          <p:cNvSpPr>
            <a:spLocks noGrp="1"/>
          </p:cNvSpPr>
          <p:nvPr>
            <p:ph type="title"/>
          </p:nvPr>
        </p:nvSpPr>
        <p:spPr>
          <a:xfrm>
            <a:off x="770709" y="318977"/>
            <a:ext cx="11297244" cy="735153"/>
          </a:xfrm>
        </p:spPr>
        <p:txBody>
          <a:bodyPr vert="horz" lIns="91440" tIns="45720" rIns="91440" bIns="45720" rtlCol="0" anchor="b">
            <a:normAutofit/>
          </a:bodyPr>
          <a:lstStyle/>
          <a:p>
            <a:r>
              <a:rPr lang="en-US" dirty="0">
                <a:solidFill>
                  <a:srgbClr val="002060"/>
                </a:solidFill>
              </a:rPr>
              <a:t>Why an Interagency Transition Study Group?</a:t>
            </a:r>
          </a:p>
        </p:txBody>
      </p:sp>
      <p:sp>
        <p:nvSpPr>
          <p:cNvPr id="6" name="Content Placeholder 2">
            <a:extLst>
              <a:ext uri="{FF2B5EF4-FFF2-40B4-BE49-F238E27FC236}">
                <a16:creationId xmlns:a16="http://schemas.microsoft.com/office/drawing/2014/main" id="{35F63589-6899-99EE-56F3-9E524D275530}"/>
              </a:ext>
            </a:extLst>
          </p:cNvPr>
          <p:cNvSpPr>
            <a:spLocks noGrp="1"/>
          </p:cNvSpPr>
          <p:nvPr>
            <p:ph sz="half" idx="1"/>
          </p:nvPr>
        </p:nvSpPr>
        <p:spPr>
          <a:xfrm>
            <a:off x="770709" y="1054130"/>
            <a:ext cx="11297244" cy="4931033"/>
          </a:xfrm>
        </p:spPr>
        <p:txBody>
          <a:bodyPr vert="horz" lIns="91440" tIns="45720" rIns="91440" bIns="45720" rtlCol="0" anchor="t">
            <a:normAutofit fontScale="92500" lnSpcReduction="10000"/>
          </a:bodyPr>
          <a:lstStyle/>
          <a:p>
            <a:pPr marL="0" indent="0">
              <a:buNone/>
            </a:pPr>
            <a:r>
              <a:rPr lang="en-US" sz="2800" dirty="0"/>
              <a:t>Goals and Mission of the ICTW:</a:t>
            </a:r>
          </a:p>
          <a:p>
            <a:pPr marL="0" indent="0">
              <a:buNone/>
            </a:pPr>
            <a:r>
              <a:rPr lang="en-US" sz="2800" u="sng" dirty="0"/>
              <a:t>GOALS</a:t>
            </a:r>
            <a:r>
              <a:rPr lang="en-US" sz="2800" dirty="0"/>
              <a:t>:</a:t>
            </a:r>
          </a:p>
          <a:p>
            <a:r>
              <a:rPr lang="en-US" sz="2800" u="sng" dirty="0"/>
              <a:t>To be a statewide resource on evidence-based practices</a:t>
            </a:r>
            <a:r>
              <a:rPr lang="en-US" sz="2800" dirty="0"/>
              <a:t> for special educators, vocational rehabilitation professionals, related services personnel, and school administrators.</a:t>
            </a:r>
          </a:p>
          <a:p>
            <a:r>
              <a:rPr lang="en-US" sz="2800" u="sng" dirty="0"/>
              <a:t>To build Illinois’s capacity for interagency collaboration</a:t>
            </a:r>
            <a:r>
              <a:rPr lang="en-US" sz="2800" dirty="0"/>
              <a:t> to support the transition from school to work of students with significant disabilities. </a:t>
            </a:r>
          </a:p>
          <a:p>
            <a:pPr marL="0" indent="0">
              <a:buNone/>
            </a:pPr>
            <a:r>
              <a:rPr lang="en-US" sz="2800" u="sng" dirty="0"/>
              <a:t>MISSION</a:t>
            </a:r>
            <a:r>
              <a:rPr lang="en-US" sz="2800" dirty="0"/>
              <a:t>:</a:t>
            </a:r>
          </a:p>
          <a:p>
            <a:pPr marL="0" indent="0">
              <a:buNone/>
            </a:pPr>
            <a:r>
              <a:rPr lang="en-US" sz="2800" dirty="0"/>
              <a:t>The </a:t>
            </a:r>
            <a:r>
              <a:rPr lang="en-US" sz="2800" u="sng" dirty="0">
                <a:hlinkClick r:id="rId3"/>
              </a:rPr>
              <a:t>Illinois Center for Transition and Work (ICTW)</a:t>
            </a:r>
            <a:r>
              <a:rPr lang="en-US" sz="2800" dirty="0"/>
              <a:t> is a statewide resource that utilizes research to develop products, deliver professional development, and provide technical assistance to enhance the transition from school to work for students with disabilities who have extensive support needs.</a:t>
            </a:r>
          </a:p>
          <a:p>
            <a:pPr marL="0" indent="0">
              <a:buNone/>
            </a:pPr>
            <a:endParaRPr lang="en-US" sz="2800" dirty="0"/>
          </a:p>
        </p:txBody>
      </p:sp>
    </p:spTree>
    <p:extLst>
      <p:ext uri="{BB962C8B-B14F-4D97-AF65-F5344CB8AC3E}">
        <p14:creationId xmlns:p14="http://schemas.microsoft.com/office/powerpoint/2010/main" val="2340229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2EE7AD-BECE-B3DB-D362-D0BD66D9E40E}"/>
              </a:ext>
            </a:extLst>
          </p:cNvPr>
          <p:cNvSpPr>
            <a:spLocks noGrp="1"/>
          </p:cNvSpPr>
          <p:nvPr>
            <p:ph type="sldNum" sz="quarter" idx="12"/>
          </p:nvPr>
        </p:nvSpPr>
        <p:spPr/>
        <p:txBody>
          <a:bodyPr/>
          <a:lstStyle/>
          <a:p>
            <a:fld id="{DBFB53F7-4D87-E844-B31E-B7D266CDFB23}" type="slidenum">
              <a:rPr lang="en-US" smtClean="0"/>
              <a:t>4</a:t>
            </a:fld>
            <a:endParaRPr lang="en-US"/>
          </a:p>
        </p:txBody>
      </p:sp>
      <p:sp>
        <p:nvSpPr>
          <p:cNvPr id="5" name="Title 1">
            <a:extLst>
              <a:ext uri="{FF2B5EF4-FFF2-40B4-BE49-F238E27FC236}">
                <a16:creationId xmlns:a16="http://schemas.microsoft.com/office/drawing/2014/main" id="{2F1C5357-F8F0-B7F4-AC7B-3D6869B512C0}"/>
              </a:ext>
            </a:extLst>
          </p:cNvPr>
          <p:cNvSpPr>
            <a:spLocks noGrp="1"/>
          </p:cNvSpPr>
          <p:nvPr>
            <p:ph type="title"/>
          </p:nvPr>
        </p:nvSpPr>
        <p:spPr>
          <a:xfrm>
            <a:off x="770709" y="850372"/>
            <a:ext cx="11297244" cy="735153"/>
          </a:xfrm>
        </p:spPr>
        <p:txBody>
          <a:bodyPr vert="horz" lIns="91440" tIns="45720" rIns="91440" bIns="45720" rtlCol="0" anchor="b">
            <a:normAutofit/>
          </a:bodyPr>
          <a:lstStyle/>
          <a:p>
            <a:r>
              <a:rPr lang="en-US" dirty="0">
                <a:solidFill>
                  <a:srgbClr val="002060"/>
                </a:solidFill>
              </a:rPr>
              <a:t>Mission of the Interagency Transition Study Group</a:t>
            </a:r>
          </a:p>
        </p:txBody>
      </p:sp>
      <p:sp>
        <p:nvSpPr>
          <p:cNvPr id="6" name="Content Placeholder 2">
            <a:extLst>
              <a:ext uri="{FF2B5EF4-FFF2-40B4-BE49-F238E27FC236}">
                <a16:creationId xmlns:a16="http://schemas.microsoft.com/office/drawing/2014/main" id="{35F63589-6899-99EE-56F3-9E524D275530}"/>
              </a:ext>
            </a:extLst>
          </p:cNvPr>
          <p:cNvSpPr>
            <a:spLocks noGrp="1"/>
          </p:cNvSpPr>
          <p:nvPr>
            <p:ph sz="half" idx="1"/>
          </p:nvPr>
        </p:nvSpPr>
        <p:spPr>
          <a:xfrm>
            <a:off x="770709" y="1718884"/>
            <a:ext cx="11297244" cy="4496066"/>
          </a:xfrm>
        </p:spPr>
        <p:txBody>
          <a:bodyPr vert="horz" lIns="91440" tIns="45720" rIns="91440" bIns="45720" rtlCol="0" anchor="t">
            <a:normAutofit/>
          </a:bodyPr>
          <a:lstStyle/>
          <a:p>
            <a:r>
              <a:rPr lang="en-US" sz="2800" dirty="0"/>
              <a:t>Will be comprised of special educators, vocational rehabilitation counselors, and administrators from across Illinois.</a:t>
            </a:r>
          </a:p>
          <a:p>
            <a:r>
              <a:rPr lang="en-US" sz="2800" dirty="0"/>
              <a:t>Will examine the specific roles, responsibilities, resources, legislation, and funding that currently guide the school-to-work transition process in Illinois.</a:t>
            </a:r>
          </a:p>
          <a:p>
            <a:r>
              <a:rPr lang="en-US" sz="2800" dirty="0"/>
              <a:t>Will examine federal &amp; neighboring state resources.</a:t>
            </a:r>
          </a:p>
          <a:p>
            <a:r>
              <a:rPr lang="en-US" sz="2800" dirty="0"/>
              <a:t>Will develop an Illinois School-to-Work Transition Guide that can be used by key stakeholders throughout the state.</a:t>
            </a:r>
          </a:p>
          <a:p>
            <a:pPr marL="0" indent="0">
              <a:buNone/>
            </a:pPr>
            <a:endParaRPr lang="en-US" sz="2800" dirty="0"/>
          </a:p>
        </p:txBody>
      </p:sp>
    </p:spTree>
    <p:extLst>
      <p:ext uri="{BB962C8B-B14F-4D97-AF65-F5344CB8AC3E}">
        <p14:creationId xmlns:p14="http://schemas.microsoft.com/office/powerpoint/2010/main" val="815988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F2FE0-78CF-DD45-B416-A5D20E2FC730}"/>
              </a:ext>
            </a:extLst>
          </p:cNvPr>
          <p:cNvSpPr>
            <a:spLocks noGrp="1"/>
          </p:cNvSpPr>
          <p:nvPr>
            <p:ph type="title"/>
          </p:nvPr>
        </p:nvSpPr>
        <p:spPr>
          <a:xfrm>
            <a:off x="838200" y="415257"/>
            <a:ext cx="10515600" cy="708763"/>
          </a:xfrm>
        </p:spPr>
        <p:txBody>
          <a:bodyPr/>
          <a:lstStyle/>
          <a:p>
            <a:r>
              <a:rPr lang="en-US" dirty="0">
                <a:solidFill>
                  <a:srgbClr val="002060"/>
                </a:solidFill>
              </a:rPr>
              <a:t>Why a School to Work Transition Guide?</a:t>
            </a:r>
          </a:p>
        </p:txBody>
      </p:sp>
      <p:sp>
        <p:nvSpPr>
          <p:cNvPr id="3" name="Content Placeholder 2">
            <a:extLst>
              <a:ext uri="{FF2B5EF4-FFF2-40B4-BE49-F238E27FC236}">
                <a16:creationId xmlns:a16="http://schemas.microsoft.com/office/drawing/2014/main" id="{29346316-B51F-2042-A282-F1F90DE4625C}"/>
              </a:ext>
            </a:extLst>
          </p:cNvPr>
          <p:cNvSpPr>
            <a:spLocks noGrp="1"/>
          </p:cNvSpPr>
          <p:nvPr>
            <p:ph idx="1"/>
          </p:nvPr>
        </p:nvSpPr>
        <p:spPr>
          <a:xfrm>
            <a:off x="838200" y="1324545"/>
            <a:ext cx="10766257" cy="5103075"/>
          </a:xfrm>
        </p:spPr>
        <p:txBody>
          <a:bodyPr vert="horz" lIns="91440" tIns="45720" rIns="91440" bIns="45720" rtlCol="0" anchor="t">
            <a:normAutofit/>
          </a:bodyPr>
          <a:lstStyle/>
          <a:p>
            <a:pPr marL="0" indent="0">
              <a:buNone/>
            </a:pPr>
            <a:r>
              <a:rPr lang="en-US" sz="3000" b="1" dirty="0"/>
              <a:t>The Transition Study Group identified the need to clarify </a:t>
            </a:r>
            <a:r>
              <a:rPr lang="en-US" sz="3000" dirty="0"/>
              <a:t>the following aspects of school-to-work (STW) transition for all parties involved, with info specific to Illinois:</a:t>
            </a:r>
            <a:endParaRPr lang="en-US" sz="3000" dirty="0">
              <a:ea typeface="Calibri"/>
              <a:cs typeface="Calibri"/>
            </a:endParaRPr>
          </a:p>
          <a:p>
            <a:pPr marL="514350" indent="-514350">
              <a:buAutoNum type="arabicPeriod"/>
            </a:pPr>
            <a:r>
              <a:rPr lang="en-US" sz="3000" b="1" dirty="0"/>
              <a:t>Key individuals</a:t>
            </a:r>
            <a:r>
              <a:rPr lang="en-US" sz="3000" dirty="0"/>
              <a:t>, and their </a:t>
            </a:r>
            <a:r>
              <a:rPr lang="en-US" sz="3000" b="1" u="sng" dirty="0"/>
              <a:t>roles and responsibilities</a:t>
            </a:r>
            <a:endParaRPr lang="en-US" sz="3000" b="1" u="sng" dirty="0">
              <a:ea typeface="Calibri"/>
              <a:cs typeface="Calibri"/>
            </a:endParaRPr>
          </a:p>
          <a:p>
            <a:pPr marL="514350" indent="-514350">
              <a:buAutoNum type="arabicPeriod"/>
            </a:pPr>
            <a:r>
              <a:rPr lang="en-US" sz="3000" b="1" dirty="0"/>
              <a:t>Important</a:t>
            </a:r>
            <a:r>
              <a:rPr lang="en-US" sz="3000" dirty="0"/>
              <a:t> </a:t>
            </a:r>
            <a:r>
              <a:rPr lang="en-US" sz="3000" b="1" u="sng" dirty="0"/>
              <a:t>steps and stages</a:t>
            </a:r>
            <a:r>
              <a:rPr lang="en-US" sz="3000" dirty="0"/>
              <a:t> in the STW transition process </a:t>
            </a:r>
          </a:p>
          <a:p>
            <a:pPr marL="514350" indent="-514350">
              <a:buAutoNum type="arabicPeriod"/>
            </a:pPr>
            <a:r>
              <a:rPr lang="en-US" sz="3000" b="1" dirty="0"/>
              <a:t>Key </a:t>
            </a:r>
            <a:r>
              <a:rPr lang="en-US" sz="3000" b="1" u="sng" dirty="0"/>
              <a:t>terms</a:t>
            </a:r>
            <a:r>
              <a:rPr lang="en-US" sz="3000" b="1" dirty="0"/>
              <a:t> </a:t>
            </a:r>
            <a:r>
              <a:rPr lang="en-US" sz="3000" dirty="0"/>
              <a:t>and definitions for the STW transition process </a:t>
            </a:r>
            <a:endParaRPr lang="en-US" sz="3000" dirty="0">
              <a:ea typeface="Calibri"/>
              <a:cs typeface="Calibri"/>
            </a:endParaRPr>
          </a:p>
          <a:p>
            <a:pPr marL="514350" indent="-514350">
              <a:buAutoNum type="arabicPeriod"/>
            </a:pPr>
            <a:r>
              <a:rPr lang="en-US" sz="3000" b="1" u="sng" dirty="0"/>
              <a:t>Legal aspects </a:t>
            </a:r>
            <a:r>
              <a:rPr lang="en-US" sz="3000" dirty="0"/>
              <a:t>of the STW transition process</a:t>
            </a:r>
            <a:endParaRPr lang="en-US" sz="3000" dirty="0">
              <a:ea typeface="Calibri"/>
              <a:cs typeface="Calibri"/>
            </a:endParaRPr>
          </a:p>
          <a:p>
            <a:pPr marL="514350" indent="-514350">
              <a:buAutoNum type="arabicPeriod"/>
            </a:pPr>
            <a:r>
              <a:rPr lang="en-US" sz="3000" b="1" dirty="0"/>
              <a:t>Helpful</a:t>
            </a:r>
            <a:r>
              <a:rPr lang="en-US" sz="3000" dirty="0"/>
              <a:t> </a:t>
            </a:r>
            <a:r>
              <a:rPr lang="en-US" sz="3000" b="1" u="sng" dirty="0"/>
              <a:t>guidelines and resources</a:t>
            </a:r>
            <a:r>
              <a:rPr lang="en-US" sz="3000" dirty="0"/>
              <a:t> for the STW transition process </a:t>
            </a:r>
            <a:endParaRPr lang="en-US" sz="3000" dirty="0">
              <a:ea typeface="Calibri"/>
              <a:cs typeface="Calibri"/>
            </a:endParaRPr>
          </a:p>
          <a:p>
            <a:pPr marL="514350" indent="-514350">
              <a:buAutoNum type="arabicPeriod"/>
            </a:pPr>
            <a:endParaRPr lang="en-US" dirty="0"/>
          </a:p>
        </p:txBody>
      </p:sp>
      <p:sp>
        <p:nvSpPr>
          <p:cNvPr id="4" name="Slide Number Placeholder 3">
            <a:extLst>
              <a:ext uri="{FF2B5EF4-FFF2-40B4-BE49-F238E27FC236}">
                <a16:creationId xmlns:a16="http://schemas.microsoft.com/office/drawing/2014/main" id="{5849A9AD-0198-134D-9000-C738D8F40FB3}"/>
              </a:ext>
            </a:extLst>
          </p:cNvPr>
          <p:cNvSpPr>
            <a:spLocks noGrp="1"/>
          </p:cNvSpPr>
          <p:nvPr>
            <p:ph type="sldNum" sz="quarter" idx="12"/>
          </p:nvPr>
        </p:nvSpPr>
        <p:spPr/>
        <p:txBody>
          <a:bodyPr/>
          <a:lstStyle/>
          <a:p>
            <a:fld id="{DBFB53F7-4D87-E844-B31E-B7D266CDFB23}" type="slidenum">
              <a:rPr lang="en-US" smtClean="0"/>
              <a:t>5</a:t>
            </a:fld>
            <a:endParaRPr lang="en-US"/>
          </a:p>
        </p:txBody>
      </p:sp>
    </p:spTree>
    <p:extLst>
      <p:ext uri="{BB962C8B-B14F-4D97-AF65-F5344CB8AC3E}">
        <p14:creationId xmlns:p14="http://schemas.microsoft.com/office/powerpoint/2010/main" val="4106235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AD628-A3F4-6949-83C9-80A59B371757}"/>
              </a:ext>
            </a:extLst>
          </p:cNvPr>
          <p:cNvSpPr>
            <a:spLocks noGrp="1"/>
          </p:cNvSpPr>
          <p:nvPr>
            <p:ph type="title"/>
          </p:nvPr>
        </p:nvSpPr>
        <p:spPr>
          <a:xfrm>
            <a:off x="0" y="365125"/>
            <a:ext cx="12192000" cy="1325563"/>
          </a:xfrm>
        </p:spPr>
        <p:txBody>
          <a:bodyPr/>
          <a:lstStyle/>
          <a:p>
            <a:r>
              <a:rPr lang="en-US" dirty="0">
                <a:solidFill>
                  <a:srgbClr val="002060"/>
                </a:solidFill>
              </a:rPr>
              <a:t>Development of the STW Transition Guide</a:t>
            </a:r>
          </a:p>
        </p:txBody>
      </p:sp>
      <p:sp>
        <p:nvSpPr>
          <p:cNvPr id="4" name="Slide Number Placeholder 3">
            <a:extLst>
              <a:ext uri="{FF2B5EF4-FFF2-40B4-BE49-F238E27FC236}">
                <a16:creationId xmlns:a16="http://schemas.microsoft.com/office/drawing/2014/main" id="{F45E8FFC-C22E-D14D-AF22-97FD7A8AF2AA}"/>
              </a:ext>
            </a:extLst>
          </p:cNvPr>
          <p:cNvSpPr>
            <a:spLocks noGrp="1"/>
          </p:cNvSpPr>
          <p:nvPr>
            <p:ph type="sldNum" sz="quarter" idx="12"/>
          </p:nvPr>
        </p:nvSpPr>
        <p:spPr/>
        <p:txBody>
          <a:bodyPr/>
          <a:lstStyle/>
          <a:p>
            <a:fld id="{DBFB53F7-4D87-E844-B31E-B7D266CDFB23}" type="slidenum">
              <a:rPr lang="en-US" smtClean="0"/>
              <a:t>6</a:t>
            </a:fld>
            <a:endParaRPr lang="en-US"/>
          </a:p>
        </p:txBody>
      </p:sp>
      <p:sp>
        <p:nvSpPr>
          <p:cNvPr id="3" name="Content Placeholder 2">
            <a:extLst>
              <a:ext uri="{FF2B5EF4-FFF2-40B4-BE49-F238E27FC236}">
                <a16:creationId xmlns:a16="http://schemas.microsoft.com/office/drawing/2014/main" id="{4BF36697-3A3B-4F46-B537-FAFF8B49A3F8}"/>
              </a:ext>
            </a:extLst>
          </p:cNvPr>
          <p:cNvSpPr>
            <a:spLocks noGrp="1"/>
          </p:cNvSpPr>
          <p:nvPr>
            <p:ph idx="1"/>
          </p:nvPr>
        </p:nvSpPr>
        <p:spPr>
          <a:xfrm>
            <a:off x="838200" y="1690688"/>
            <a:ext cx="11165958" cy="4486275"/>
          </a:xfrm>
        </p:spPr>
        <p:txBody>
          <a:bodyPr vert="horz" lIns="91440" tIns="45720" rIns="91440" bIns="45720" rtlCol="0" anchor="t">
            <a:normAutofit/>
          </a:bodyPr>
          <a:lstStyle/>
          <a:p>
            <a:r>
              <a:rPr lang="en-US" dirty="0"/>
              <a:t>National guidance: e.g., OSERS Transition Guide, NTACT  </a:t>
            </a:r>
          </a:p>
          <a:p>
            <a:r>
              <a:rPr lang="en-US" dirty="0"/>
              <a:t>Ideas from other states: e.g., WI, IN, PA, VA</a:t>
            </a:r>
            <a:endParaRPr lang="en-US" dirty="0">
              <a:ea typeface="Calibri"/>
              <a:cs typeface="Calibri"/>
            </a:endParaRPr>
          </a:p>
          <a:p>
            <a:r>
              <a:rPr lang="en-US" dirty="0"/>
              <a:t>Federal and State Laws re Transition</a:t>
            </a:r>
          </a:p>
          <a:p>
            <a:r>
              <a:rPr lang="en-US" dirty="0"/>
              <a:t>IL Policies/Regulations: e.g., ISBE, IDHS/DRS</a:t>
            </a:r>
          </a:p>
          <a:p>
            <a:r>
              <a:rPr lang="en-US" dirty="0"/>
              <a:t>Important Components/Content for Illinois</a:t>
            </a:r>
          </a:p>
          <a:p>
            <a:pPr marL="0" indent="0">
              <a:buNone/>
            </a:pPr>
            <a:endParaRPr lang="en-US" dirty="0"/>
          </a:p>
        </p:txBody>
      </p:sp>
    </p:spTree>
    <p:extLst>
      <p:ext uri="{BB962C8B-B14F-4D97-AF65-F5344CB8AC3E}">
        <p14:creationId xmlns:p14="http://schemas.microsoft.com/office/powerpoint/2010/main" val="2315692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AD628-A3F4-6949-83C9-80A59B371757}"/>
              </a:ext>
            </a:extLst>
          </p:cNvPr>
          <p:cNvSpPr>
            <a:spLocks noGrp="1"/>
          </p:cNvSpPr>
          <p:nvPr>
            <p:ph type="title"/>
          </p:nvPr>
        </p:nvSpPr>
        <p:spPr>
          <a:xfrm>
            <a:off x="0" y="365126"/>
            <a:ext cx="12192000" cy="995842"/>
          </a:xfrm>
        </p:spPr>
        <p:txBody>
          <a:bodyPr/>
          <a:lstStyle/>
          <a:p>
            <a:r>
              <a:rPr lang="en-US" dirty="0">
                <a:solidFill>
                  <a:srgbClr val="002060"/>
                </a:solidFill>
              </a:rPr>
              <a:t>Access to the STW Transition Guide</a:t>
            </a:r>
          </a:p>
        </p:txBody>
      </p:sp>
      <p:sp>
        <p:nvSpPr>
          <p:cNvPr id="4" name="Slide Number Placeholder 3">
            <a:extLst>
              <a:ext uri="{FF2B5EF4-FFF2-40B4-BE49-F238E27FC236}">
                <a16:creationId xmlns:a16="http://schemas.microsoft.com/office/drawing/2014/main" id="{F45E8FFC-C22E-D14D-AF22-97FD7A8AF2AA}"/>
              </a:ext>
            </a:extLst>
          </p:cNvPr>
          <p:cNvSpPr>
            <a:spLocks noGrp="1"/>
          </p:cNvSpPr>
          <p:nvPr>
            <p:ph type="sldNum" sz="quarter" idx="12"/>
          </p:nvPr>
        </p:nvSpPr>
        <p:spPr/>
        <p:txBody>
          <a:bodyPr/>
          <a:lstStyle/>
          <a:p>
            <a:fld id="{DBFB53F7-4D87-E844-B31E-B7D266CDFB23}" type="slidenum">
              <a:rPr lang="en-US" smtClean="0"/>
              <a:t>7</a:t>
            </a:fld>
            <a:endParaRPr lang="en-US"/>
          </a:p>
        </p:txBody>
      </p:sp>
      <p:pic>
        <p:nvPicPr>
          <p:cNvPr id="13" name="Content Placeholder 12">
            <a:extLst>
              <a:ext uri="{FF2B5EF4-FFF2-40B4-BE49-F238E27FC236}">
                <a16:creationId xmlns:a16="http://schemas.microsoft.com/office/drawing/2014/main" id="{9E6F5E05-C790-468A-8D9E-74942FF474E0}"/>
              </a:ext>
            </a:extLst>
          </p:cNvPr>
          <p:cNvPicPr>
            <a:picLocks noGrp="1" noChangeAspect="1"/>
          </p:cNvPicPr>
          <p:nvPr>
            <p:ph idx="1"/>
          </p:nvPr>
        </p:nvPicPr>
        <p:blipFill>
          <a:blip r:embed="rId3"/>
          <a:stretch>
            <a:fillRect/>
          </a:stretch>
        </p:blipFill>
        <p:spPr>
          <a:xfrm>
            <a:off x="2264737" y="1177615"/>
            <a:ext cx="2838892" cy="3701530"/>
          </a:xfrm>
        </p:spPr>
      </p:pic>
      <p:sp>
        <p:nvSpPr>
          <p:cNvPr id="10" name="TextBox 9">
            <a:extLst>
              <a:ext uri="{FF2B5EF4-FFF2-40B4-BE49-F238E27FC236}">
                <a16:creationId xmlns:a16="http://schemas.microsoft.com/office/drawing/2014/main" id="{7F35F138-F5EE-41E7-95F4-05CCB6CB2C87}"/>
              </a:ext>
            </a:extLst>
          </p:cNvPr>
          <p:cNvSpPr txBox="1"/>
          <p:nvPr/>
        </p:nvSpPr>
        <p:spPr>
          <a:xfrm>
            <a:off x="5645888" y="2977116"/>
            <a:ext cx="914400" cy="914400"/>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8DBE62CE-C97F-4891-A981-750C4343BFBA}"/>
              </a:ext>
            </a:extLst>
          </p:cNvPr>
          <p:cNvSpPr txBox="1"/>
          <p:nvPr/>
        </p:nvSpPr>
        <p:spPr>
          <a:xfrm>
            <a:off x="5645888" y="2977116"/>
            <a:ext cx="914400" cy="914400"/>
          </a:xfrm>
          <a:prstGeom prst="rect">
            <a:avLst/>
          </a:prstGeom>
          <a:noFill/>
        </p:spPr>
        <p:txBody>
          <a:bodyPr wrap="square" rtlCol="0">
            <a:spAutoFit/>
          </a:bodyPr>
          <a:lstStyle/>
          <a:p>
            <a:endParaRPr lang="en-US" dirty="0"/>
          </a:p>
        </p:txBody>
      </p:sp>
      <p:pic>
        <p:nvPicPr>
          <p:cNvPr id="15" name="Picture 14">
            <a:extLst>
              <a:ext uri="{FF2B5EF4-FFF2-40B4-BE49-F238E27FC236}">
                <a16:creationId xmlns:a16="http://schemas.microsoft.com/office/drawing/2014/main" id="{C602281B-A531-4086-965D-3745C53976E8}"/>
              </a:ext>
            </a:extLst>
          </p:cNvPr>
          <p:cNvPicPr>
            <a:picLocks noChangeAspect="1"/>
          </p:cNvPicPr>
          <p:nvPr/>
        </p:nvPicPr>
        <p:blipFill>
          <a:blip r:embed="rId4"/>
          <a:stretch>
            <a:fillRect/>
          </a:stretch>
        </p:blipFill>
        <p:spPr>
          <a:xfrm>
            <a:off x="6532937" y="1035786"/>
            <a:ext cx="2854992" cy="2855730"/>
          </a:xfrm>
          <a:prstGeom prst="rect">
            <a:avLst/>
          </a:prstGeom>
        </p:spPr>
      </p:pic>
      <p:sp>
        <p:nvSpPr>
          <p:cNvPr id="16" name="TextBox 15">
            <a:extLst>
              <a:ext uri="{FF2B5EF4-FFF2-40B4-BE49-F238E27FC236}">
                <a16:creationId xmlns:a16="http://schemas.microsoft.com/office/drawing/2014/main" id="{AB9EBE59-48A1-436A-BF61-7EF112B15ABB}"/>
              </a:ext>
            </a:extLst>
          </p:cNvPr>
          <p:cNvSpPr txBox="1"/>
          <p:nvPr/>
        </p:nvSpPr>
        <p:spPr>
          <a:xfrm rot="10800000" flipV="1">
            <a:off x="2264737" y="4521908"/>
            <a:ext cx="9089063" cy="954107"/>
          </a:xfrm>
          <a:prstGeom prst="rect">
            <a:avLst/>
          </a:prstGeom>
          <a:noFill/>
        </p:spPr>
        <p:txBody>
          <a:bodyPr wrap="square" rtlCol="0">
            <a:spAutoFit/>
          </a:bodyPr>
          <a:lstStyle/>
          <a:p>
            <a:endParaRPr lang="en-US" dirty="0"/>
          </a:p>
          <a:p>
            <a:endParaRPr lang="en-US" dirty="0"/>
          </a:p>
          <a:p>
            <a:r>
              <a:rPr lang="en-US" sz="2000" dirty="0"/>
              <a:t>Direct Link: </a:t>
            </a:r>
            <a:r>
              <a:rPr lang="en-US" sz="2000" u="sng" dirty="0">
                <a:hlinkClick r:id="rId5"/>
              </a:rPr>
              <a:t>https://ictw.illinois.edu/resources/school-to-work-transition-guide</a:t>
            </a:r>
            <a:endParaRPr lang="en-US" sz="2000" dirty="0"/>
          </a:p>
        </p:txBody>
      </p:sp>
    </p:spTree>
    <p:extLst>
      <p:ext uri="{BB962C8B-B14F-4D97-AF65-F5344CB8AC3E}">
        <p14:creationId xmlns:p14="http://schemas.microsoft.com/office/powerpoint/2010/main" val="3101217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D1F81-8904-D043-AE0C-5080BB5DFED7}"/>
              </a:ext>
            </a:extLst>
          </p:cNvPr>
          <p:cNvSpPr>
            <a:spLocks noGrp="1"/>
          </p:cNvSpPr>
          <p:nvPr>
            <p:ph type="title"/>
          </p:nvPr>
        </p:nvSpPr>
        <p:spPr>
          <a:xfrm>
            <a:off x="0" y="365126"/>
            <a:ext cx="12192000" cy="602437"/>
          </a:xfrm>
        </p:spPr>
        <p:txBody>
          <a:bodyPr>
            <a:normAutofit fontScale="90000"/>
          </a:bodyPr>
          <a:lstStyle/>
          <a:p>
            <a:r>
              <a:rPr lang="en-US" dirty="0">
                <a:solidFill>
                  <a:srgbClr val="002060"/>
                </a:solidFill>
              </a:rPr>
              <a:t>Components of IL School-to-Work Transition Guide</a:t>
            </a:r>
          </a:p>
        </p:txBody>
      </p:sp>
      <p:sp>
        <p:nvSpPr>
          <p:cNvPr id="3" name="Content Placeholder 2">
            <a:extLst>
              <a:ext uri="{FF2B5EF4-FFF2-40B4-BE49-F238E27FC236}">
                <a16:creationId xmlns:a16="http://schemas.microsoft.com/office/drawing/2014/main" id="{DD8511E0-EFF3-5046-BC2B-73774566B0AF}"/>
              </a:ext>
            </a:extLst>
          </p:cNvPr>
          <p:cNvSpPr>
            <a:spLocks noGrp="1"/>
          </p:cNvSpPr>
          <p:nvPr>
            <p:ph idx="1"/>
          </p:nvPr>
        </p:nvSpPr>
        <p:spPr>
          <a:xfrm>
            <a:off x="798095" y="1137078"/>
            <a:ext cx="10942674" cy="5049912"/>
          </a:xfrm>
        </p:spPr>
        <p:txBody>
          <a:bodyPr vert="horz" lIns="91440" tIns="45720" rIns="91440" bIns="45720" rtlCol="0" anchor="t">
            <a:noAutofit/>
          </a:bodyPr>
          <a:lstStyle/>
          <a:p>
            <a:r>
              <a:rPr lang="en-US" sz="2400" dirty="0"/>
              <a:t>1. Words and Terms to Know</a:t>
            </a:r>
            <a:endParaRPr lang="en-US" sz="2400" dirty="0">
              <a:ea typeface="Calibri"/>
              <a:cs typeface="Calibri"/>
            </a:endParaRPr>
          </a:p>
          <a:p>
            <a:r>
              <a:rPr lang="en-US" sz="2400" dirty="0"/>
              <a:t>2. Overview of the Transition Process - a Flow Diagram</a:t>
            </a:r>
            <a:endParaRPr lang="en-US" sz="2400" dirty="0">
              <a:ea typeface="Calibri"/>
              <a:cs typeface="Calibri"/>
            </a:endParaRPr>
          </a:p>
          <a:p>
            <a:r>
              <a:rPr lang="en-US" sz="2400" dirty="0"/>
              <a:t>3. Features of the Transition IEP </a:t>
            </a:r>
            <a:endParaRPr lang="en-US" sz="2400" dirty="0">
              <a:ea typeface="Calibri"/>
              <a:cs typeface="Calibri"/>
            </a:endParaRPr>
          </a:p>
          <a:p>
            <a:r>
              <a:rPr lang="en-US" sz="2400" dirty="0"/>
              <a:t>4. Transition IEP Team Members - Roles &amp; Responsibilities</a:t>
            </a:r>
            <a:endParaRPr lang="en-US" sz="2400" dirty="0">
              <a:ea typeface="Calibri"/>
              <a:cs typeface="Calibri"/>
            </a:endParaRPr>
          </a:p>
          <a:p>
            <a:r>
              <a:rPr lang="en-US" sz="2400" dirty="0"/>
              <a:t>5. Timeline for Transition Planning </a:t>
            </a:r>
            <a:endParaRPr lang="en-US" sz="2400" dirty="0">
              <a:ea typeface="Calibri"/>
              <a:cs typeface="Calibri"/>
            </a:endParaRPr>
          </a:p>
          <a:p>
            <a:r>
              <a:rPr lang="en-US" sz="2400" dirty="0"/>
              <a:t>6. Transition and the Law</a:t>
            </a:r>
            <a:endParaRPr lang="en-US" sz="2400" dirty="0">
              <a:ea typeface="Calibri"/>
              <a:cs typeface="Calibri"/>
            </a:endParaRPr>
          </a:p>
          <a:p>
            <a:r>
              <a:rPr lang="en-US" sz="2400" dirty="0"/>
              <a:t>7. The PUNS System (for Students with Developmental Disabilities)</a:t>
            </a:r>
            <a:endParaRPr lang="en-US" sz="2400" dirty="0">
              <a:ea typeface="Calibri"/>
              <a:cs typeface="Calibri"/>
            </a:endParaRPr>
          </a:p>
          <a:p>
            <a:r>
              <a:rPr lang="en-US" sz="2400" dirty="0"/>
              <a:t>8. The Summary of Performance </a:t>
            </a:r>
            <a:endParaRPr lang="en-US" sz="2400" dirty="0">
              <a:ea typeface="Calibri"/>
              <a:cs typeface="Calibri"/>
            </a:endParaRPr>
          </a:p>
          <a:p>
            <a:r>
              <a:rPr lang="en-US" sz="2400" dirty="0"/>
              <a:t>9. Key Resources &amp; Sample Transition Surveys</a:t>
            </a:r>
            <a:endParaRPr lang="en-US" sz="2400" dirty="0">
              <a:ea typeface="Calibri"/>
              <a:cs typeface="Calibri"/>
            </a:endParaRPr>
          </a:p>
          <a:p>
            <a:pPr marL="0" indent="0">
              <a:buNone/>
            </a:pPr>
            <a:r>
              <a:rPr lang="en-US" sz="2400" dirty="0">
                <a:ea typeface="Calibri"/>
                <a:cs typeface="Calibri"/>
              </a:rPr>
              <a:t>(Note: Interactive Table of Contents – built-in “buttons” to each section/component)</a:t>
            </a:r>
          </a:p>
          <a:p>
            <a:endParaRPr lang="en-US" dirty="0"/>
          </a:p>
        </p:txBody>
      </p:sp>
      <p:sp>
        <p:nvSpPr>
          <p:cNvPr id="4" name="Slide Number Placeholder 3">
            <a:extLst>
              <a:ext uri="{FF2B5EF4-FFF2-40B4-BE49-F238E27FC236}">
                <a16:creationId xmlns:a16="http://schemas.microsoft.com/office/drawing/2014/main" id="{943C6E0F-F8D6-614F-BF2A-96ED18D3F7AB}"/>
              </a:ext>
            </a:extLst>
          </p:cNvPr>
          <p:cNvSpPr>
            <a:spLocks noGrp="1"/>
          </p:cNvSpPr>
          <p:nvPr>
            <p:ph type="sldNum" sz="quarter" idx="12"/>
          </p:nvPr>
        </p:nvSpPr>
        <p:spPr/>
        <p:txBody>
          <a:bodyPr/>
          <a:lstStyle/>
          <a:p>
            <a:fld id="{DBFB53F7-4D87-E844-B31E-B7D266CDFB23}" type="slidenum">
              <a:rPr lang="en-US" smtClean="0"/>
              <a:t>8</a:t>
            </a:fld>
            <a:endParaRPr lang="en-US"/>
          </a:p>
        </p:txBody>
      </p:sp>
    </p:spTree>
    <p:extLst>
      <p:ext uri="{BB962C8B-B14F-4D97-AF65-F5344CB8AC3E}">
        <p14:creationId xmlns:p14="http://schemas.microsoft.com/office/powerpoint/2010/main" val="204141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060F-C9B6-A149-9FB5-B078AF7BE1FC}"/>
              </a:ext>
            </a:extLst>
          </p:cNvPr>
          <p:cNvSpPr>
            <a:spLocks noGrp="1"/>
          </p:cNvSpPr>
          <p:nvPr>
            <p:ph type="title"/>
          </p:nvPr>
        </p:nvSpPr>
        <p:spPr>
          <a:xfrm>
            <a:off x="0" y="365125"/>
            <a:ext cx="12192000" cy="1013419"/>
          </a:xfrm>
        </p:spPr>
        <p:txBody>
          <a:bodyPr/>
          <a:lstStyle/>
          <a:p>
            <a:r>
              <a:rPr lang="en-US" dirty="0">
                <a:solidFill>
                  <a:srgbClr val="002060"/>
                </a:solidFill>
              </a:rPr>
              <a:t>Section 1: Words and Terms to Know</a:t>
            </a:r>
          </a:p>
        </p:txBody>
      </p:sp>
      <p:sp>
        <p:nvSpPr>
          <p:cNvPr id="4" name="Slide Number Placeholder 3">
            <a:extLst>
              <a:ext uri="{FF2B5EF4-FFF2-40B4-BE49-F238E27FC236}">
                <a16:creationId xmlns:a16="http://schemas.microsoft.com/office/drawing/2014/main" id="{92FF4B02-D2C4-0444-8D4E-8C4DB1F64182}"/>
              </a:ext>
            </a:extLst>
          </p:cNvPr>
          <p:cNvSpPr>
            <a:spLocks noGrp="1"/>
          </p:cNvSpPr>
          <p:nvPr>
            <p:ph type="sldNum" sz="quarter" idx="12"/>
          </p:nvPr>
        </p:nvSpPr>
        <p:spPr/>
        <p:txBody>
          <a:bodyPr/>
          <a:lstStyle/>
          <a:p>
            <a:fld id="{DBFB53F7-4D87-E844-B31E-B7D266CDFB23}" type="slidenum">
              <a:rPr lang="en-US" smtClean="0"/>
              <a:t>9</a:t>
            </a:fld>
            <a:endParaRPr lang="en-US"/>
          </a:p>
        </p:txBody>
      </p:sp>
      <p:sp>
        <p:nvSpPr>
          <p:cNvPr id="6" name="Content Placeholder 5">
            <a:extLst>
              <a:ext uri="{FF2B5EF4-FFF2-40B4-BE49-F238E27FC236}">
                <a16:creationId xmlns:a16="http://schemas.microsoft.com/office/drawing/2014/main" id="{7574FD2C-DEEE-B2E0-6F00-333E27CE88EF}"/>
              </a:ext>
            </a:extLst>
          </p:cNvPr>
          <p:cNvSpPr>
            <a:spLocks noGrp="1"/>
          </p:cNvSpPr>
          <p:nvPr>
            <p:ph idx="1"/>
          </p:nvPr>
        </p:nvSpPr>
        <p:spPr>
          <a:xfrm>
            <a:off x="838200" y="1444625"/>
            <a:ext cx="10515600" cy="4351338"/>
          </a:xfrm>
        </p:spPr>
        <p:txBody>
          <a:bodyPr vert="horz" lIns="91440" tIns="45720" rIns="91440" bIns="45720" rtlCol="0" anchor="t">
            <a:normAutofit/>
          </a:bodyPr>
          <a:lstStyle/>
          <a:p>
            <a:pPr marL="0" indent="0">
              <a:buNone/>
            </a:pPr>
            <a:r>
              <a:rPr lang="en-US" b="1" dirty="0">
                <a:ea typeface="Calibri"/>
                <a:cs typeface="Calibri"/>
              </a:rPr>
              <a:t>Goals: </a:t>
            </a:r>
          </a:p>
          <a:p>
            <a:r>
              <a:rPr lang="en-US" dirty="0">
                <a:ea typeface="Calibri"/>
                <a:cs typeface="Calibri"/>
              </a:rPr>
              <a:t>Spell out key terms and acronyms </a:t>
            </a:r>
          </a:p>
          <a:p>
            <a:r>
              <a:rPr lang="en-US" dirty="0">
                <a:ea typeface="Calibri"/>
                <a:cs typeface="Calibri"/>
              </a:rPr>
              <a:t>Strive to define terms in understandable language </a:t>
            </a:r>
          </a:p>
          <a:p>
            <a:r>
              <a:rPr lang="en-US" dirty="0">
                <a:ea typeface="Calibri"/>
                <a:cs typeface="Calibri"/>
              </a:rPr>
              <a:t>Provide a convenient, alphabetized list of terms at the front of the manual, so it is easy to access at any time</a:t>
            </a:r>
          </a:p>
          <a:p>
            <a:pPr marL="0" indent="0">
              <a:buNone/>
            </a:pPr>
            <a:endParaRPr lang="en-US" dirty="0">
              <a:ea typeface="Calibri"/>
              <a:cs typeface="Calibri"/>
            </a:endParaRPr>
          </a:p>
          <a:p>
            <a:pPr marL="0" indent="0">
              <a:buNone/>
            </a:pPr>
            <a:r>
              <a:rPr lang="en-US" b="1" dirty="0">
                <a:ea typeface="Calibri"/>
                <a:cs typeface="Calibri"/>
              </a:rPr>
              <a:t>Result:</a:t>
            </a:r>
            <a:r>
              <a:rPr lang="en-US" dirty="0">
                <a:ea typeface="Calibri"/>
                <a:cs typeface="Calibri"/>
              </a:rPr>
              <a:t> 41 key terms defined and "demystified" </a:t>
            </a:r>
          </a:p>
        </p:txBody>
      </p:sp>
    </p:spTree>
    <p:extLst>
      <p:ext uri="{BB962C8B-B14F-4D97-AF65-F5344CB8AC3E}">
        <p14:creationId xmlns:p14="http://schemas.microsoft.com/office/powerpoint/2010/main" val="11602522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4C885E32F4344B9841D5D9EC1956A5" ma:contentTypeVersion="3" ma:contentTypeDescription="Create a new document." ma:contentTypeScope="" ma:versionID="a8387f092f27a2069a4caaa16696622c">
  <xsd:schema xmlns:xsd="http://www.w3.org/2001/XMLSchema" xmlns:xs="http://www.w3.org/2001/XMLSchema" xmlns:p="http://schemas.microsoft.com/office/2006/metadata/properties" xmlns:ns3="0bf617a4-3893-4511-b5b1-005b2fa9887c" targetNamespace="http://schemas.microsoft.com/office/2006/metadata/properties" ma:root="true" ma:fieldsID="40690923d8fbf8998616483844e1dce1" ns3:_="">
    <xsd:import namespace="0bf617a4-3893-4511-b5b1-005b2fa9887c"/>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617a4-3893-4511-b5b1-005b2fa988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870AD2-55AD-4180-AAE2-3B06396294A2}">
  <ds:schemaRefs>
    <ds:schemaRef ds:uri="http://schemas.microsoft.com/sharepoint/v3/contenttype/forms"/>
  </ds:schemaRefs>
</ds:datastoreItem>
</file>

<file path=customXml/itemProps2.xml><?xml version="1.0" encoding="utf-8"?>
<ds:datastoreItem xmlns:ds="http://schemas.openxmlformats.org/officeDocument/2006/customXml" ds:itemID="{116078B1-78EC-4B40-A98A-A832482A4B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f617a4-3893-4511-b5b1-005b2fa988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8F2E33-8CAA-4E5C-9413-A6F94EC728DA}">
  <ds:schemaRefs>
    <ds:schemaRef ds:uri="http://purl.org/dc/dcmitype/"/>
    <ds:schemaRef ds:uri="http://schemas.microsoft.com/office/2006/documentManagement/types"/>
    <ds:schemaRef ds:uri="http://purl.org/dc/elements/1.1/"/>
    <ds:schemaRef ds:uri="0bf617a4-3893-4511-b5b1-005b2fa9887c"/>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5632</TotalTime>
  <Words>2131</Words>
  <Application>Microsoft Office PowerPoint</Application>
  <PresentationFormat>Widescreen</PresentationFormat>
  <Paragraphs>177</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Office Theme</vt:lpstr>
      <vt:lpstr>PowerPoint Presentation</vt:lpstr>
      <vt:lpstr> School-to-Work  Transition Guide for Illinois</vt:lpstr>
      <vt:lpstr>Why an Interagency Transition Study Group?</vt:lpstr>
      <vt:lpstr>Mission of the Interagency Transition Study Group</vt:lpstr>
      <vt:lpstr>Why a School to Work Transition Guide?</vt:lpstr>
      <vt:lpstr>Development of the STW Transition Guide</vt:lpstr>
      <vt:lpstr>Access to the STW Transition Guide</vt:lpstr>
      <vt:lpstr>Components of IL School-to-Work Transition Guide</vt:lpstr>
      <vt:lpstr>Section 1: Words and Terms to Know</vt:lpstr>
      <vt:lpstr>Section 2: Overview of the Transition Process - a Flow Diagram</vt:lpstr>
      <vt:lpstr>Section 3: Features of the Transition IEP</vt:lpstr>
      <vt:lpstr>Section 4: Transition IEP Team Members - Roles &amp; Responsibilities</vt:lpstr>
      <vt:lpstr>Section 5: Timeline for Transition Planning </vt:lpstr>
      <vt:lpstr>Section 6: Transition and the Law</vt:lpstr>
      <vt:lpstr>Section 7: The PUNS System (for Students with Developmental Disabilities)</vt:lpstr>
      <vt:lpstr>Section 8: The Summary of Performance</vt:lpstr>
      <vt:lpstr>Section 9: Key Resources &amp; Sample Transition Surveys Resources Alpha-listed, by category, with embedded links                                                              Categories: </vt:lpstr>
      <vt:lpstr>Section 9: (Continued) Sample Transition Surveys</vt:lpstr>
      <vt:lpstr> Distribution and Promotion of Guide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Manola, Gina E</dc:creator>
  <cp:lastModifiedBy>Jim Mayer</cp:lastModifiedBy>
  <cp:revision>773</cp:revision>
  <dcterms:created xsi:type="dcterms:W3CDTF">2020-07-02T17:18:22Z</dcterms:created>
  <dcterms:modified xsi:type="dcterms:W3CDTF">2024-04-02T15:10:39Z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0x0101009B4C885E32F4344B9841D5D9EC1956A5</vt:lpwstr>
  </property>
</Properties>
</file>