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sldIdLst>
    <p:sldId id="257" r:id="rId2"/>
    <p:sldId id="307" r:id="rId3"/>
    <p:sldId id="304" r:id="rId4"/>
    <p:sldId id="306" r:id="rId5"/>
    <p:sldId id="288" r:id="rId6"/>
    <p:sldId id="283" r:id="rId7"/>
    <p:sldId id="291" r:id="rId8"/>
    <p:sldId id="293" r:id="rId9"/>
    <p:sldId id="256" r:id="rId10"/>
    <p:sldId id="292" r:id="rId11"/>
    <p:sldId id="308" r:id="rId12"/>
    <p:sldId id="285" r:id="rId13"/>
    <p:sldId id="311" r:id="rId14"/>
    <p:sldId id="258" r:id="rId15"/>
    <p:sldId id="294" r:id="rId16"/>
    <p:sldId id="289" r:id="rId17"/>
    <p:sldId id="309" r:id="rId18"/>
    <p:sldId id="281" r:id="rId19"/>
    <p:sldId id="263" r:id="rId20"/>
    <p:sldId id="269" r:id="rId21"/>
    <p:sldId id="264" r:id="rId22"/>
    <p:sldId id="297" r:id="rId23"/>
    <p:sldId id="296" r:id="rId24"/>
    <p:sldId id="299" r:id="rId25"/>
    <p:sldId id="290" r:id="rId26"/>
    <p:sldId id="286" r:id="rId27"/>
    <p:sldId id="300" r:id="rId28"/>
    <p:sldId id="303" r:id="rId29"/>
    <p:sldId id="287" r:id="rId30"/>
    <p:sldId id="270"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8" d="100"/>
          <a:sy n="78" d="100"/>
        </p:scale>
        <p:origin x="45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FBE680E-6E15-4848-AE01-1E62162624D4}"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B13ABF-1B77-40A7-97E8-E16DAC35BE1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5385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BE680E-6E15-4848-AE01-1E62162624D4}"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B13ABF-1B77-40A7-97E8-E16DAC35BE16}" type="slidenum">
              <a:rPr lang="en-US" smtClean="0"/>
              <a:t>‹#›</a:t>
            </a:fld>
            <a:endParaRPr lang="en-US"/>
          </a:p>
        </p:txBody>
      </p:sp>
    </p:spTree>
    <p:extLst>
      <p:ext uri="{BB962C8B-B14F-4D97-AF65-F5344CB8AC3E}">
        <p14:creationId xmlns:p14="http://schemas.microsoft.com/office/powerpoint/2010/main" val="3408043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BE680E-6E15-4848-AE01-1E62162624D4}"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B13ABF-1B77-40A7-97E8-E16DAC35BE16}" type="slidenum">
              <a:rPr lang="en-US" smtClean="0"/>
              <a:t>‹#›</a:t>
            </a:fld>
            <a:endParaRPr lang="en-US"/>
          </a:p>
        </p:txBody>
      </p:sp>
    </p:spTree>
    <p:extLst>
      <p:ext uri="{BB962C8B-B14F-4D97-AF65-F5344CB8AC3E}">
        <p14:creationId xmlns:p14="http://schemas.microsoft.com/office/powerpoint/2010/main" val="2508697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BE680E-6E15-4848-AE01-1E62162624D4}"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B13ABF-1B77-40A7-97E8-E16DAC35BE16}" type="slidenum">
              <a:rPr lang="en-US" smtClean="0"/>
              <a:t>‹#›</a:t>
            </a:fld>
            <a:endParaRPr lang="en-US"/>
          </a:p>
        </p:txBody>
      </p:sp>
    </p:spTree>
    <p:extLst>
      <p:ext uri="{BB962C8B-B14F-4D97-AF65-F5344CB8AC3E}">
        <p14:creationId xmlns:p14="http://schemas.microsoft.com/office/powerpoint/2010/main" val="1429000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BE680E-6E15-4848-AE01-1E62162624D4}"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B13ABF-1B77-40A7-97E8-E16DAC35BE1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6938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FBE680E-6E15-4848-AE01-1E62162624D4}" type="datetimeFigureOut">
              <a:rPr lang="en-US" smtClean="0"/>
              <a:t>4/1/2024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B13ABF-1B77-40A7-97E8-E16DAC35BE16}" type="slidenum">
              <a:rPr lang="en-US" smtClean="0"/>
              <a:t>‹#›</a:t>
            </a:fld>
            <a:endParaRPr lang="en-US"/>
          </a:p>
        </p:txBody>
      </p:sp>
    </p:spTree>
    <p:extLst>
      <p:ext uri="{BB962C8B-B14F-4D97-AF65-F5344CB8AC3E}">
        <p14:creationId xmlns:p14="http://schemas.microsoft.com/office/powerpoint/2010/main" val="982379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BE680E-6E15-4848-AE01-1E62162624D4}" type="datetimeFigureOut">
              <a:rPr lang="en-US" smtClean="0"/>
              <a:t>4/1/2024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B13ABF-1B77-40A7-97E8-E16DAC35BE16}" type="slidenum">
              <a:rPr lang="en-US" smtClean="0"/>
              <a:t>‹#›</a:t>
            </a:fld>
            <a:endParaRPr lang="en-US"/>
          </a:p>
        </p:txBody>
      </p:sp>
    </p:spTree>
    <p:extLst>
      <p:ext uri="{BB962C8B-B14F-4D97-AF65-F5344CB8AC3E}">
        <p14:creationId xmlns:p14="http://schemas.microsoft.com/office/powerpoint/2010/main" val="3703318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FBE680E-6E15-4848-AE01-1E62162624D4}" type="datetimeFigureOut">
              <a:rPr lang="en-US" smtClean="0"/>
              <a:t>4/1/2024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B13ABF-1B77-40A7-97E8-E16DAC35BE16}" type="slidenum">
              <a:rPr lang="en-US" smtClean="0"/>
              <a:t>‹#›</a:t>
            </a:fld>
            <a:endParaRPr lang="en-US"/>
          </a:p>
        </p:txBody>
      </p:sp>
    </p:spTree>
    <p:extLst>
      <p:ext uri="{BB962C8B-B14F-4D97-AF65-F5344CB8AC3E}">
        <p14:creationId xmlns:p14="http://schemas.microsoft.com/office/powerpoint/2010/main" val="4163578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FBE680E-6E15-4848-AE01-1E62162624D4}" type="datetimeFigureOut">
              <a:rPr lang="en-US" smtClean="0"/>
              <a:t>4/1/2024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4B13ABF-1B77-40A7-97E8-E16DAC35BE16}" type="slidenum">
              <a:rPr lang="en-US" smtClean="0"/>
              <a:t>‹#›</a:t>
            </a:fld>
            <a:endParaRPr lang="en-US"/>
          </a:p>
        </p:txBody>
      </p:sp>
    </p:spTree>
    <p:extLst>
      <p:ext uri="{BB962C8B-B14F-4D97-AF65-F5344CB8AC3E}">
        <p14:creationId xmlns:p14="http://schemas.microsoft.com/office/powerpoint/2010/main" val="1534506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FBE680E-6E15-4848-AE01-1E62162624D4}" type="datetimeFigureOut">
              <a:rPr lang="en-US" smtClean="0"/>
              <a:t>4/1/2024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4B13ABF-1B77-40A7-97E8-E16DAC35BE16}" type="slidenum">
              <a:rPr lang="en-US" smtClean="0"/>
              <a:t>‹#›</a:t>
            </a:fld>
            <a:endParaRPr lang="en-US"/>
          </a:p>
        </p:txBody>
      </p:sp>
    </p:spTree>
    <p:extLst>
      <p:ext uri="{BB962C8B-B14F-4D97-AF65-F5344CB8AC3E}">
        <p14:creationId xmlns:p14="http://schemas.microsoft.com/office/powerpoint/2010/main" val="1415188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BE680E-6E15-4848-AE01-1E62162624D4}" type="datetimeFigureOut">
              <a:rPr lang="en-US" smtClean="0"/>
              <a:t>4/1/2024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B13ABF-1B77-40A7-97E8-E16DAC35BE16}" type="slidenum">
              <a:rPr lang="en-US" smtClean="0"/>
              <a:t>‹#›</a:t>
            </a:fld>
            <a:endParaRPr lang="en-US"/>
          </a:p>
        </p:txBody>
      </p:sp>
    </p:spTree>
    <p:extLst>
      <p:ext uri="{BB962C8B-B14F-4D97-AF65-F5344CB8AC3E}">
        <p14:creationId xmlns:p14="http://schemas.microsoft.com/office/powerpoint/2010/main" val="4048808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FBE680E-6E15-4848-AE01-1E62162624D4}" type="datetimeFigureOut">
              <a:rPr lang="en-US" smtClean="0"/>
              <a:t>4/1/2024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4B13ABF-1B77-40A7-97E8-E16DAC35BE16}"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6595555"/>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E6C1D-0D3F-4243-A5ED-79E6119F9358}"/>
              </a:ext>
            </a:extLst>
          </p:cNvPr>
          <p:cNvSpPr>
            <a:spLocks noGrp="1"/>
          </p:cNvSpPr>
          <p:nvPr>
            <p:ph type="ctrTitle"/>
          </p:nvPr>
        </p:nvSpPr>
        <p:spPr>
          <a:xfrm>
            <a:off x="982639" y="887104"/>
            <a:ext cx="10317707" cy="1992573"/>
          </a:xfrm>
        </p:spPr>
        <p:txBody>
          <a:bodyPr>
            <a:noAutofit/>
          </a:bodyPr>
          <a:lstStyle/>
          <a:p>
            <a:pPr algn="ctr"/>
            <a:r>
              <a:rPr lang="en-US" sz="4000" b="0" i="0" u="none" strike="noStrike" baseline="0" dirty="0">
                <a:solidFill>
                  <a:srgbClr val="43464D"/>
                </a:solidFill>
                <a:latin typeface="Arial Black" panose="020B0A04020102020204" pitchFamily="34" charset="0"/>
              </a:rPr>
              <a:t>Transition and Rehabilitation </a:t>
            </a:r>
            <a:r>
              <a:rPr lang="en-US" sz="4000" dirty="0">
                <a:solidFill>
                  <a:srgbClr val="43464D"/>
                </a:solidFill>
                <a:latin typeface="Arial Black" panose="020B0A04020102020204" pitchFamily="34" charset="0"/>
              </a:rPr>
              <a:t>C</a:t>
            </a:r>
            <a:r>
              <a:rPr lang="en-US" sz="4000" b="0" i="0" u="none" strike="noStrike" baseline="0" dirty="0">
                <a:solidFill>
                  <a:srgbClr val="43464D"/>
                </a:solidFill>
                <a:latin typeface="Arial Black" panose="020B0A04020102020204" pitchFamily="34" charset="0"/>
              </a:rPr>
              <a:t>ounseling for Youth </a:t>
            </a:r>
            <a:br>
              <a:rPr lang="en-US" sz="4000" b="0" i="0" u="none" strike="noStrike" baseline="0" dirty="0">
                <a:solidFill>
                  <a:srgbClr val="43464D"/>
                </a:solidFill>
                <a:latin typeface="Arial Black" panose="020B0A04020102020204" pitchFamily="34" charset="0"/>
              </a:rPr>
            </a:br>
            <a:r>
              <a:rPr lang="en-US" sz="4000" b="0" i="0" u="none" strike="noStrike" baseline="0" dirty="0">
                <a:solidFill>
                  <a:srgbClr val="43464D"/>
                </a:solidFill>
                <a:latin typeface="Arial Black" panose="020B0A04020102020204" pitchFamily="34" charset="0"/>
              </a:rPr>
              <a:t>with Physical </a:t>
            </a:r>
            <a:r>
              <a:rPr lang="en-US" sz="4000" dirty="0">
                <a:solidFill>
                  <a:srgbClr val="43464D"/>
                </a:solidFill>
                <a:latin typeface="Arial Black" panose="020B0A04020102020204" pitchFamily="34" charset="0"/>
              </a:rPr>
              <a:t>D</a:t>
            </a:r>
            <a:r>
              <a:rPr lang="en-US" sz="4000" b="0" i="0" u="none" strike="noStrike" baseline="0" dirty="0">
                <a:solidFill>
                  <a:srgbClr val="43464D"/>
                </a:solidFill>
                <a:latin typeface="Arial Black" panose="020B0A04020102020204" pitchFamily="34" charset="0"/>
              </a:rPr>
              <a:t>isabilities</a:t>
            </a:r>
            <a:endParaRPr lang="en-US" sz="4000" dirty="0">
              <a:solidFill>
                <a:schemeClr val="accent1">
                  <a:lumMod val="75000"/>
                </a:schemeClr>
              </a:solidFill>
              <a:latin typeface="Arial Black" panose="020B0A04020102020204" pitchFamily="34" charset="0"/>
            </a:endParaRPr>
          </a:p>
        </p:txBody>
      </p:sp>
      <p:sp>
        <p:nvSpPr>
          <p:cNvPr id="3" name="Subtitle 2">
            <a:extLst>
              <a:ext uri="{FF2B5EF4-FFF2-40B4-BE49-F238E27FC236}">
                <a16:creationId xmlns:a16="http://schemas.microsoft.com/office/drawing/2014/main" id="{3ACDE4D3-64F2-4D6A-99FE-6322EF7F484F}"/>
              </a:ext>
            </a:extLst>
          </p:cNvPr>
          <p:cNvSpPr>
            <a:spLocks noGrp="1"/>
          </p:cNvSpPr>
          <p:nvPr>
            <p:ph type="subTitle" idx="1"/>
          </p:nvPr>
        </p:nvSpPr>
        <p:spPr>
          <a:xfrm>
            <a:off x="1250632" y="4570024"/>
            <a:ext cx="6474001" cy="1591940"/>
          </a:xfrm>
        </p:spPr>
        <p:txBody>
          <a:bodyPr>
            <a:noAutofit/>
          </a:bodyPr>
          <a:lstStyle/>
          <a:p>
            <a:pPr algn="l"/>
            <a:r>
              <a:rPr lang="en-US" b="1" dirty="0"/>
              <a:t>Robert “BT” Trierweiler, MS, CRC, LCPC</a:t>
            </a:r>
          </a:p>
          <a:p>
            <a:pPr algn="l"/>
            <a:r>
              <a:rPr lang="en-US" b="1" dirty="0"/>
              <a:t>Vocational Rehabilitation Counselor</a:t>
            </a:r>
          </a:p>
          <a:p>
            <a:pPr algn="l"/>
            <a:r>
              <a:rPr lang="en-US" b="1" dirty="0"/>
              <a:t>Illinois Spina Bifida Association</a:t>
            </a:r>
          </a:p>
        </p:txBody>
      </p:sp>
      <p:pic>
        <p:nvPicPr>
          <p:cNvPr id="5" name="Picture 4" descr="Logo, company name&#10;&#10;Description automatically generated">
            <a:extLst>
              <a:ext uri="{FF2B5EF4-FFF2-40B4-BE49-F238E27FC236}">
                <a16:creationId xmlns:a16="http://schemas.microsoft.com/office/drawing/2014/main" id="{718CE6C7-BFC4-40FA-8800-4EA811D6CB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2760" y="4004378"/>
            <a:ext cx="2157586" cy="2157586"/>
          </a:xfrm>
          <a:prstGeom prst="rect">
            <a:avLst/>
          </a:prstGeom>
        </p:spPr>
      </p:pic>
    </p:spTree>
    <p:extLst>
      <p:ext uri="{BB962C8B-B14F-4D97-AF65-F5344CB8AC3E}">
        <p14:creationId xmlns:p14="http://schemas.microsoft.com/office/powerpoint/2010/main" val="4110264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BA2CA-21AF-2F36-4BC8-351BBB438CC8}"/>
              </a:ext>
            </a:extLst>
          </p:cNvPr>
          <p:cNvSpPr>
            <a:spLocks noGrp="1"/>
          </p:cNvSpPr>
          <p:nvPr>
            <p:ph type="title"/>
          </p:nvPr>
        </p:nvSpPr>
        <p:spPr/>
        <p:txBody>
          <a:bodyPr>
            <a:normAutofit/>
          </a:bodyPr>
          <a:lstStyle/>
          <a:p>
            <a:r>
              <a:rPr lang="en-US" sz="4000" dirty="0"/>
              <a:t>After High School Graduation</a:t>
            </a:r>
          </a:p>
        </p:txBody>
      </p:sp>
      <p:sp>
        <p:nvSpPr>
          <p:cNvPr id="3" name="Content Placeholder 2">
            <a:extLst>
              <a:ext uri="{FF2B5EF4-FFF2-40B4-BE49-F238E27FC236}">
                <a16:creationId xmlns:a16="http://schemas.microsoft.com/office/drawing/2014/main" id="{AC5B14B8-3816-3E00-D4A0-65755ECAA817}"/>
              </a:ext>
            </a:extLst>
          </p:cNvPr>
          <p:cNvSpPr>
            <a:spLocks noGrp="1"/>
          </p:cNvSpPr>
          <p:nvPr>
            <p:ph idx="1"/>
          </p:nvPr>
        </p:nvSpPr>
        <p:spPr>
          <a:xfrm>
            <a:off x="1097280" y="2132337"/>
            <a:ext cx="10230362" cy="4023360"/>
          </a:xfrm>
        </p:spPr>
        <p:txBody>
          <a:bodyPr/>
          <a:lstStyle/>
          <a:p>
            <a:r>
              <a:rPr lang="en-US" sz="2400" dirty="0"/>
              <a:t>When YWD graduate high school, a majority of provided services can end</a:t>
            </a:r>
          </a:p>
          <a:p>
            <a:endParaRPr lang="en-US" sz="2400" dirty="0"/>
          </a:p>
          <a:p>
            <a:r>
              <a:rPr lang="en-US" sz="2400" dirty="0"/>
              <a:t>Students with </a:t>
            </a:r>
            <a:r>
              <a:rPr lang="en-US" sz="2400" u="sng" dirty="0"/>
              <a:t>only</a:t>
            </a:r>
            <a:r>
              <a:rPr lang="en-US" sz="2400" dirty="0"/>
              <a:t> 504 Plans seldom have an open case with state VR</a:t>
            </a:r>
          </a:p>
          <a:p>
            <a:pPr lvl="1"/>
            <a:r>
              <a:rPr lang="en-US" sz="2400" dirty="0"/>
              <a:t>IL DRS acknowledged it has a hard time connecting with students with 504 plans </a:t>
            </a:r>
          </a:p>
          <a:p>
            <a:pPr lvl="1"/>
            <a:endParaRPr lang="en-US" sz="2400" dirty="0"/>
          </a:p>
          <a:p>
            <a:pPr marL="0">
              <a:buNone/>
            </a:pPr>
            <a:r>
              <a:rPr lang="en-US" sz="2400" dirty="0"/>
              <a:t>YWD and their families are often confused and uninformed about what to do next</a:t>
            </a:r>
          </a:p>
          <a:p>
            <a:endParaRPr lang="en-US" dirty="0"/>
          </a:p>
        </p:txBody>
      </p:sp>
    </p:spTree>
    <p:extLst>
      <p:ext uri="{BB962C8B-B14F-4D97-AF65-F5344CB8AC3E}">
        <p14:creationId xmlns:p14="http://schemas.microsoft.com/office/powerpoint/2010/main" val="3739510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7238A-BF7D-A213-2AFD-3D44DFD935D8}"/>
              </a:ext>
            </a:extLst>
          </p:cNvPr>
          <p:cNvSpPr>
            <a:spLocks noGrp="1"/>
          </p:cNvSpPr>
          <p:nvPr>
            <p:ph type="title"/>
          </p:nvPr>
        </p:nvSpPr>
        <p:spPr/>
        <p:txBody>
          <a:bodyPr>
            <a:normAutofit/>
          </a:bodyPr>
          <a:lstStyle/>
          <a:p>
            <a:r>
              <a:rPr lang="en-US" sz="4000" dirty="0"/>
              <a:t>Need</a:t>
            </a:r>
          </a:p>
        </p:txBody>
      </p:sp>
      <p:sp>
        <p:nvSpPr>
          <p:cNvPr id="3" name="Content Placeholder 2">
            <a:extLst>
              <a:ext uri="{FF2B5EF4-FFF2-40B4-BE49-F238E27FC236}">
                <a16:creationId xmlns:a16="http://schemas.microsoft.com/office/drawing/2014/main" id="{DA08BEA2-92EF-8B3F-AE48-104CF7A7168E}"/>
              </a:ext>
            </a:extLst>
          </p:cNvPr>
          <p:cNvSpPr>
            <a:spLocks noGrp="1"/>
          </p:cNvSpPr>
          <p:nvPr>
            <p:ph idx="1"/>
          </p:nvPr>
        </p:nvSpPr>
        <p:spPr>
          <a:xfrm>
            <a:off x="1097280" y="2023154"/>
            <a:ext cx="10058400" cy="4023360"/>
          </a:xfrm>
        </p:spPr>
        <p:txBody>
          <a:bodyPr/>
          <a:lstStyle/>
          <a:p>
            <a:r>
              <a:rPr lang="en-US" sz="2600" dirty="0"/>
              <a:t>Youth with disabilities were not consistently connected to VR services and, of those who were, employment was not significantly improved.</a:t>
            </a:r>
            <a:r>
              <a:rPr lang="en-US" sz="2600" b="1" dirty="0">
                <a:latin typeface="GillSansMTPro-Bold"/>
              </a:rPr>
              <a:t> </a:t>
            </a:r>
          </a:p>
          <a:p>
            <a:pPr lvl="1"/>
            <a:r>
              <a:rPr lang="en-US" sz="2000" dirty="0">
                <a:latin typeface="+mj-lt"/>
              </a:rPr>
              <a:t>Demographic and Transition Service Predictors of Employment Outcomes for Youth Receiving Supplemental Security Income. Ellie C. Hartman et al, 2021 </a:t>
            </a:r>
          </a:p>
          <a:p>
            <a:pPr marL="201168" lvl="1" indent="0">
              <a:buNone/>
            </a:pPr>
            <a:endParaRPr lang="en-US" sz="2400" dirty="0"/>
          </a:p>
          <a:p>
            <a:pPr marL="0">
              <a:buNone/>
            </a:pPr>
            <a:r>
              <a:rPr lang="en-US" sz="2600" dirty="0"/>
              <a:t>Youth with disabilities rarely involved in priority setting and interventions. </a:t>
            </a:r>
          </a:p>
          <a:p>
            <a:pPr lvl="1"/>
            <a:r>
              <a:rPr lang="en-US" sz="2000" dirty="0">
                <a:latin typeface="+mj-lt"/>
              </a:rPr>
              <a:t>Adolescents and Young Adults With Spina Bifida Transitioning to Adulthood: A Comprehensive Community-Based Needs Assessment, Jenkins, A, et al.,2021</a:t>
            </a:r>
          </a:p>
          <a:p>
            <a:pPr lvl="1"/>
            <a:endParaRPr lang="en-US" sz="2000" dirty="0"/>
          </a:p>
          <a:p>
            <a:pPr algn="l"/>
            <a:endParaRPr lang="en-US" sz="2400" b="1" i="0" u="none" strike="noStrike" baseline="0" dirty="0">
              <a:latin typeface="GillSansMTPro-Bold"/>
            </a:endParaRPr>
          </a:p>
          <a:p>
            <a:pPr algn="l"/>
            <a:endParaRPr lang="en-US" sz="1800" b="1" dirty="0">
              <a:latin typeface="GillSansMTPro-Bold"/>
            </a:endParaRPr>
          </a:p>
        </p:txBody>
      </p:sp>
    </p:spTree>
    <p:extLst>
      <p:ext uri="{BB962C8B-B14F-4D97-AF65-F5344CB8AC3E}">
        <p14:creationId xmlns:p14="http://schemas.microsoft.com/office/powerpoint/2010/main" val="4010820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17E58-FAEE-CB65-D5E9-4240222E1729}"/>
              </a:ext>
            </a:extLst>
          </p:cNvPr>
          <p:cNvSpPr>
            <a:spLocks noGrp="1"/>
          </p:cNvSpPr>
          <p:nvPr>
            <p:ph type="title"/>
          </p:nvPr>
        </p:nvSpPr>
        <p:spPr/>
        <p:txBody>
          <a:bodyPr>
            <a:normAutofit/>
          </a:bodyPr>
          <a:lstStyle/>
          <a:p>
            <a:r>
              <a:rPr lang="en-US" sz="4000" dirty="0"/>
              <a:t>Major areas of transition</a:t>
            </a:r>
          </a:p>
        </p:txBody>
      </p:sp>
      <p:sp>
        <p:nvSpPr>
          <p:cNvPr id="3" name="Content Placeholder 2">
            <a:extLst>
              <a:ext uri="{FF2B5EF4-FFF2-40B4-BE49-F238E27FC236}">
                <a16:creationId xmlns:a16="http://schemas.microsoft.com/office/drawing/2014/main" id="{2DC7CB6C-0B36-7EE2-E3F4-29E077604617}"/>
              </a:ext>
            </a:extLst>
          </p:cNvPr>
          <p:cNvSpPr>
            <a:spLocks noGrp="1"/>
          </p:cNvSpPr>
          <p:nvPr>
            <p:ph idx="1"/>
          </p:nvPr>
        </p:nvSpPr>
        <p:spPr>
          <a:xfrm>
            <a:off x="1138451" y="2153172"/>
            <a:ext cx="8401334" cy="3906435"/>
          </a:xfrm>
        </p:spPr>
        <p:txBody>
          <a:bodyPr>
            <a:normAutofit/>
          </a:bodyPr>
          <a:lstStyle/>
          <a:p>
            <a:r>
              <a:rPr lang="en-US" sz="2800" dirty="0"/>
              <a:t>Healthcare/wellness</a:t>
            </a:r>
          </a:p>
          <a:p>
            <a:r>
              <a:rPr lang="en-US" sz="2800" dirty="0"/>
              <a:t>Vocational/Educational</a:t>
            </a:r>
          </a:p>
          <a:p>
            <a:r>
              <a:rPr lang="en-US" sz="2800" dirty="0"/>
              <a:t>Community/Independent living</a:t>
            </a:r>
          </a:p>
          <a:p>
            <a:r>
              <a:rPr lang="en-US" sz="2800" dirty="0"/>
              <a:t>Social/Adaptive sports</a:t>
            </a:r>
          </a:p>
        </p:txBody>
      </p:sp>
    </p:spTree>
    <p:extLst>
      <p:ext uri="{BB962C8B-B14F-4D97-AF65-F5344CB8AC3E}">
        <p14:creationId xmlns:p14="http://schemas.microsoft.com/office/powerpoint/2010/main" val="2536355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6CA9A-7952-C98E-D5CB-8D550C8FD6B7}"/>
              </a:ext>
            </a:extLst>
          </p:cNvPr>
          <p:cNvSpPr>
            <a:spLocks noGrp="1"/>
          </p:cNvSpPr>
          <p:nvPr>
            <p:ph type="title"/>
          </p:nvPr>
        </p:nvSpPr>
        <p:spPr/>
        <p:txBody>
          <a:bodyPr>
            <a:normAutofit/>
          </a:bodyPr>
          <a:lstStyle/>
          <a:p>
            <a:r>
              <a:rPr lang="en-US" sz="4000" dirty="0"/>
              <a:t>Self-management</a:t>
            </a:r>
          </a:p>
        </p:txBody>
      </p:sp>
      <p:sp>
        <p:nvSpPr>
          <p:cNvPr id="3" name="Content Placeholder 2">
            <a:extLst>
              <a:ext uri="{FF2B5EF4-FFF2-40B4-BE49-F238E27FC236}">
                <a16:creationId xmlns:a16="http://schemas.microsoft.com/office/drawing/2014/main" id="{F7E25E28-1964-7AEF-23E9-DDBF00FAA700}"/>
              </a:ext>
            </a:extLst>
          </p:cNvPr>
          <p:cNvSpPr>
            <a:spLocks noGrp="1"/>
          </p:cNvSpPr>
          <p:nvPr>
            <p:ph idx="1"/>
          </p:nvPr>
        </p:nvSpPr>
        <p:spPr>
          <a:xfrm>
            <a:off x="1206006" y="2113356"/>
            <a:ext cx="9949673" cy="3782477"/>
          </a:xfrm>
        </p:spPr>
        <p:txBody>
          <a:bodyPr>
            <a:normAutofit/>
          </a:bodyPr>
          <a:lstStyle/>
          <a:p>
            <a:pPr algn="l"/>
            <a:r>
              <a:rPr lang="en-US" sz="2600" dirty="0"/>
              <a:t>iMHere (Interactive Mobile Health &amp; Rehabilitation System) app under development by </a:t>
            </a:r>
            <a:r>
              <a:rPr lang="en-US" sz="2600" b="0" i="0" u="none" strike="noStrike" baseline="0" dirty="0"/>
              <a:t>Brad Dicianno, MD at University of Pittsburg</a:t>
            </a:r>
          </a:p>
          <a:p>
            <a:pPr algn="l"/>
            <a:r>
              <a:rPr lang="en-US" sz="2600" b="0" i="0" u="none" strike="noStrike" baseline="0" dirty="0"/>
              <a:t>Goal-setting features 20 plus models to aid individuals in creating, pursuing, and achieving their wellness goals</a:t>
            </a:r>
          </a:p>
          <a:p>
            <a:pPr algn="l"/>
            <a:r>
              <a:rPr lang="en-US" sz="2600" dirty="0"/>
              <a:t>Youth with Spina Bifida may need coaching in Executive Functioning </a:t>
            </a:r>
          </a:p>
          <a:p>
            <a:pPr algn="l"/>
            <a:endParaRPr lang="en-US" sz="1800" b="0" i="0" u="none" strike="noStrike" baseline="0" dirty="0">
              <a:latin typeface="Arial" panose="020B0604020202020204" pitchFamily="34" charset="0"/>
            </a:endParaRPr>
          </a:p>
          <a:p>
            <a:pPr algn="l"/>
            <a:endParaRPr lang="en-US" sz="1800" dirty="0">
              <a:latin typeface="Arial" panose="020B0604020202020204" pitchFamily="34" charset="0"/>
            </a:endParaRPr>
          </a:p>
        </p:txBody>
      </p:sp>
    </p:spTree>
    <p:extLst>
      <p:ext uri="{BB962C8B-B14F-4D97-AF65-F5344CB8AC3E}">
        <p14:creationId xmlns:p14="http://schemas.microsoft.com/office/powerpoint/2010/main" val="20451638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E76A4-7B20-7E28-BF08-88CA529B2691}"/>
              </a:ext>
            </a:extLst>
          </p:cNvPr>
          <p:cNvSpPr>
            <a:spLocks noGrp="1"/>
          </p:cNvSpPr>
          <p:nvPr>
            <p:ph type="title"/>
          </p:nvPr>
        </p:nvSpPr>
        <p:spPr/>
        <p:txBody>
          <a:bodyPr>
            <a:normAutofit/>
          </a:bodyPr>
          <a:lstStyle/>
          <a:p>
            <a:r>
              <a:rPr lang="en-US" sz="4000" dirty="0"/>
              <a:t>Areas of focus for rehab counseling</a:t>
            </a:r>
          </a:p>
        </p:txBody>
      </p:sp>
      <p:sp>
        <p:nvSpPr>
          <p:cNvPr id="3" name="Content Placeholder 2">
            <a:extLst>
              <a:ext uri="{FF2B5EF4-FFF2-40B4-BE49-F238E27FC236}">
                <a16:creationId xmlns:a16="http://schemas.microsoft.com/office/drawing/2014/main" id="{328F8B03-D175-8BEF-E3E1-FED6A3A42FE2}"/>
              </a:ext>
            </a:extLst>
          </p:cNvPr>
          <p:cNvSpPr>
            <a:spLocks noGrp="1"/>
          </p:cNvSpPr>
          <p:nvPr>
            <p:ph idx="1"/>
          </p:nvPr>
        </p:nvSpPr>
        <p:spPr>
          <a:xfrm>
            <a:off x="1588828" y="1992573"/>
            <a:ext cx="8005548" cy="4176215"/>
          </a:xfrm>
        </p:spPr>
        <p:txBody>
          <a:bodyPr>
            <a:normAutofit/>
          </a:bodyPr>
          <a:lstStyle/>
          <a:p>
            <a:r>
              <a:rPr lang="en-US" sz="2400" dirty="0"/>
              <a:t>Employment</a:t>
            </a:r>
          </a:p>
          <a:p>
            <a:pPr lvl="1"/>
            <a:r>
              <a:rPr lang="en-US" sz="2400" dirty="0"/>
              <a:t>Full-time</a:t>
            </a:r>
          </a:p>
          <a:p>
            <a:pPr lvl="1"/>
            <a:r>
              <a:rPr lang="en-US" sz="2400" dirty="0"/>
              <a:t>Part-time</a:t>
            </a:r>
          </a:p>
          <a:p>
            <a:pPr lvl="1"/>
            <a:r>
              <a:rPr lang="en-US" sz="2400" dirty="0"/>
              <a:t>Self-employment</a:t>
            </a:r>
          </a:p>
          <a:p>
            <a:r>
              <a:rPr lang="en-US" sz="2400" dirty="0"/>
              <a:t>College/Skill Training</a:t>
            </a:r>
          </a:p>
          <a:p>
            <a:r>
              <a:rPr lang="en-US" sz="2400" dirty="0"/>
              <a:t>Driving</a:t>
            </a:r>
          </a:p>
          <a:p>
            <a:r>
              <a:rPr lang="en-US" sz="2400" dirty="0"/>
              <a:t>Volunteering</a:t>
            </a:r>
          </a:p>
          <a:p>
            <a:r>
              <a:rPr lang="en-US" sz="2400" dirty="0"/>
              <a:t>Adaptive sports</a:t>
            </a:r>
          </a:p>
          <a:p>
            <a:r>
              <a:rPr lang="en-US" sz="2400" dirty="0"/>
              <a:t>Independent living</a:t>
            </a:r>
          </a:p>
        </p:txBody>
      </p:sp>
    </p:spTree>
    <p:extLst>
      <p:ext uri="{BB962C8B-B14F-4D97-AF65-F5344CB8AC3E}">
        <p14:creationId xmlns:p14="http://schemas.microsoft.com/office/powerpoint/2010/main" val="1606916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A9006-08A7-B65D-4E3C-B170404D1955}"/>
              </a:ext>
            </a:extLst>
          </p:cNvPr>
          <p:cNvSpPr>
            <a:spLocks noGrp="1"/>
          </p:cNvSpPr>
          <p:nvPr>
            <p:ph type="title"/>
          </p:nvPr>
        </p:nvSpPr>
        <p:spPr/>
        <p:txBody>
          <a:bodyPr>
            <a:normAutofit/>
          </a:bodyPr>
          <a:lstStyle/>
          <a:p>
            <a:r>
              <a:rPr lang="en-US" sz="4000" dirty="0"/>
              <a:t>Research on Transition for Youth with Spina Bifida</a:t>
            </a:r>
          </a:p>
        </p:txBody>
      </p:sp>
      <p:sp>
        <p:nvSpPr>
          <p:cNvPr id="3" name="Content Placeholder 2">
            <a:extLst>
              <a:ext uri="{FF2B5EF4-FFF2-40B4-BE49-F238E27FC236}">
                <a16:creationId xmlns:a16="http://schemas.microsoft.com/office/drawing/2014/main" id="{086D0D68-F998-47B4-D250-A80FBA19478B}"/>
              </a:ext>
            </a:extLst>
          </p:cNvPr>
          <p:cNvSpPr>
            <a:spLocks noGrp="1"/>
          </p:cNvSpPr>
          <p:nvPr>
            <p:ph idx="1"/>
          </p:nvPr>
        </p:nvSpPr>
        <p:spPr>
          <a:xfrm>
            <a:off x="1247633" y="2047163"/>
            <a:ext cx="10530385" cy="4402754"/>
          </a:xfrm>
        </p:spPr>
        <p:txBody>
          <a:bodyPr>
            <a:normAutofit fontScale="85000" lnSpcReduction="20000"/>
          </a:bodyPr>
          <a:lstStyle/>
          <a:p>
            <a:pPr marL="0" indent="0">
              <a:buNone/>
            </a:pPr>
            <a:r>
              <a:rPr lang="en-US" sz="3800" dirty="0"/>
              <a:t>IMPORTANCE of employment   </a:t>
            </a:r>
            <a:r>
              <a:rPr lang="en-US" sz="3400" dirty="0"/>
              <a:t>[ranked highest to lowest]</a:t>
            </a:r>
          </a:p>
          <a:p>
            <a:pPr marL="0" indent="0">
              <a:buNone/>
            </a:pPr>
            <a:endParaRPr lang="en-US" sz="3500" dirty="0"/>
          </a:p>
          <a:p>
            <a:pPr lvl="1"/>
            <a:r>
              <a:rPr lang="en-US" sz="3300" dirty="0"/>
              <a:t>Community organizations</a:t>
            </a:r>
          </a:p>
          <a:p>
            <a:pPr lvl="1"/>
            <a:r>
              <a:rPr lang="en-US" sz="3300" dirty="0"/>
              <a:t>Parents/Caregivers</a:t>
            </a:r>
          </a:p>
          <a:p>
            <a:pPr lvl="1"/>
            <a:r>
              <a:rPr lang="en-US" sz="3300" dirty="0">
                <a:highlight>
                  <a:srgbClr val="FFFF00"/>
                </a:highlight>
              </a:rPr>
              <a:t>Youth &amp; young adults with Spina Bifida</a:t>
            </a:r>
          </a:p>
          <a:p>
            <a:pPr lvl="1"/>
            <a:r>
              <a:rPr lang="en-US" sz="3300" dirty="0"/>
              <a:t>Adult healthcare providers</a:t>
            </a:r>
          </a:p>
          <a:p>
            <a:pPr lvl="1"/>
            <a:r>
              <a:rPr lang="en-US" sz="3300" dirty="0"/>
              <a:t>Pediatric healthcare providers</a:t>
            </a:r>
          </a:p>
          <a:p>
            <a:pPr lvl="1"/>
            <a:endParaRPr lang="en-US" dirty="0"/>
          </a:p>
          <a:p>
            <a:pPr marL="457200" lvl="1" indent="0">
              <a:buNone/>
            </a:pPr>
            <a:endParaRPr lang="en-US" dirty="0"/>
          </a:p>
          <a:p>
            <a:pPr lvl="1"/>
            <a:endParaRPr lang="en-US" dirty="0"/>
          </a:p>
          <a:p>
            <a:pPr marL="457200" lvl="1" indent="0">
              <a:buNone/>
            </a:pPr>
            <a:r>
              <a:rPr lang="en-US" sz="2400" dirty="0"/>
              <a:t>Adolescents and Young Adults With Spina Bifida Transitioning to Adulthood: A Comprehensive Community-Based Needs Assessment, Jenkins, A, Et al.,2021</a:t>
            </a:r>
          </a:p>
          <a:p>
            <a:pPr lvl="1"/>
            <a:endParaRPr lang="en-US" dirty="0"/>
          </a:p>
        </p:txBody>
      </p:sp>
    </p:spTree>
    <p:extLst>
      <p:ext uri="{BB962C8B-B14F-4D97-AF65-F5344CB8AC3E}">
        <p14:creationId xmlns:p14="http://schemas.microsoft.com/office/powerpoint/2010/main" val="4161853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EF991C5-9689-CA03-AEB2-C09E847F2AD1}"/>
              </a:ext>
            </a:extLst>
          </p:cNvPr>
          <p:cNvSpPr>
            <a:spLocks noGrp="1"/>
          </p:cNvSpPr>
          <p:nvPr>
            <p:ph type="title"/>
          </p:nvPr>
        </p:nvSpPr>
        <p:spPr/>
        <p:txBody>
          <a:bodyPr>
            <a:normAutofit/>
          </a:bodyPr>
          <a:lstStyle/>
          <a:p>
            <a:r>
              <a:rPr lang="en-US" sz="4000" dirty="0"/>
              <a:t>Research on Transition for Youth with Spina Bifida</a:t>
            </a:r>
          </a:p>
        </p:txBody>
      </p:sp>
      <p:sp>
        <p:nvSpPr>
          <p:cNvPr id="5" name="Content Placeholder 4">
            <a:extLst>
              <a:ext uri="{FF2B5EF4-FFF2-40B4-BE49-F238E27FC236}">
                <a16:creationId xmlns:a16="http://schemas.microsoft.com/office/drawing/2014/main" id="{A7F6C18B-2878-28B9-B233-6ECAE615842C}"/>
              </a:ext>
            </a:extLst>
          </p:cNvPr>
          <p:cNvSpPr>
            <a:spLocks noGrp="1"/>
          </p:cNvSpPr>
          <p:nvPr>
            <p:ph idx="1"/>
          </p:nvPr>
        </p:nvSpPr>
        <p:spPr>
          <a:xfrm>
            <a:off x="1247634" y="1989399"/>
            <a:ext cx="10058400" cy="4351338"/>
          </a:xfrm>
        </p:spPr>
        <p:txBody>
          <a:bodyPr>
            <a:normAutofit fontScale="92500" lnSpcReduction="20000"/>
          </a:bodyPr>
          <a:lstStyle/>
          <a:p>
            <a:pPr marL="0" indent="0">
              <a:buNone/>
            </a:pPr>
            <a:r>
              <a:rPr lang="en-US" sz="3500" dirty="0"/>
              <a:t>FESABILITY of employment </a:t>
            </a:r>
            <a:r>
              <a:rPr lang="en-US" sz="3000" dirty="0"/>
              <a:t>[ranked highest to lowest]</a:t>
            </a:r>
          </a:p>
          <a:p>
            <a:pPr marL="0" indent="0">
              <a:buNone/>
            </a:pPr>
            <a:endParaRPr lang="en-US" sz="3200" dirty="0"/>
          </a:p>
          <a:p>
            <a:pPr lvl="1"/>
            <a:r>
              <a:rPr lang="en-US" sz="3000" dirty="0">
                <a:highlight>
                  <a:srgbClr val="FFFF00"/>
                </a:highlight>
              </a:rPr>
              <a:t>Youth &amp; young adults with Spina Bifida</a:t>
            </a:r>
          </a:p>
          <a:p>
            <a:pPr lvl="1"/>
            <a:r>
              <a:rPr lang="en-US" sz="3000" dirty="0"/>
              <a:t>Parents/Caregivers</a:t>
            </a:r>
          </a:p>
          <a:p>
            <a:pPr lvl="1"/>
            <a:r>
              <a:rPr lang="en-US" sz="3000" dirty="0"/>
              <a:t>Community organizations</a:t>
            </a:r>
          </a:p>
          <a:p>
            <a:pPr lvl="1"/>
            <a:r>
              <a:rPr lang="en-US" sz="3000" dirty="0"/>
              <a:t>Adult healthcare providers</a:t>
            </a:r>
          </a:p>
          <a:p>
            <a:pPr lvl="1"/>
            <a:r>
              <a:rPr lang="en-US" sz="3000" dirty="0"/>
              <a:t>Pediatric healthcare providers</a:t>
            </a:r>
          </a:p>
          <a:p>
            <a:pPr lvl="1"/>
            <a:endParaRPr lang="en-US" sz="3200" dirty="0"/>
          </a:p>
          <a:p>
            <a:pPr lvl="1"/>
            <a:endParaRPr lang="en-US" sz="3200" dirty="0"/>
          </a:p>
          <a:p>
            <a:pPr marL="457200" lvl="1" indent="0">
              <a:buNone/>
            </a:pPr>
            <a:r>
              <a:rPr lang="en-US" sz="2200" dirty="0"/>
              <a:t>Adolescents and Young Adults With Spina Bifida Transitioning to Adulthood: A Comprehensive Community-Based Needs Assessment, Jenkins, A, Et al.,2021</a:t>
            </a:r>
          </a:p>
          <a:p>
            <a:pPr lvl="1"/>
            <a:endParaRPr lang="en-US" dirty="0"/>
          </a:p>
        </p:txBody>
      </p:sp>
    </p:spTree>
    <p:extLst>
      <p:ext uri="{BB962C8B-B14F-4D97-AF65-F5344CB8AC3E}">
        <p14:creationId xmlns:p14="http://schemas.microsoft.com/office/powerpoint/2010/main" val="20647969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AE4BD-4433-5069-C5A4-960CCD24B8E2}"/>
              </a:ext>
            </a:extLst>
          </p:cNvPr>
          <p:cNvSpPr>
            <a:spLocks noGrp="1"/>
          </p:cNvSpPr>
          <p:nvPr>
            <p:ph type="title"/>
          </p:nvPr>
        </p:nvSpPr>
        <p:spPr/>
        <p:txBody>
          <a:bodyPr>
            <a:normAutofit/>
          </a:bodyPr>
          <a:lstStyle/>
          <a:p>
            <a:r>
              <a:rPr lang="en-US" sz="4000" dirty="0"/>
              <a:t>The need to learn to talk about disability </a:t>
            </a:r>
          </a:p>
        </p:txBody>
      </p:sp>
      <p:sp>
        <p:nvSpPr>
          <p:cNvPr id="3" name="Content Placeholder 2">
            <a:extLst>
              <a:ext uri="{FF2B5EF4-FFF2-40B4-BE49-F238E27FC236}">
                <a16:creationId xmlns:a16="http://schemas.microsoft.com/office/drawing/2014/main" id="{FF4FC4CE-5899-28BE-8BFD-AF7E05CA16CB}"/>
              </a:ext>
            </a:extLst>
          </p:cNvPr>
          <p:cNvSpPr>
            <a:spLocks noGrp="1"/>
          </p:cNvSpPr>
          <p:nvPr>
            <p:ph idx="1"/>
          </p:nvPr>
        </p:nvSpPr>
        <p:spPr>
          <a:xfrm>
            <a:off x="1274700" y="2050450"/>
            <a:ext cx="10058400" cy="4023360"/>
          </a:xfrm>
        </p:spPr>
        <p:txBody>
          <a:bodyPr>
            <a:normAutofit/>
          </a:bodyPr>
          <a:lstStyle/>
          <a:p>
            <a:r>
              <a:rPr lang="en-US" sz="2800" dirty="0"/>
              <a:t>When to disclose</a:t>
            </a:r>
          </a:p>
          <a:p>
            <a:pPr lvl="1"/>
            <a:r>
              <a:rPr lang="en-US" sz="2600" dirty="0"/>
              <a:t>When visible (optional)</a:t>
            </a:r>
          </a:p>
          <a:p>
            <a:pPr lvl="1"/>
            <a:r>
              <a:rPr lang="en-US" sz="2600" dirty="0"/>
              <a:t>When and how to request a job accommodation (required)</a:t>
            </a:r>
          </a:p>
          <a:p>
            <a:r>
              <a:rPr lang="en-US" sz="2800" dirty="0"/>
              <a:t>How to describe a disability</a:t>
            </a:r>
          </a:p>
          <a:p>
            <a:pPr lvl="1"/>
            <a:r>
              <a:rPr lang="en-US" sz="2800" dirty="0"/>
              <a:t>Briefly</a:t>
            </a:r>
          </a:p>
          <a:p>
            <a:pPr lvl="1"/>
            <a:r>
              <a:rPr lang="en-US" sz="2800" dirty="0"/>
              <a:t>Factually </a:t>
            </a:r>
          </a:p>
          <a:p>
            <a:pPr lvl="1"/>
            <a:r>
              <a:rPr lang="en-US" sz="2800" dirty="0"/>
              <a:t>Give positive examples</a:t>
            </a:r>
          </a:p>
        </p:txBody>
      </p:sp>
    </p:spTree>
    <p:extLst>
      <p:ext uri="{BB962C8B-B14F-4D97-AF65-F5344CB8AC3E}">
        <p14:creationId xmlns:p14="http://schemas.microsoft.com/office/powerpoint/2010/main" val="1651841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73DC0-9BA3-4344-9FE0-4D8DC9B2BF12}"/>
              </a:ext>
            </a:extLst>
          </p:cNvPr>
          <p:cNvSpPr>
            <a:spLocks noGrp="1"/>
          </p:cNvSpPr>
          <p:nvPr>
            <p:ph type="title"/>
          </p:nvPr>
        </p:nvSpPr>
        <p:spPr/>
        <p:txBody>
          <a:bodyPr>
            <a:normAutofit/>
          </a:bodyPr>
          <a:lstStyle/>
          <a:p>
            <a:r>
              <a:rPr lang="en-US" sz="4000" dirty="0"/>
              <a:t>Teach about job accommodations</a:t>
            </a:r>
          </a:p>
        </p:txBody>
      </p:sp>
      <p:sp>
        <p:nvSpPr>
          <p:cNvPr id="3" name="Content Placeholder 2">
            <a:extLst>
              <a:ext uri="{FF2B5EF4-FFF2-40B4-BE49-F238E27FC236}">
                <a16:creationId xmlns:a16="http://schemas.microsoft.com/office/drawing/2014/main" id="{81DF0F4C-7CEB-4DB5-8517-AB9474F1DF61}"/>
              </a:ext>
            </a:extLst>
          </p:cNvPr>
          <p:cNvSpPr>
            <a:spLocks noGrp="1"/>
          </p:cNvSpPr>
          <p:nvPr>
            <p:ph idx="1"/>
          </p:nvPr>
        </p:nvSpPr>
        <p:spPr/>
        <p:txBody>
          <a:bodyPr>
            <a:normAutofit fontScale="92500"/>
          </a:bodyPr>
          <a:lstStyle/>
          <a:p>
            <a:r>
              <a:rPr lang="en-US" sz="2400" dirty="0"/>
              <a:t>Young adults need to learn the process of asking for a reasonable job accommodation</a:t>
            </a:r>
          </a:p>
          <a:p>
            <a:pPr lvl="1"/>
            <a:r>
              <a:rPr lang="en-US" sz="2400" dirty="0"/>
              <a:t>Identify needed accommodation(s) </a:t>
            </a:r>
          </a:p>
          <a:p>
            <a:pPr lvl="1"/>
            <a:r>
              <a:rPr lang="en-US" sz="2400" dirty="0"/>
              <a:t>When to make a request</a:t>
            </a:r>
          </a:p>
          <a:p>
            <a:pPr lvl="1"/>
            <a:r>
              <a:rPr lang="en-US" sz="2400" dirty="0"/>
              <a:t>Who to ask</a:t>
            </a:r>
          </a:p>
          <a:p>
            <a:pPr lvl="1"/>
            <a:r>
              <a:rPr lang="en-US" sz="2400" dirty="0"/>
              <a:t>How to ask</a:t>
            </a:r>
          </a:p>
          <a:p>
            <a:pPr lvl="1"/>
            <a:r>
              <a:rPr lang="en-US" sz="2400" dirty="0"/>
              <a:t>The interactive process </a:t>
            </a:r>
          </a:p>
          <a:p>
            <a:r>
              <a:rPr lang="en-US" sz="2400" dirty="0"/>
              <a:t>PWD often do not know they can request a reasonable accommodation or how to make such a request</a:t>
            </a:r>
          </a:p>
          <a:p>
            <a:r>
              <a:rPr lang="en-US" sz="2400" dirty="0"/>
              <a:t>Youth and young adults with disabilities need to be educated on the process of requestion a job accommodation</a:t>
            </a:r>
          </a:p>
          <a:p>
            <a:endParaRPr lang="en-US" sz="2600" dirty="0"/>
          </a:p>
        </p:txBody>
      </p:sp>
    </p:spTree>
    <p:extLst>
      <p:ext uri="{BB962C8B-B14F-4D97-AF65-F5344CB8AC3E}">
        <p14:creationId xmlns:p14="http://schemas.microsoft.com/office/powerpoint/2010/main" val="18405857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30965-8D1F-43CC-86BA-C86E9058FDFE}"/>
              </a:ext>
            </a:extLst>
          </p:cNvPr>
          <p:cNvSpPr>
            <a:spLocks noGrp="1"/>
          </p:cNvSpPr>
          <p:nvPr>
            <p:ph type="title"/>
          </p:nvPr>
        </p:nvSpPr>
        <p:spPr/>
        <p:txBody>
          <a:bodyPr>
            <a:normAutofit/>
          </a:bodyPr>
          <a:lstStyle/>
          <a:p>
            <a:r>
              <a:rPr lang="en-US" sz="4000" dirty="0"/>
              <a:t>Reasons people do not request</a:t>
            </a:r>
          </a:p>
        </p:txBody>
      </p:sp>
      <p:sp>
        <p:nvSpPr>
          <p:cNvPr id="3" name="Content Placeholder 2">
            <a:extLst>
              <a:ext uri="{FF2B5EF4-FFF2-40B4-BE49-F238E27FC236}">
                <a16:creationId xmlns:a16="http://schemas.microsoft.com/office/drawing/2014/main" id="{EFC3D7F9-B367-4036-B73B-A33F87E56229}"/>
              </a:ext>
            </a:extLst>
          </p:cNvPr>
          <p:cNvSpPr>
            <a:spLocks noGrp="1"/>
          </p:cNvSpPr>
          <p:nvPr>
            <p:ph idx="1"/>
          </p:nvPr>
        </p:nvSpPr>
        <p:spPr>
          <a:xfrm>
            <a:off x="1506713" y="2200575"/>
            <a:ext cx="9807281" cy="3749848"/>
          </a:xfrm>
        </p:spPr>
        <p:txBody>
          <a:bodyPr>
            <a:normAutofit/>
          </a:bodyPr>
          <a:lstStyle/>
          <a:p>
            <a:pPr>
              <a:buFont typeface="Wingdings" panose="05000000000000000000" pitchFamily="2" charset="2"/>
              <a:buChar char="§"/>
            </a:pPr>
            <a:r>
              <a:rPr lang="en-US" sz="2800" dirty="0"/>
              <a:t>  Unaware accommodations can be made by employer</a:t>
            </a:r>
          </a:p>
          <a:p>
            <a:pPr>
              <a:buFont typeface="Wingdings" panose="05000000000000000000" pitchFamily="2" charset="2"/>
              <a:buChar char="§"/>
            </a:pPr>
            <a:r>
              <a:rPr lang="en-US" sz="2800" dirty="0"/>
              <a:t>  Does not know how to make a request or who to ask</a:t>
            </a:r>
          </a:p>
          <a:p>
            <a:pPr>
              <a:buFont typeface="Wingdings" panose="05000000000000000000" pitchFamily="2" charset="2"/>
              <a:buChar char="§"/>
            </a:pPr>
            <a:r>
              <a:rPr lang="en-US" sz="2800" dirty="0"/>
              <a:t>  Fearful employer will become upset</a:t>
            </a:r>
          </a:p>
          <a:p>
            <a:pPr>
              <a:buFont typeface="Wingdings" panose="05000000000000000000" pitchFamily="2" charset="2"/>
              <a:buChar char="§"/>
            </a:pPr>
            <a:r>
              <a:rPr lang="en-US" sz="2800" dirty="0"/>
              <a:t>  Afraid of asking for special treatment </a:t>
            </a:r>
          </a:p>
          <a:p>
            <a:pPr>
              <a:buFont typeface="Wingdings" panose="05000000000000000000" pitchFamily="2" charset="2"/>
              <a:buChar char="§"/>
            </a:pPr>
            <a:r>
              <a:rPr lang="en-US" sz="2800" dirty="0"/>
              <a:t>  Thinks it will cost too much</a:t>
            </a:r>
          </a:p>
          <a:p>
            <a:pPr>
              <a:buFont typeface="Wingdings" panose="05000000000000000000" pitchFamily="2" charset="2"/>
              <a:buChar char="§"/>
            </a:pPr>
            <a:r>
              <a:rPr lang="en-US" sz="2800" dirty="0"/>
              <a:t>  Fear of disclosing disability</a:t>
            </a:r>
          </a:p>
        </p:txBody>
      </p:sp>
    </p:spTree>
    <p:extLst>
      <p:ext uri="{BB962C8B-B14F-4D97-AF65-F5344CB8AC3E}">
        <p14:creationId xmlns:p14="http://schemas.microsoft.com/office/powerpoint/2010/main" val="113832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8E991-2652-E647-2E27-A3CD12F5673C}"/>
              </a:ext>
            </a:extLst>
          </p:cNvPr>
          <p:cNvSpPr>
            <a:spLocks noGrp="1"/>
          </p:cNvSpPr>
          <p:nvPr>
            <p:ph type="title"/>
          </p:nvPr>
        </p:nvSpPr>
        <p:spPr/>
        <p:txBody>
          <a:bodyPr>
            <a:normAutofit/>
          </a:bodyPr>
          <a:lstStyle/>
          <a:p>
            <a:r>
              <a:rPr lang="en-US" sz="4000" dirty="0">
                <a:solidFill>
                  <a:srgbClr val="212121"/>
                </a:solidFill>
              </a:rPr>
              <a:t>T</a:t>
            </a:r>
            <a:r>
              <a:rPr lang="en-US" sz="4000" i="0" dirty="0">
                <a:solidFill>
                  <a:srgbClr val="212121"/>
                </a:solidFill>
                <a:effectLst/>
              </a:rPr>
              <a:t>ransition for Youth with Disabilities</a:t>
            </a:r>
            <a:endParaRPr lang="en-US" sz="4000" dirty="0"/>
          </a:p>
        </p:txBody>
      </p:sp>
      <p:sp>
        <p:nvSpPr>
          <p:cNvPr id="3" name="Content Placeholder 2">
            <a:extLst>
              <a:ext uri="{FF2B5EF4-FFF2-40B4-BE49-F238E27FC236}">
                <a16:creationId xmlns:a16="http://schemas.microsoft.com/office/drawing/2014/main" id="{2F21655D-E213-B09D-5657-C0511B03366C}"/>
              </a:ext>
            </a:extLst>
          </p:cNvPr>
          <p:cNvSpPr>
            <a:spLocks noGrp="1"/>
          </p:cNvSpPr>
          <p:nvPr>
            <p:ph idx="1"/>
          </p:nvPr>
        </p:nvSpPr>
        <p:spPr>
          <a:xfrm>
            <a:off x="1199183" y="2047164"/>
            <a:ext cx="10183050" cy="4026090"/>
          </a:xfrm>
        </p:spPr>
        <p:txBody>
          <a:bodyPr>
            <a:normAutofit fontScale="92500"/>
          </a:bodyPr>
          <a:lstStyle/>
          <a:p>
            <a:r>
              <a:rPr lang="en-US" sz="2800" b="0" i="0" dirty="0">
                <a:solidFill>
                  <a:srgbClr val="212121"/>
                </a:solidFill>
                <a:effectLst/>
              </a:rPr>
              <a:t>The Federal Partners in Transition workgroup views transition as the period of time when adolescents are moving into adulthood and are often concerned with planning for postsecondary education, careers, health care, financial benefits, housing, and more. There is a particular need to provide continuity of service for youth from ages 14 or 16 to ages 25 or 30 across both child and adult service systems.</a:t>
            </a:r>
          </a:p>
          <a:p>
            <a:endParaRPr lang="en-US" sz="2400" dirty="0">
              <a:latin typeface="+mj-lt"/>
            </a:endParaRPr>
          </a:p>
          <a:p>
            <a:endParaRPr lang="en-US" dirty="0"/>
          </a:p>
          <a:p>
            <a:endParaRPr lang="en-US" dirty="0"/>
          </a:p>
          <a:p>
            <a:r>
              <a:rPr lang="en-US" dirty="0"/>
              <a:t>https://www.dol.gov/agencies/odep/program-areas/individuals/youth/transition/federal-partners </a:t>
            </a:r>
          </a:p>
        </p:txBody>
      </p:sp>
    </p:spTree>
    <p:extLst>
      <p:ext uri="{BB962C8B-B14F-4D97-AF65-F5344CB8AC3E}">
        <p14:creationId xmlns:p14="http://schemas.microsoft.com/office/powerpoint/2010/main" val="31249576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D2566-74A5-4519-B95D-4306D2614B04}"/>
              </a:ext>
            </a:extLst>
          </p:cNvPr>
          <p:cNvSpPr>
            <a:spLocks noGrp="1"/>
          </p:cNvSpPr>
          <p:nvPr>
            <p:ph type="title"/>
          </p:nvPr>
        </p:nvSpPr>
        <p:spPr/>
        <p:txBody>
          <a:bodyPr>
            <a:normAutofit/>
          </a:bodyPr>
          <a:lstStyle/>
          <a:p>
            <a:r>
              <a:rPr lang="en-US" sz="4000" b="0" i="0" u="none" strike="noStrike" baseline="0" dirty="0">
                <a:latin typeface="STIX-Regular"/>
              </a:rPr>
              <a:t>Receipt of job accommodations is more likely</a:t>
            </a:r>
            <a:endParaRPr lang="en-US" sz="4000" dirty="0"/>
          </a:p>
        </p:txBody>
      </p:sp>
      <p:sp>
        <p:nvSpPr>
          <p:cNvPr id="3" name="Content Placeholder 2">
            <a:extLst>
              <a:ext uri="{FF2B5EF4-FFF2-40B4-BE49-F238E27FC236}">
                <a16:creationId xmlns:a16="http://schemas.microsoft.com/office/drawing/2014/main" id="{DDDB7110-4B3F-4681-92FD-F0AAA4512D13}"/>
              </a:ext>
            </a:extLst>
          </p:cNvPr>
          <p:cNvSpPr>
            <a:spLocks noGrp="1"/>
          </p:cNvSpPr>
          <p:nvPr>
            <p:ph idx="1"/>
          </p:nvPr>
        </p:nvSpPr>
        <p:spPr>
          <a:xfrm>
            <a:off x="1294362" y="1920198"/>
            <a:ext cx="9733029" cy="4207647"/>
          </a:xfrm>
        </p:spPr>
        <p:txBody>
          <a:bodyPr>
            <a:normAutofit fontScale="92500"/>
          </a:bodyPr>
          <a:lstStyle/>
          <a:p>
            <a:pPr marL="0" indent="0" algn="l">
              <a:buNone/>
            </a:pPr>
            <a:r>
              <a:rPr lang="en-US" sz="2800" b="0" i="0" u="none" strike="noStrike" baseline="0" dirty="0"/>
              <a:t>When job seekers/employees </a:t>
            </a:r>
          </a:p>
          <a:p>
            <a:pPr lvl="1"/>
            <a:r>
              <a:rPr lang="en-US" sz="2800" b="0" i="0" u="none" strike="noStrike" baseline="0" dirty="0"/>
              <a:t>understand their limitations as related to job tasks</a:t>
            </a:r>
          </a:p>
          <a:p>
            <a:pPr lvl="1"/>
            <a:r>
              <a:rPr lang="en-US" sz="2800" b="0" i="0" u="none" strike="noStrike" baseline="0" dirty="0"/>
              <a:t>know what job accommodations they need </a:t>
            </a:r>
          </a:p>
          <a:p>
            <a:pPr lvl="1"/>
            <a:r>
              <a:rPr lang="en-US" sz="2800" b="0" i="0" u="none" strike="noStrike" baseline="0" dirty="0"/>
              <a:t>have higher self efficacy and confidence </a:t>
            </a:r>
          </a:p>
          <a:p>
            <a:pPr lvl="1"/>
            <a:r>
              <a:rPr lang="en-US" sz="2800" b="0" i="0" u="none" strike="noStrike" baseline="0" dirty="0"/>
              <a:t>are able to self-disclose and advocate for job accommodations </a:t>
            </a:r>
          </a:p>
          <a:p>
            <a:pPr lvl="1"/>
            <a:r>
              <a:rPr lang="en-US" sz="2800" b="0" i="0" u="none" strike="noStrike" baseline="0" dirty="0"/>
              <a:t>have access to supportive resources</a:t>
            </a:r>
          </a:p>
          <a:p>
            <a:pPr lvl="1"/>
            <a:r>
              <a:rPr lang="en-US" sz="2800" dirty="0"/>
              <a:t>p</a:t>
            </a:r>
            <a:r>
              <a:rPr lang="en-US" sz="2800" b="0" i="0" u="none" strike="noStrike" baseline="0" dirty="0"/>
              <a:t>erceive less stress when asking for accommodations</a:t>
            </a:r>
          </a:p>
          <a:p>
            <a:pPr marL="0" indent="0" algn="l">
              <a:buNone/>
            </a:pPr>
            <a:endParaRPr lang="en-US" sz="1800" dirty="0">
              <a:latin typeface="STIX-Regular"/>
            </a:endParaRPr>
          </a:p>
          <a:p>
            <a:pPr marL="0" indent="0" algn="l">
              <a:buNone/>
            </a:pPr>
            <a:r>
              <a:rPr lang="en-US" sz="2200" b="0" i="1" u="none" strike="noStrike" baseline="0" dirty="0">
                <a:solidFill>
                  <a:schemeClr val="tx1"/>
                </a:solidFill>
              </a:rPr>
              <a:t>Job Accommodations, Return to Work and Job Retention of People with Physical Disabilities: A Systematic Review</a:t>
            </a:r>
            <a:r>
              <a:rPr lang="en-US" sz="2200" b="0" i="0" u="none" strike="noStrike" baseline="0" dirty="0">
                <a:solidFill>
                  <a:schemeClr val="tx1"/>
                </a:solidFill>
              </a:rPr>
              <a:t>, </a:t>
            </a:r>
            <a:r>
              <a:rPr lang="en-US" sz="2200" dirty="0">
                <a:solidFill>
                  <a:schemeClr val="tx1"/>
                </a:solidFill>
              </a:rPr>
              <a:t>Wong, Et. al, 2021, </a:t>
            </a:r>
            <a:r>
              <a:rPr lang="en-US" sz="2200" b="0" i="0" u="none" strike="noStrike" baseline="0" dirty="0">
                <a:solidFill>
                  <a:schemeClr val="tx1"/>
                </a:solidFill>
              </a:rPr>
              <a:t>Journal of Occupational Rehabilitation</a:t>
            </a:r>
            <a:endParaRPr lang="en-US" sz="2200" dirty="0">
              <a:solidFill>
                <a:schemeClr val="tx1"/>
              </a:solidFill>
            </a:endParaRPr>
          </a:p>
        </p:txBody>
      </p:sp>
    </p:spTree>
    <p:extLst>
      <p:ext uri="{BB962C8B-B14F-4D97-AF65-F5344CB8AC3E}">
        <p14:creationId xmlns:p14="http://schemas.microsoft.com/office/powerpoint/2010/main" val="35271922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90105-CC39-4661-ADD5-AEE233C7045F}"/>
              </a:ext>
            </a:extLst>
          </p:cNvPr>
          <p:cNvSpPr>
            <a:spLocks noGrp="1"/>
          </p:cNvSpPr>
          <p:nvPr>
            <p:ph type="title"/>
          </p:nvPr>
        </p:nvSpPr>
        <p:spPr/>
        <p:txBody>
          <a:bodyPr/>
          <a:lstStyle/>
          <a:p>
            <a:r>
              <a:rPr lang="en-US" dirty="0"/>
              <a:t>Reasons to have an accommodation</a:t>
            </a:r>
          </a:p>
        </p:txBody>
      </p:sp>
      <p:sp>
        <p:nvSpPr>
          <p:cNvPr id="3" name="Content Placeholder 2">
            <a:extLst>
              <a:ext uri="{FF2B5EF4-FFF2-40B4-BE49-F238E27FC236}">
                <a16:creationId xmlns:a16="http://schemas.microsoft.com/office/drawing/2014/main" id="{DE74C599-0307-4B98-B666-01029A9D1645}"/>
              </a:ext>
            </a:extLst>
          </p:cNvPr>
          <p:cNvSpPr>
            <a:spLocks noGrp="1"/>
          </p:cNvSpPr>
          <p:nvPr>
            <p:ph idx="1"/>
          </p:nvPr>
        </p:nvSpPr>
        <p:spPr>
          <a:xfrm>
            <a:off x="1261281" y="2059178"/>
            <a:ext cx="10216654" cy="3994304"/>
          </a:xfrm>
        </p:spPr>
        <p:txBody>
          <a:bodyPr>
            <a:normAutofit/>
          </a:bodyPr>
          <a:lstStyle/>
          <a:p>
            <a:pPr algn="l">
              <a:lnSpc>
                <a:spcPct val="100000"/>
              </a:lnSpc>
              <a:spcBef>
                <a:spcPts val="0"/>
              </a:spcBef>
            </a:pPr>
            <a:r>
              <a:rPr lang="en-US" sz="2400" dirty="0">
                <a:latin typeface="STIX-Italic"/>
              </a:rPr>
              <a:t>I</a:t>
            </a:r>
            <a:r>
              <a:rPr lang="en-US" sz="2400" b="0" u="none" strike="noStrike" baseline="0" dirty="0">
                <a:latin typeface="STIX-Italic"/>
              </a:rPr>
              <a:t>mproving ability to perform essential job functions</a:t>
            </a:r>
          </a:p>
          <a:p>
            <a:pPr>
              <a:lnSpc>
                <a:spcPct val="100000"/>
              </a:lnSpc>
              <a:spcBef>
                <a:spcPts val="0"/>
              </a:spcBef>
            </a:pPr>
            <a:r>
              <a:rPr lang="en-US" sz="2400" dirty="0">
                <a:latin typeface="STIX-Italic"/>
              </a:rPr>
              <a:t>I</a:t>
            </a:r>
            <a:r>
              <a:rPr lang="en-US" sz="2400" b="0" u="none" strike="noStrike" baseline="0" dirty="0">
                <a:latin typeface="STIX-Italic"/>
              </a:rPr>
              <a:t>ncreasing work productivity</a:t>
            </a:r>
          </a:p>
          <a:p>
            <a:pPr algn="l">
              <a:lnSpc>
                <a:spcPct val="100000"/>
              </a:lnSpc>
              <a:spcBef>
                <a:spcPts val="0"/>
              </a:spcBef>
            </a:pPr>
            <a:r>
              <a:rPr lang="en-US" sz="2400" b="0" u="none" strike="noStrike" baseline="0" dirty="0">
                <a:latin typeface="STIX-Italic"/>
              </a:rPr>
              <a:t>Helping with physical functioning </a:t>
            </a:r>
          </a:p>
          <a:p>
            <a:pPr algn="l">
              <a:lnSpc>
                <a:spcPct val="100000"/>
              </a:lnSpc>
              <a:spcBef>
                <a:spcPts val="0"/>
              </a:spcBef>
            </a:pPr>
            <a:r>
              <a:rPr lang="en-US" sz="2400" b="0" u="none" strike="noStrike" baseline="0" dirty="0">
                <a:latin typeface="STIX-Italic"/>
              </a:rPr>
              <a:t>Reducing fatigue</a:t>
            </a:r>
          </a:p>
          <a:p>
            <a:pPr algn="l">
              <a:lnSpc>
                <a:spcPct val="100000"/>
              </a:lnSpc>
              <a:spcBef>
                <a:spcPts val="0"/>
              </a:spcBef>
            </a:pPr>
            <a:r>
              <a:rPr lang="en-US" sz="2400" dirty="0">
                <a:latin typeface="STIX-Italic"/>
              </a:rPr>
              <a:t>I</a:t>
            </a:r>
            <a:r>
              <a:rPr lang="en-US" sz="2400" b="0" u="none" strike="noStrike" baseline="0" dirty="0">
                <a:latin typeface="STIX-Italic"/>
              </a:rPr>
              <a:t>ncreasing self-esteem</a:t>
            </a:r>
            <a:r>
              <a:rPr lang="en-US" sz="2400" b="0" u="none" strike="noStrike" baseline="0" dirty="0">
                <a:latin typeface="STIX-Regular"/>
              </a:rPr>
              <a:t> </a:t>
            </a:r>
          </a:p>
          <a:p>
            <a:pPr algn="l">
              <a:lnSpc>
                <a:spcPct val="100000"/>
              </a:lnSpc>
              <a:spcBef>
                <a:spcPts val="0"/>
              </a:spcBef>
            </a:pPr>
            <a:r>
              <a:rPr lang="en-US" sz="2400" b="0" u="none" strike="noStrike" baseline="0" dirty="0">
                <a:latin typeface="STIX-Italic"/>
              </a:rPr>
              <a:t>Increasing social participation </a:t>
            </a:r>
            <a:r>
              <a:rPr lang="en-US" sz="2400" dirty="0">
                <a:latin typeface="STIX-Italic"/>
              </a:rPr>
              <a:t>at work site</a:t>
            </a:r>
            <a:endParaRPr lang="en-US" sz="2400" b="0" u="none" strike="noStrike" baseline="0" dirty="0">
              <a:latin typeface="STIX-Regular"/>
            </a:endParaRPr>
          </a:p>
          <a:p>
            <a:pPr algn="l">
              <a:lnSpc>
                <a:spcPct val="100000"/>
              </a:lnSpc>
              <a:spcBef>
                <a:spcPts val="0"/>
              </a:spcBef>
            </a:pPr>
            <a:r>
              <a:rPr lang="en-US" sz="2400" dirty="0">
                <a:latin typeface="STIX-Regular"/>
              </a:rPr>
              <a:t>C</a:t>
            </a:r>
            <a:r>
              <a:rPr lang="en-US" sz="2400" b="0" u="none" strike="noStrike" baseline="0" dirty="0">
                <a:latin typeface="STIX-Regular"/>
              </a:rPr>
              <a:t>ost effectiveness</a:t>
            </a:r>
            <a:endParaRPr lang="en-US" sz="2400" b="0" u="none" strike="noStrike" baseline="0" dirty="0">
              <a:latin typeface="STIX-Italic"/>
            </a:endParaRPr>
          </a:p>
          <a:p>
            <a:pPr marL="0" indent="0">
              <a:buNone/>
            </a:pPr>
            <a:endParaRPr lang="en-US" sz="1900" b="0" i="1" u="none" strike="noStrike" baseline="0" dirty="0">
              <a:latin typeface="MyriadPro-SemiboldSemiCn"/>
            </a:endParaRPr>
          </a:p>
          <a:p>
            <a:pPr marL="0" indent="0">
              <a:lnSpc>
                <a:spcPct val="100000"/>
              </a:lnSpc>
              <a:spcBef>
                <a:spcPts val="0"/>
              </a:spcBef>
              <a:buNone/>
            </a:pPr>
            <a:r>
              <a:rPr lang="en-US" b="0" i="1" u="none" strike="noStrike" baseline="0" dirty="0">
                <a:solidFill>
                  <a:schemeClr val="tx1"/>
                </a:solidFill>
              </a:rPr>
              <a:t>Job Accommodations, Return to Work and Job Retention of People with Physical Disabilities: A Systematic Review</a:t>
            </a:r>
            <a:r>
              <a:rPr lang="en-US" b="0" i="0" u="none" strike="noStrike" baseline="0" dirty="0">
                <a:solidFill>
                  <a:schemeClr val="tx1"/>
                </a:solidFill>
              </a:rPr>
              <a:t>, </a:t>
            </a:r>
            <a:r>
              <a:rPr lang="en-US" dirty="0">
                <a:solidFill>
                  <a:schemeClr val="tx1"/>
                </a:solidFill>
              </a:rPr>
              <a:t>Wong, Et. al, 2021, </a:t>
            </a:r>
            <a:r>
              <a:rPr lang="en-US" b="0" i="0" u="none" strike="noStrike" baseline="0" dirty="0">
                <a:solidFill>
                  <a:schemeClr val="tx1"/>
                </a:solidFill>
              </a:rPr>
              <a:t>Journal of Occupational Rehabilitation</a:t>
            </a:r>
            <a:endParaRPr lang="en-US" dirty="0">
              <a:solidFill>
                <a:schemeClr val="tx1"/>
              </a:solidFill>
            </a:endParaRPr>
          </a:p>
          <a:p>
            <a:pPr algn="l"/>
            <a:endParaRPr lang="en-US" sz="2400" dirty="0"/>
          </a:p>
        </p:txBody>
      </p:sp>
    </p:spTree>
    <p:extLst>
      <p:ext uri="{BB962C8B-B14F-4D97-AF65-F5344CB8AC3E}">
        <p14:creationId xmlns:p14="http://schemas.microsoft.com/office/powerpoint/2010/main" val="341133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230ED-4E70-6853-793A-B6775DF4CB2F}"/>
              </a:ext>
            </a:extLst>
          </p:cNvPr>
          <p:cNvSpPr>
            <a:spLocks noGrp="1"/>
          </p:cNvSpPr>
          <p:nvPr>
            <p:ph type="title"/>
          </p:nvPr>
        </p:nvSpPr>
        <p:spPr/>
        <p:txBody>
          <a:bodyPr>
            <a:normAutofit/>
          </a:bodyPr>
          <a:lstStyle/>
          <a:p>
            <a:r>
              <a:rPr lang="en-US" sz="4000" dirty="0"/>
              <a:t>Self-employment</a:t>
            </a:r>
          </a:p>
        </p:txBody>
      </p:sp>
      <p:sp>
        <p:nvSpPr>
          <p:cNvPr id="3" name="Content Placeholder 2">
            <a:extLst>
              <a:ext uri="{FF2B5EF4-FFF2-40B4-BE49-F238E27FC236}">
                <a16:creationId xmlns:a16="http://schemas.microsoft.com/office/drawing/2014/main" id="{BC12575B-286B-C798-5A7F-4EE4CD223903}"/>
              </a:ext>
            </a:extLst>
          </p:cNvPr>
          <p:cNvSpPr>
            <a:spLocks noGrp="1"/>
          </p:cNvSpPr>
          <p:nvPr>
            <p:ph idx="1"/>
          </p:nvPr>
        </p:nvSpPr>
        <p:spPr>
          <a:xfrm>
            <a:off x="1220110" y="2159633"/>
            <a:ext cx="10058400" cy="4023360"/>
          </a:xfrm>
        </p:spPr>
        <p:txBody>
          <a:bodyPr>
            <a:normAutofit/>
          </a:bodyPr>
          <a:lstStyle/>
          <a:p>
            <a:r>
              <a:rPr lang="en-US" sz="2800" dirty="0"/>
              <a:t>Often overlooked or not considered for PWD</a:t>
            </a:r>
          </a:p>
          <a:p>
            <a:r>
              <a:rPr lang="en-US" sz="2800" dirty="0"/>
              <a:t>Need to counsel on what is a hobby and when a small business</a:t>
            </a:r>
          </a:p>
          <a:p>
            <a:pPr lvl="1"/>
            <a:r>
              <a:rPr lang="en-US" sz="2800" dirty="0"/>
              <a:t>$400.00 annual earnings</a:t>
            </a:r>
          </a:p>
          <a:p>
            <a:r>
              <a:rPr lang="en-US" sz="2800" dirty="0"/>
              <a:t>Dr. Fabricio </a:t>
            </a:r>
            <a:r>
              <a:rPr lang="en-US" sz="2800" dirty="0" err="1"/>
              <a:t>Belcaza</a:t>
            </a:r>
            <a:r>
              <a:rPr lang="en-US" sz="2800" dirty="0"/>
              <a:t> at University of Illinois – Chicago is conducting research on Entrepreneurship for Youth</a:t>
            </a:r>
          </a:p>
          <a:p>
            <a:pPr lvl="1"/>
            <a:r>
              <a:rPr lang="en-US" sz="2800" dirty="0"/>
              <a:t>Offering $500.00 start of funding</a:t>
            </a:r>
          </a:p>
        </p:txBody>
      </p:sp>
    </p:spTree>
    <p:extLst>
      <p:ext uri="{BB962C8B-B14F-4D97-AF65-F5344CB8AC3E}">
        <p14:creationId xmlns:p14="http://schemas.microsoft.com/office/powerpoint/2010/main" val="215761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98422-A7D0-CDE0-493A-C24350826964}"/>
              </a:ext>
            </a:extLst>
          </p:cNvPr>
          <p:cNvSpPr>
            <a:spLocks noGrp="1"/>
          </p:cNvSpPr>
          <p:nvPr>
            <p:ph type="title"/>
          </p:nvPr>
        </p:nvSpPr>
        <p:spPr/>
        <p:txBody>
          <a:bodyPr>
            <a:normAutofit/>
          </a:bodyPr>
          <a:lstStyle/>
          <a:p>
            <a:r>
              <a:rPr lang="en-US" sz="4000" dirty="0"/>
              <a:t>SSI earnings limits</a:t>
            </a:r>
          </a:p>
        </p:txBody>
      </p:sp>
      <p:sp>
        <p:nvSpPr>
          <p:cNvPr id="3" name="Content Placeholder 2">
            <a:extLst>
              <a:ext uri="{FF2B5EF4-FFF2-40B4-BE49-F238E27FC236}">
                <a16:creationId xmlns:a16="http://schemas.microsoft.com/office/drawing/2014/main" id="{81B83682-3D4D-D68D-7828-F08BD61FAB9D}"/>
              </a:ext>
            </a:extLst>
          </p:cNvPr>
          <p:cNvSpPr>
            <a:spLocks noGrp="1"/>
          </p:cNvSpPr>
          <p:nvPr>
            <p:ph idx="1"/>
          </p:nvPr>
        </p:nvSpPr>
        <p:spPr>
          <a:xfrm>
            <a:off x="1097280" y="2132337"/>
            <a:ext cx="10230362" cy="4023360"/>
          </a:xfrm>
        </p:spPr>
        <p:txBody>
          <a:bodyPr>
            <a:normAutofit/>
          </a:bodyPr>
          <a:lstStyle/>
          <a:p>
            <a:r>
              <a:rPr lang="en-US" sz="2600" dirty="0"/>
              <a:t>First $85.00 earned in a month is not counted</a:t>
            </a:r>
          </a:p>
          <a:p>
            <a:r>
              <a:rPr lang="en-US" sz="2600" dirty="0"/>
              <a:t>After $85.00, for every $2.00 earned, then $1.00 is deducted for that month’s SSI check</a:t>
            </a:r>
          </a:p>
          <a:p>
            <a:r>
              <a:rPr lang="en-US" sz="2600" dirty="0"/>
              <a:t>SSI recipients must report their earnings every month</a:t>
            </a:r>
          </a:p>
          <a:p>
            <a:r>
              <a:rPr lang="en-US" sz="2600" dirty="0"/>
              <a:t>Can </a:t>
            </a:r>
            <a:r>
              <a:rPr lang="en-US" sz="2600" b="1" u="sng" dirty="0"/>
              <a:t>not</a:t>
            </a:r>
            <a:r>
              <a:rPr lang="en-US" sz="2600" dirty="0"/>
              <a:t> have more then </a:t>
            </a:r>
            <a:r>
              <a:rPr lang="en-US" sz="2600" b="1" dirty="0"/>
              <a:t>$2,000.00 </a:t>
            </a:r>
            <a:r>
              <a:rPr lang="en-US" sz="2600" dirty="0"/>
              <a:t>in bank or will be deemed not entitled to SSI</a:t>
            </a:r>
          </a:p>
        </p:txBody>
      </p:sp>
    </p:spTree>
    <p:extLst>
      <p:ext uri="{BB962C8B-B14F-4D97-AF65-F5344CB8AC3E}">
        <p14:creationId xmlns:p14="http://schemas.microsoft.com/office/powerpoint/2010/main" val="5504375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3A226-C2BD-DA2F-5A7A-45BDD63EB7C9}"/>
              </a:ext>
            </a:extLst>
          </p:cNvPr>
          <p:cNvSpPr>
            <a:spLocks noGrp="1"/>
          </p:cNvSpPr>
          <p:nvPr>
            <p:ph type="title"/>
          </p:nvPr>
        </p:nvSpPr>
        <p:spPr/>
        <p:txBody>
          <a:bodyPr>
            <a:normAutofit/>
          </a:bodyPr>
          <a:lstStyle/>
          <a:p>
            <a:r>
              <a:rPr lang="en-US" sz="4000" dirty="0"/>
              <a:t>ABLE accounts</a:t>
            </a:r>
          </a:p>
        </p:txBody>
      </p:sp>
      <p:sp>
        <p:nvSpPr>
          <p:cNvPr id="3" name="Content Placeholder 2">
            <a:extLst>
              <a:ext uri="{FF2B5EF4-FFF2-40B4-BE49-F238E27FC236}">
                <a16:creationId xmlns:a16="http://schemas.microsoft.com/office/drawing/2014/main" id="{2BC90D79-5B45-9B41-BE33-4712BB732C7F}"/>
              </a:ext>
            </a:extLst>
          </p:cNvPr>
          <p:cNvSpPr>
            <a:spLocks noGrp="1"/>
          </p:cNvSpPr>
          <p:nvPr>
            <p:ph idx="1"/>
          </p:nvPr>
        </p:nvSpPr>
        <p:spPr>
          <a:xfrm>
            <a:off x="1097280" y="1995859"/>
            <a:ext cx="10462374" cy="3968213"/>
          </a:xfrm>
        </p:spPr>
        <p:txBody>
          <a:bodyPr>
            <a:normAutofit/>
          </a:bodyPr>
          <a:lstStyle/>
          <a:p>
            <a:pPr rtl="0" fontAlgn="base"/>
            <a:r>
              <a:rPr lang="en-US" sz="2400" i="0" dirty="0">
                <a:solidFill>
                  <a:srgbClr val="4C5252"/>
                </a:solidFill>
                <a:effectLst/>
              </a:rPr>
              <a:t>In 2014, the national ABLE Act (Achieving a Better Life Experience) was signed into law. The ABLE Act allows people with disabilities to create tax-advantaged savings accounts called ABLE accounts.</a:t>
            </a:r>
          </a:p>
          <a:p>
            <a:pPr rtl="0" fontAlgn="base"/>
            <a:r>
              <a:rPr lang="en-US" sz="2400" i="0" dirty="0">
                <a:solidFill>
                  <a:srgbClr val="4C5252"/>
                </a:solidFill>
                <a:effectLst/>
              </a:rPr>
              <a:t>The money in ABLE accounts can be used for qualified disability-related expenses, such as education, housing and transportation. Most importantly, ABLE accounts allow people with disabilities to save money </a:t>
            </a:r>
            <a:r>
              <a:rPr lang="en-US" sz="2400" i="0" u="sng" dirty="0">
                <a:solidFill>
                  <a:srgbClr val="4C5252"/>
                </a:solidFill>
                <a:effectLst/>
              </a:rPr>
              <a:t>without losing their eligibility for federally funded benefits</a:t>
            </a:r>
            <a:r>
              <a:rPr lang="en-US" sz="2400" i="0" dirty="0">
                <a:solidFill>
                  <a:srgbClr val="4C5252"/>
                </a:solidFill>
                <a:effectLst/>
              </a:rPr>
              <a:t> such as Medicaid or Supplemental Security Income (SSI).</a:t>
            </a:r>
          </a:p>
          <a:p>
            <a:endParaRPr lang="en-US" dirty="0"/>
          </a:p>
          <a:p>
            <a:endParaRPr lang="en-US" dirty="0"/>
          </a:p>
          <a:p>
            <a:r>
              <a:rPr lang="en-US" dirty="0"/>
              <a:t>https://www.nationaldisabilityinstitute.org/financial-wellness/able-accounts/ </a:t>
            </a:r>
          </a:p>
        </p:txBody>
      </p:sp>
    </p:spTree>
    <p:extLst>
      <p:ext uri="{BB962C8B-B14F-4D97-AF65-F5344CB8AC3E}">
        <p14:creationId xmlns:p14="http://schemas.microsoft.com/office/powerpoint/2010/main" val="8018814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AB9BD-672E-444D-3EF6-0B92C96F2977}"/>
              </a:ext>
            </a:extLst>
          </p:cNvPr>
          <p:cNvSpPr>
            <a:spLocks noGrp="1"/>
          </p:cNvSpPr>
          <p:nvPr>
            <p:ph type="title"/>
          </p:nvPr>
        </p:nvSpPr>
        <p:spPr/>
        <p:txBody>
          <a:bodyPr>
            <a:normAutofit/>
          </a:bodyPr>
          <a:lstStyle/>
          <a:p>
            <a:r>
              <a:rPr lang="en-US" sz="4000" dirty="0"/>
              <a:t>College is not high school</a:t>
            </a:r>
          </a:p>
        </p:txBody>
      </p:sp>
      <p:sp>
        <p:nvSpPr>
          <p:cNvPr id="3" name="Content Placeholder 2">
            <a:extLst>
              <a:ext uri="{FF2B5EF4-FFF2-40B4-BE49-F238E27FC236}">
                <a16:creationId xmlns:a16="http://schemas.microsoft.com/office/drawing/2014/main" id="{50147073-29DE-45E8-9E18-0D24F4A8ADAD}"/>
              </a:ext>
            </a:extLst>
          </p:cNvPr>
          <p:cNvSpPr>
            <a:spLocks noGrp="1"/>
          </p:cNvSpPr>
          <p:nvPr>
            <p:ph idx="1"/>
          </p:nvPr>
        </p:nvSpPr>
        <p:spPr>
          <a:xfrm>
            <a:off x="1192815" y="2132337"/>
            <a:ext cx="10058400" cy="4023360"/>
          </a:xfrm>
        </p:spPr>
        <p:txBody>
          <a:bodyPr>
            <a:normAutofit/>
          </a:bodyPr>
          <a:lstStyle/>
          <a:p>
            <a:pPr marL="0" marR="0" indent="0">
              <a:buNone/>
            </a:pPr>
            <a:r>
              <a:rPr lang="en-US" sz="2400" dirty="0">
                <a:solidFill>
                  <a:schemeClr val="tx1"/>
                </a:solidFill>
                <a:effectLst/>
                <a:latin typeface="Tahoma" panose="020B0604030504040204" pitchFamily="34" charset="0"/>
                <a:ea typeface="Times New Roman" panose="02020603050405020304" pitchFamily="18" charset="0"/>
              </a:rPr>
              <a:t>Counsel students on differences between high school and college.</a:t>
            </a:r>
          </a:p>
          <a:p>
            <a:pPr marL="0" marR="0" indent="0">
              <a:buNone/>
            </a:pPr>
            <a:r>
              <a:rPr lang="en-US" sz="2400" dirty="0">
                <a:solidFill>
                  <a:srgbClr val="111111"/>
                </a:solidFill>
                <a:effectLst/>
                <a:latin typeface="Tahoma" panose="020B0604030504040204" pitchFamily="34" charset="0"/>
                <a:ea typeface="Times New Roman" panose="02020603050405020304" pitchFamily="18" charset="0"/>
              </a:rPr>
              <a:t>H</a:t>
            </a:r>
            <a:r>
              <a:rPr lang="en-US" sz="2400" b="0" dirty="0">
                <a:solidFill>
                  <a:srgbClr val="111111"/>
                </a:solidFill>
                <a:effectLst/>
                <a:latin typeface="Tahoma" panose="020B0604030504040204" pitchFamily="34" charset="0"/>
                <a:ea typeface="Times New Roman" panose="02020603050405020304" pitchFamily="18" charset="0"/>
              </a:rPr>
              <a:t>igh school IEP and/or 540 Plans end at graduation from high school.</a:t>
            </a:r>
          </a:p>
          <a:p>
            <a:pPr marL="0" marR="0" indent="0">
              <a:buNone/>
            </a:pPr>
            <a:r>
              <a:rPr lang="en-US" sz="2400" dirty="0">
                <a:solidFill>
                  <a:schemeClr val="tx1"/>
                </a:solidFill>
                <a:effectLst/>
                <a:latin typeface="Tahoma" panose="020B0604030504040204" pitchFamily="34" charset="0"/>
                <a:ea typeface="Times New Roman" panose="02020603050405020304" pitchFamily="18" charset="0"/>
              </a:rPr>
              <a:t>Inform students that just </a:t>
            </a:r>
            <a:r>
              <a:rPr lang="en-US" sz="2400" dirty="0">
                <a:solidFill>
                  <a:srgbClr val="111111"/>
                </a:solidFill>
                <a:effectLst/>
                <a:latin typeface="Tahoma" panose="020B0604030504040204" pitchFamily="34" charset="0"/>
                <a:ea typeface="Times New Roman" panose="02020603050405020304" pitchFamily="18" charset="0"/>
              </a:rPr>
              <a:t>because their high school provided support services for their disability, not to expect the same services from college. </a:t>
            </a:r>
            <a:endParaRPr lang="en-US" sz="2400" b="0" dirty="0">
              <a:solidFill>
                <a:srgbClr val="111111"/>
              </a:solidFill>
              <a:effectLst/>
              <a:latin typeface="Tahoma" panose="020B0604030504040204" pitchFamily="34" charset="0"/>
              <a:ea typeface="Times New Roman" panose="02020603050405020304" pitchFamily="18" charset="0"/>
            </a:endParaRPr>
          </a:p>
          <a:p>
            <a:pPr marL="0" marR="0" indent="0">
              <a:buNone/>
            </a:pPr>
            <a:r>
              <a:rPr lang="en-US" sz="2400" b="0" dirty="0">
                <a:solidFill>
                  <a:srgbClr val="111111"/>
                </a:solidFill>
                <a:effectLst/>
                <a:latin typeface="Tahoma" panose="020B0604030504040204" pitchFamily="34" charset="0"/>
                <a:ea typeface="Times New Roman" panose="02020603050405020304" pitchFamily="18" charset="0"/>
              </a:rPr>
              <a:t>Unlike high school where teachers are responsible for their students’ learning, at college each student is responsible for their own learning.</a:t>
            </a:r>
          </a:p>
          <a:p>
            <a:pPr marL="0" marR="0" indent="0">
              <a:buNone/>
            </a:pPr>
            <a:r>
              <a:rPr lang="en-US" sz="2400" b="0" dirty="0">
                <a:solidFill>
                  <a:srgbClr val="111111"/>
                </a:solidFill>
                <a:effectLst/>
                <a:latin typeface="Tahoma" panose="020B0604030504040204" pitchFamily="34" charset="0"/>
                <a:ea typeface="Times New Roman" panose="02020603050405020304" pitchFamily="18" charset="0"/>
              </a:rPr>
              <a:t>Also, unlike high school, a parent cannot talk with instructors or college administration about you without express permission.</a:t>
            </a:r>
            <a:endParaRPr lang="en-US" sz="24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0184022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592E0-BA47-4F04-CCF2-565116F32158}"/>
              </a:ext>
            </a:extLst>
          </p:cNvPr>
          <p:cNvSpPr>
            <a:spLocks noGrp="1"/>
          </p:cNvSpPr>
          <p:nvPr>
            <p:ph type="title"/>
          </p:nvPr>
        </p:nvSpPr>
        <p:spPr/>
        <p:txBody>
          <a:bodyPr>
            <a:normAutofit/>
          </a:bodyPr>
          <a:lstStyle/>
          <a:p>
            <a:r>
              <a:rPr lang="en-US" sz="4000" dirty="0"/>
              <a:t>Academic accommodations</a:t>
            </a:r>
          </a:p>
        </p:txBody>
      </p:sp>
      <p:sp>
        <p:nvSpPr>
          <p:cNvPr id="3" name="Content Placeholder 2">
            <a:extLst>
              <a:ext uri="{FF2B5EF4-FFF2-40B4-BE49-F238E27FC236}">
                <a16:creationId xmlns:a16="http://schemas.microsoft.com/office/drawing/2014/main" id="{9FE9C961-E33B-179F-894B-2996E0F45420}"/>
              </a:ext>
            </a:extLst>
          </p:cNvPr>
          <p:cNvSpPr>
            <a:spLocks noGrp="1"/>
          </p:cNvSpPr>
          <p:nvPr>
            <p:ph idx="1"/>
          </p:nvPr>
        </p:nvSpPr>
        <p:spPr>
          <a:xfrm>
            <a:off x="1097280" y="2064098"/>
            <a:ext cx="10058400" cy="4023360"/>
          </a:xfrm>
        </p:spPr>
        <p:txBody>
          <a:bodyPr>
            <a:normAutofit/>
          </a:bodyPr>
          <a:lstStyle/>
          <a:p>
            <a:pPr marL="0" marR="0" indent="0">
              <a:buNone/>
            </a:pPr>
            <a:r>
              <a:rPr lang="en-US" sz="2400" dirty="0">
                <a:solidFill>
                  <a:srgbClr val="111111"/>
                </a:solidFill>
                <a:effectLst/>
                <a:latin typeface="Tahoma" panose="020B0604030504040204" pitchFamily="34" charset="0"/>
                <a:ea typeface="Times New Roman" panose="02020603050405020304" pitchFamily="18" charset="0"/>
              </a:rPr>
              <a:t>Students with disabilities </a:t>
            </a:r>
            <a:r>
              <a:rPr lang="en-US" sz="2400" b="0" i="1" u="sng" dirty="0">
                <a:solidFill>
                  <a:srgbClr val="111111"/>
                </a:solidFill>
                <a:effectLst/>
                <a:latin typeface="Tahoma" panose="020B0604030504040204" pitchFamily="34" charset="0"/>
                <a:ea typeface="Times New Roman" panose="02020603050405020304" pitchFamily="18" charset="0"/>
              </a:rPr>
              <a:t>must register</a:t>
            </a:r>
            <a:r>
              <a:rPr lang="en-US" sz="2400" b="0" i="1" dirty="0">
                <a:solidFill>
                  <a:srgbClr val="111111"/>
                </a:solidFill>
                <a:effectLst/>
                <a:latin typeface="Tahoma" panose="020B0604030504040204" pitchFamily="34" charset="0"/>
                <a:ea typeface="Times New Roman" panose="02020603050405020304" pitchFamily="18" charset="0"/>
              </a:rPr>
              <a:t> </a:t>
            </a:r>
            <a:r>
              <a:rPr lang="en-US" sz="2400" b="0" dirty="0">
                <a:solidFill>
                  <a:srgbClr val="111111"/>
                </a:solidFill>
                <a:effectLst/>
                <a:latin typeface="Tahoma" panose="020B0604030504040204" pitchFamily="34" charset="0"/>
                <a:ea typeface="Times New Roman" panose="02020603050405020304" pitchFamily="18" charset="0"/>
              </a:rPr>
              <a:t>for any academic accommodations with the disability services office at their college to receive any academic accommodations. </a:t>
            </a:r>
          </a:p>
          <a:p>
            <a:pPr marL="0" marR="0" indent="0">
              <a:buNone/>
            </a:pPr>
            <a:r>
              <a:rPr lang="en-US" sz="2400" b="0" dirty="0">
                <a:solidFill>
                  <a:srgbClr val="111111"/>
                </a:solidFill>
                <a:effectLst/>
                <a:latin typeface="Tahoma" panose="020B0604030504040204" pitchFamily="34" charset="0"/>
                <a:ea typeface="Times New Roman" panose="02020603050405020304" pitchFamily="18" charset="0"/>
              </a:rPr>
              <a:t>It is recommended students register for accommodations at their college </a:t>
            </a:r>
            <a:r>
              <a:rPr lang="en-US" sz="2400" b="0" i="1" dirty="0">
                <a:solidFill>
                  <a:srgbClr val="111111"/>
                </a:solidFill>
                <a:effectLst/>
                <a:latin typeface="Tahoma" panose="020B0604030504040204" pitchFamily="34" charset="0"/>
                <a:ea typeface="Times New Roman" panose="02020603050405020304" pitchFamily="18" charset="0"/>
              </a:rPr>
              <a:t>at least </a:t>
            </a:r>
            <a:r>
              <a:rPr lang="en-US" sz="2400" b="0" i="1" u="sng" dirty="0">
                <a:solidFill>
                  <a:srgbClr val="111111"/>
                </a:solidFill>
                <a:effectLst/>
                <a:latin typeface="Tahoma" panose="020B0604030504040204" pitchFamily="34" charset="0"/>
                <a:ea typeface="Times New Roman" panose="02020603050405020304" pitchFamily="18" charset="0"/>
              </a:rPr>
              <a:t>4 to 6 weeks</a:t>
            </a:r>
            <a:r>
              <a:rPr lang="en-US" sz="2400" b="0" i="1" dirty="0">
                <a:solidFill>
                  <a:srgbClr val="111111"/>
                </a:solidFill>
                <a:effectLst/>
                <a:latin typeface="Tahoma" panose="020B0604030504040204" pitchFamily="34" charset="0"/>
                <a:ea typeface="Times New Roman" panose="02020603050405020304" pitchFamily="18" charset="0"/>
              </a:rPr>
              <a:t> before their first class begins. </a:t>
            </a:r>
          </a:p>
          <a:p>
            <a:pPr marL="0" marR="0" indent="0">
              <a:buNone/>
            </a:pPr>
            <a:r>
              <a:rPr lang="en-US" sz="2400" dirty="0">
                <a:solidFill>
                  <a:srgbClr val="111111"/>
                </a:solidFill>
                <a:latin typeface="Tahoma" panose="020B0604030504040204" pitchFamily="34" charset="0"/>
                <a:ea typeface="Times New Roman" panose="02020603050405020304" pitchFamily="18" charset="0"/>
              </a:rPr>
              <a:t>Encourage students to navigate the college campus and visit the buildings where their classes will be held at least a few days </a:t>
            </a:r>
            <a:r>
              <a:rPr lang="en-US" sz="2400" u="sng" dirty="0">
                <a:solidFill>
                  <a:srgbClr val="111111"/>
                </a:solidFill>
                <a:latin typeface="Tahoma" panose="020B0604030504040204" pitchFamily="34" charset="0"/>
                <a:ea typeface="Times New Roman" panose="02020603050405020304" pitchFamily="18" charset="0"/>
              </a:rPr>
              <a:t>before</a:t>
            </a:r>
            <a:r>
              <a:rPr lang="en-US" sz="2400" dirty="0">
                <a:solidFill>
                  <a:srgbClr val="111111"/>
                </a:solidFill>
                <a:latin typeface="Tahoma" panose="020B0604030504040204" pitchFamily="34" charset="0"/>
                <a:ea typeface="Times New Roman" panose="02020603050405020304" pitchFamily="18" charset="0"/>
              </a:rPr>
              <a:t> the classes begin.</a:t>
            </a:r>
            <a:endParaRPr lang="en-US" sz="24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4982813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7E8D8-7658-4633-7718-50EE44821953}"/>
              </a:ext>
            </a:extLst>
          </p:cNvPr>
          <p:cNvSpPr>
            <a:spLocks noGrp="1"/>
          </p:cNvSpPr>
          <p:nvPr>
            <p:ph type="title"/>
          </p:nvPr>
        </p:nvSpPr>
        <p:spPr/>
        <p:txBody>
          <a:bodyPr>
            <a:normAutofit/>
          </a:bodyPr>
          <a:lstStyle/>
          <a:p>
            <a:r>
              <a:rPr lang="en-US" sz="4000" dirty="0"/>
              <a:t>Driving</a:t>
            </a:r>
          </a:p>
        </p:txBody>
      </p:sp>
      <p:sp>
        <p:nvSpPr>
          <p:cNvPr id="3" name="Content Placeholder 2">
            <a:extLst>
              <a:ext uri="{FF2B5EF4-FFF2-40B4-BE49-F238E27FC236}">
                <a16:creationId xmlns:a16="http://schemas.microsoft.com/office/drawing/2014/main" id="{A497EC8B-6110-682B-C582-6F26A79CC2DC}"/>
              </a:ext>
            </a:extLst>
          </p:cNvPr>
          <p:cNvSpPr>
            <a:spLocks noGrp="1"/>
          </p:cNvSpPr>
          <p:nvPr>
            <p:ph idx="1"/>
          </p:nvPr>
        </p:nvSpPr>
        <p:spPr>
          <a:xfrm>
            <a:off x="1315645" y="1900325"/>
            <a:ext cx="10058400" cy="4023360"/>
          </a:xfrm>
        </p:spPr>
        <p:txBody>
          <a:bodyPr>
            <a:normAutofit fontScale="92500" lnSpcReduction="10000"/>
          </a:bodyPr>
          <a:lstStyle/>
          <a:p>
            <a:pPr>
              <a:lnSpc>
                <a:spcPct val="150000"/>
              </a:lnSpc>
              <a:spcBef>
                <a:spcPts val="0"/>
              </a:spcBef>
              <a:spcAft>
                <a:spcPts val="0"/>
              </a:spcAft>
              <a:buSzPct val="131000"/>
              <a:buFont typeface="Wingdings" panose="05000000000000000000" pitchFamily="2" charset="2"/>
              <a:buChar char="§"/>
            </a:pPr>
            <a:r>
              <a:rPr lang="en-US" sz="2400" dirty="0">
                <a:effectLst/>
                <a:latin typeface="Tahoma" panose="020B0604030504040204" pitchFamily="34" charset="0"/>
                <a:ea typeface="Calibri" panose="020F0502020204030204" pitchFamily="34" charset="0"/>
                <a:cs typeface="Times New Roman" panose="02020603050405020304" pitchFamily="18" charset="0"/>
              </a:rPr>
              <a:t> Student should talk with high school guidance counselor,</a:t>
            </a:r>
            <a:r>
              <a:rPr lang="en-US" sz="2400" dirty="0">
                <a:latin typeface="Tahoma" panose="020B0604030504040204" pitchFamily="34" charset="0"/>
                <a:ea typeface="Calibri" panose="020F0502020204030204" pitchFamily="34" charset="0"/>
                <a:cs typeface="Times New Roman" panose="02020603050405020304" pitchFamily="18" charset="0"/>
              </a:rPr>
              <a:t> </a:t>
            </a:r>
            <a:r>
              <a:rPr lang="en-US" sz="2400" dirty="0">
                <a:effectLst/>
                <a:latin typeface="Tahoma" panose="020B0604030504040204" pitchFamily="34" charset="0"/>
                <a:ea typeface="Calibri" panose="020F0502020204030204" pitchFamily="34" charset="0"/>
                <a:cs typeface="Times New Roman" panose="02020603050405020304" pitchFamily="18" charset="0"/>
              </a:rPr>
              <a:t>preferably in the</a:t>
            </a:r>
          </a:p>
          <a:p>
            <a:pPr marL="0" indent="0">
              <a:lnSpc>
                <a:spcPct val="150000"/>
              </a:lnSpc>
              <a:spcBef>
                <a:spcPts val="0"/>
              </a:spcBef>
              <a:spcAft>
                <a:spcPts val="0"/>
              </a:spcAft>
              <a:buSzPct val="131000"/>
              <a:buNone/>
            </a:pPr>
            <a:r>
              <a:rPr lang="en-US" sz="2400" dirty="0">
                <a:latin typeface="Tahoma" panose="020B0604030504040204" pitchFamily="34" charset="0"/>
                <a:ea typeface="Calibri" panose="020F0502020204030204" pitchFamily="34" charset="0"/>
                <a:cs typeface="Times New Roman" panose="02020603050405020304" pitchFamily="18" charset="0"/>
              </a:rPr>
              <a:t>       </a:t>
            </a:r>
            <a:r>
              <a:rPr lang="en-US" sz="2400" dirty="0">
                <a:effectLst/>
                <a:latin typeface="Tahoma" panose="020B0604030504040204" pitchFamily="34" charset="0"/>
                <a:ea typeface="Calibri" panose="020F0502020204030204" pitchFamily="34" charset="0"/>
                <a:cs typeface="Times New Roman" panose="02020603050405020304" pitchFamily="18" charset="0"/>
              </a:rPr>
              <a:t> spring of sophomore year, about driver education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Bef>
                <a:spcPts val="0"/>
              </a:spcBef>
              <a:spcAft>
                <a:spcPts val="0"/>
              </a:spcAft>
              <a:buSzPct val="131000"/>
              <a:buFont typeface="Wingdings" panose="05000000000000000000" pitchFamily="2" charset="2"/>
              <a:buChar char="§"/>
            </a:pPr>
            <a:r>
              <a:rPr lang="en-US" sz="2400" dirty="0">
                <a:effectLst/>
                <a:latin typeface="Tahoma" panose="020B0604030504040204" pitchFamily="34" charset="0"/>
                <a:ea typeface="Calibri" panose="020F0502020204030204" pitchFamily="34" charset="0"/>
                <a:cs typeface="Times New Roman" panose="02020603050405020304" pitchFamily="18" charset="0"/>
              </a:rPr>
              <a:t> Include driving in student’s high school 504 plan if needed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Bef>
                <a:spcPts val="0"/>
              </a:spcBef>
              <a:spcAft>
                <a:spcPts val="0"/>
              </a:spcAft>
              <a:buSzPct val="131000"/>
              <a:buFont typeface="Wingdings" panose="05000000000000000000" pitchFamily="2" charset="2"/>
              <a:buChar char="§"/>
            </a:pPr>
            <a:r>
              <a:rPr lang="en-US" sz="2400" dirty="0">
                <a:effectLst/>
                <a:latin typeface="Tahoma" panose="020B0604030504040204" pitchFamily="34" charset="0"/>
                <a:ea typeface="Calibri" panose="020F0502020204030204" pitchFamily="34" charset="0"/>
                <a:cs typeface="Times New Roman" panose="02020603050405020304" pitchFamily="18" charset="0"/>
              </a:rPr>
              <a:t> Have student sign-up for the high school’s drivers’ education class</a:t>
            </a:r>
          </a:p>
          <a:p>
            <a:pPr>
              <a:lnSpc>
                <a:spcPct val="150000"/>
              </a:lnSpc>
              <a:spcBef>
                <a:spcPts val="0"/>
              </a:spcBef>
              <a:spcAft>
                <a:spcPts val="0"/>
              </a:spcAft>
              <a:buSzPct val="131000"/>
              <a:buFont typeface="Wingdings" panose="05000000000000000000" pitchFamily="2" charset="2"/>
              <a:buChar char="§"/>
            </a:pPr>
            <a:r>
              <a:rPr lang="en-US" sz="2400" dirty="0">
                <a:effectLst/>
                <a:latin typeface="Tahoma" panose="020B0604030504040204" pitchFamily="34" charset="0"/>
                <a:ea typeface="Calibri" panose="020F0502020204030204" pitchFamily="34" charset="0"/>
                <a:cs typeface="Times New Roman" panose="02020603050405020304" pitchFamily="18" charset="0"/>
              </a:rPr>
              <a:t> Need to obtain a learner’s permit for driving from state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Bef>
                <a:spcPts val="0"/>
              </a:spcBef>
              <a:spcAft>
                <a:spcPts val="0"/>
              </a:spcAft>
              <a:buSzPct val="131000"/>
              <a:buFont typeface="Wingdings" panose="05000000000000000000" pitchFamily="2" charset="2"/>
              <a:buChar char="§"/>
            </a:pPr>
            <a:r>
              <a:rPr lang="en-US" sz="2400" dirty="0">
                <a:effectLst/>
                <a:latin typeface="Tahoma" panose="020B0604030504040204" pitchFamily="34" charset="0"/>
                <a:ea typeface="Calibri" panose="020F0502020204030204" pitchFamily="34" charset="0"/>
              </a:rPr>
              <a:t> If needing to use hand controls, have physician write a prescription to have</a:t>
            </a:r>
          </a:p>
          <a:p>
            <a:pPr marL="0" indent="0">
              <a:lnSpc>
                <a:spcPct val="150000"/>
              </a:lnSpc>
              <a:spcBef>
                <a:spcPts val="0"/>
              </a:spcBef>
              <a:spcAft>
                <a:spcPts val="0"/>
              </a:spcAft>
              <a:buSzPct val="131000"/>
              <a:buNone/>
            </a:pPr>
            <a:r>
              <a:rPr lang="en-US" sz="2400" dirty="0">
                <a:latin typeface="Tahoma" panose="020B0604030504040204" pitchFamily="34" charset="0"/>
                <a:ea typeface="Calibri" panose="020F0502020204030204" pitchFamily="34" charset="0"/>
              </a:rPr>
              <a:t>       </a:t>
            </a:r>
            <a:r>
              <a:rPr lang="en-US" sz="2400" dirty="0">
                <a:effectLst/>
                <a:latin typeface="Tahoma" panose="020B0604030504040204" pitchFamily="34" charset="0"/>
                <a:ea typeface="Calibri" panose="020F0502020204030204" pitchFamily="34" charset="0"/>
              </a:rPr>
              <a:t> </a:t>
            </a:r>
            <a:r>
              <a:rPr lang="en-US" sz="2400" i="1" dirty="0">
                <a:effectLst/>
                <a:latin typeface="Tahoma" panose="020B0604030504040204" pitchFamily="34" charset="0"/>
                <a:ea typeface="Calibri" panose="020F0502020204030204" pitchFamily="34" charset="0"/>
              </a:rPr>
              <a:t>driver’s evaluation and training</a:t>
            </a:r>
            <a:r>
              <a:rPr lang="en-US" sz="2400" dirty="0">
                <a:effectLst/>
                <a:latin typeface="Tahoma" panose="020B0604030504040204" pitchFamily="34" charset="0"/>
                <a:ea typeface="Calibri" panose="020F0502020204030204" pitchFamily="34" charset="0"/>
              </a:rPr>
              <a:t> at a Driving Rehabilitation Program.</a:t>
            </a:r>
          </a:p>
          <a:p>
            <a:pPr>
              <a:lnSpc>
                <a:spcPct val="150000"/>
              </a:lnSpc>
              <a:spcBef>
                <a:spcPts val="0"/>
              </a:spcBef>
              <a:spcAft>
                <a:spcPts val="0"/>
              </a:spcAft>
              <a:buSzPct val="131000"/>
              <a:buFont typeface="Wingdings" panose="05000000000000000000" pitchFamily="2" charset="2"/>
              <a:buChar char="§"/>
            </a:pPr>
            <a:r>
              <a:rPr lang="en-US" sz="2400" dirty="0">
                <a:latin typeface="Tahoma" panose="020B0604030504040204" pitchFamily="34" charset="0"/>
              </a:rPr>
              <a:t> Contact state VR office for funding for formal driving evaluation</a:t>
            </a:r>
            <a:endParaRPr lang="en-US" sz="2400" dirty="0"/>
          </a:p>
        </p:txBody>
      </p:sp>
    </p:spTree>
    <p:extLst>
      <p:ext uri="{BB962C8B-B14F-4D97-AF65-F5344CB8AC3E}">
        <p14:creationId xmlns:p14="http://schemas.microsoft.com/office/powerpoint/2010/main" val="32280725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96A3C-AEBB-A6D5-611F-DF38DEF01520}"/>
              </a:ext>
            </a:extLst>
          </p:cNvPr>
          <p:cNvSpPr>
            <a:spLocks noGrp="1"/>
          </p:cNvSpPr>
          <p:nvPr>
            <p:ph type="title"/>
          </p:nvPr>
        </p:nvSpPr>
        <p:spPr/>
        <p:txBody>
          <a:bodyPr>
            <a:normAutofit/>
          </a:bodyPr>
          <a:lstStyle/>
          <a:p>
            <a:r>
              <a:rPr lang="en-US" sz="4000" dirty="0"/>
              <a:t>Driving</a:t>
            </a:r>
          </a:p>
        </p:txBody>
      </p:sp>
      <p:sp>
        <p:nvSpPr>
          <p:cNvPr id="3" name="Content Placeholder 2">
            <a:extLst>
              <a:ext uri="{FF2B5EF4-FFF2-40B4-BE49-F238E27FC236}">
                <a16:creationId xmlns:a16="http://schemas.microsoft.com/office/drawing/2014/main" id="{7E34703C-6801-FAFA-908A-D25E5E5A2A00}"/>
              </a:ext>
            </a:extLst>
          </p:cNvPr>
          <p:cNvSpPr>
            <a:spLocks noGrp="1"/>
          </p:cNvSpPr>
          <p:nvPr>
            <p:ph idx="1"/>
          </p:nvPr>
        </p:nvSpPr>
        <p:spPr>
          <a:xfrm>
            <a:off x="1247405" y="1873028"/>
            <a:ext cx="10244009" cy="4159281"/>
          </a:xfrm>
        </p:spPr>
        <p:txBody>
          <a:bodyPr>
            <a:normAutofit/>
          </a:bodyPr>
          <a:lstStyle/>
          <a:p>
            <a:pPr marR="0" lvl="0">
              <a:lnSpc>
                <a:spcPct val="115000"/>
              </a:lnSpc>
              <a:spcBef>
                <a:spcPts val="0"/>
              </a:spcBef>
              <a:spcAft>
                <a:spcPts val="0"/>
              </a:spcAft>
              <a:buSzPct val="114000"/>
              <a:buFont typeface="Wingdings" panose="05000000000000000000" pitchFamily="2" charset="2"/>
              <a:buChar char="§"/>
            </a:pPr>
            <a:r>
              <a:rPr lang="en-US" sz="2400" dirty="0">
                <a:effectLst/>
                <a:latin typeface="Tahoma" panose="020B0604030504040204" pitchFamily="34" charset="0"/>
                <a:ea typeface="Calibri" panose="020F0502020204030204" pitchFamily="34" charset="0"/>
                <a:cs typeface="Times New Roman" panose="02020603050405020304" pitchFamily="18" charset="0"/>
              </a:rPr>
              <a:t> </a:t>
            </a:r>
            <a:r>
              <a:rPr lang="en-US" sz="2200" dirty="0">
                <a:effectLst/>
                <a:latin typeface="Tahoma" panose="020B0604030504040204" pitchFamily="34" charset="0"/>
                <a:ea typeface="Calibri" panose="020F0502020204030204" pitchFamily="34" charset="0"/>
                <a:cs typeface="Times New Roman" panose="02020603050405020304" pitchFamily="18" charset="0"/>
              </a:rPr>
              <a:t>Schedule and complete a formal driving evaluation if potentially needing to use</a:t>
            </a:r>
          </a:p>
          <a:p>
            <a:pPr marL="0" marR="0" lvl="0" indent="0">
              <a:lnSpc>
                <a:spcPct val="115000"/>
              </a:lnSpc>
              <a:spcBef>
                <a:spcPts val="0"/>
              </a:spcBef>
              <a:spcAft>
                <a:spcPts val="0"/>
              </a:spcAft>
              <a:buSzPct val="114000"/>
              <a:buNone/>
            </a:pPr>
            <a:r>
              <a:rPr lang="en-US" sz="2200" dirty="0">
                <a:latin typeface="Tahoma" panose="020B0604030504040204" pitchFamily="34" charset="0"/>
                <a:ea typeface="Calibri" panose="020F0502020204030204" pitchFamily="34" charset="0"/>
                <a:cs typeface="Times New Roman" panose="02020603050405020304" pitchFamily="18" charset="0"/>
              </a:rPr>
              <a:t>  </a:t>
            </a:r>
            <a:r>
              <a:rPr lang="en-US" sz="2200" dirty="0">
                <a:effectLst/>
                <a:latin typeface="Tahoma" panose="020B0604030504040204" pitchFamily="34" charset="0"/>
                <a:ea typeface="Calibri" panose="020F0502020204030204" pitchFamily="34" charset="0"/>
                <a:cs typeface="Times New Roman" panose="02020603050405020304" pitchFamily="18" charset="0"/>
              </a:rPr>
              <a:t>   hand controls or other adaptive equipment</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15000"/>
              </a:lnSpc>
              <a:spcBef>
                <a:spcPts val="0"/>
              </a:spcBef>
              <a:spcAft>
                <a:spcPts val="0"/>
              </a:spcAft>
              <a:buSzPct val="114000"/>
              <a:buFont typeface="Wingdings" panose="05000000000000000000" pitchFamily="2" charset="2"/>
              <a:buChar char="§"/>
            </a:pPr>
            <a:r>
              <a:rPr lang="en-US" sz="2200" dirty="0">
                <a:effectLst/>
                <a:latin typeface="Tahoma" panose="020B0604030504040204" pitchFamily="34" charset="0"/>
                <a:ea typeface="Calibri" panose="020F0502020204030204" pitchFamily="34" charset="0"/>
                <a:cs typeface="Times New Roman" panose="02020603050405020304" pitchFamily="18" charset="0"/>
              </a:rPr>
              <a:t> If needing to use hand controls or other adaptive equipment, inform the</a:t>
            </a:r>
          </a:p>
          <a:p>
            <a:pPr marL="0" marR="0" lvl="0" indent="0">
              <a:lnSpc>
                <a:spcPct val="115000"/>
              </a:lnSpc>
              <a:spcBef>
                <a:spcPts val="0"/>
              </a:spcBef>
              <a:spcAft>
                <a:spcPts val="0"/>
              </a:spcAft>
              <a:buSzPct val="114000"/>
              <a:buNone/>
            </a:pPr>
            <a:r>
              <a:rPr lang="en-US" sz="2200" dirty="0">
                <a:latin typeface="Tahoma" panose="020B0604030504040204" pitchFamily="34" charset="0"/>
                <a:ea typeface="Calibri" panose="020F0502020204030204" pitchFamily="34" charset="0"/>
                <a:cs typeface="Times New Roman" panose="02020603050405020304" pitchFamily="18" charset="0"/>
              </a:rPr>
              <a:t>   </a:t>
            </a:r>
            <a:r>
              <a:rPr lang="en-US" sz="2200" dirty="0">
                <a:effectLst/>
                <a:latin typeface="Tahoma" panose="020B0604030504040204" pitchFamily="34" charset="0"/>
                <a:ea typeface="Calibri" panose="020F0502020204030204" pitchFamily="34" charset="0"/>
                <a:cs typeface="Times New Roman" panose="02020603050405020304" pitchFamily="18" charset="0"/>
              </a:rPr>
              <a:t>  high school that of the need to use these for behind-the-wheel driver    </a:t>
            </a:r>
          </a:p>
          <a:p>
            <a:pPr marL="0" marR="0" lvl="0" indent="0">
              <a:lnSpc>
                <a:spcPct val="115000"/>
              </a:lnSpc>
              <a:spcBef>
                <a:spcPts val="0"/>
              </a:spcBef>
              <a:spcAft>
                <a:spcPts val="0"/>
              </a:spcAft>
              <a:buSzPct val="114000"/>
              <a:buNone/>
            </a:pPr>
            <a:r>
              <a:rPr lang="en-US" sz="2200" dirty="0">
                <a:latin typeface="Tahoma" panose="020B0604030504040204" pitchFamily="34" charset="0"/>
                <a:ea typeface="Calibri" panose="020F0502020204030204" pitchFamily="34" charset="0"/>
                <a:cs typeface="Times New Roman" panose="02020603050405020304" pitchFamily="18" charset="0"/>
              </a:rPr>
              <a:t>   </a:t>
            </a:r>
            <a:r>
              <a:rPr lang="en-US" sz="2200" dirty="0">
                <a:effectLst/>
                <a:latin typeface="Tahoma" panose="020B0604030504040204" pitchFamily="34" charset="0"/>
                <a:ea typeface="Calibri" panose="020F0502020204030204" pitchFamily="34" charset="0"/>
                <a:cs typeface="Times New Roman" panose="02020603050405020304" pitchFamily="18" charset="0"/>
              </a:rPr>
              <a:t>  education instruction.  It is the school’s responsibility to cover the cost</a:t>
            </a:r>
          </a:p>
          <a:p>
            <a:pPr marL="0" marR="0" lvl="0" indent="0">
              <a:lnSpc>
                <a:spcPct val="115000"/>
              </a:lnSpc>
              <a:spcBef>
                <a:spcPts val="0"/>
              </a:spcBef>
              <a:spcAft>
                <a:spcPts val="0"/>
              </a:spcAft>
              <a:buSzPct val="114000"/>
              <a:buNone/>
            </a:pPr>
            <a:r>
              <a:rPr lang="en-US" sz="2200" dirty="0">
                <a:latin typeface="Tahoma" panose="020B0604030504040204" pitchFamily="34" charset="0"/>
                <a:ea typeface="Calibri" panose="020F0502020204030204" pitchFamily="34" charset="0"/>
                <a:cs typeface="Times New Roman" panose="02020603050405020304" pitchFamily="18" charset="0"/>
              </a:rPr>
              <a:t>     </a:t>
            </a:r>
            <a:r>
              <a:rPr lang="en-US" sz="2200" dirty="0">
                <a:effectLst/>
                <a:latin typeface="Tahoma" panose="020B0604030504040204" pitchFamily="34" charset="0"/>
                <a:ea typeface="Calibri" panose="020F0502020204030204" pitchFamily="34" charset="0"/>
                <a:cs typeface="Times New Roman" panose="02020603050405020304" pitchFamily="18" charset="0"/>
              </a:rPr>
              <a:t>of the hand controls or adaptive equipment for this part of the student’s</a:t>
            </a:r>
          </a:p>
          <a:p>
            <a:pPr marL="0" marR="0" lvl="0" indent="0">
              <a:lnSpc>
                <a:spcPct val="115000"/>
              </a:lnSpc>
              <a:spcBef>
                <a:spcPts val="0"/>
              </a:spcBef>
              <a:spcAft>
                <a:spcPts val="0"/>
              </a:spcAft>
              <a:buSzPct val="114000"/>
              <a:buNone/>
            </a:pPr>
            <a:r>
              <a:rPr lang="en-US" sz="2200" dirty="0">
                <a:latin typeface="Tahoma" panose="020B0604030504040204" pitchFamily="34" charset="0"/>
                <a:ea typeface="Calibri" panose="020F0502020204030204" pitchFamily="34" charset="0"/>
                <a:cs typeface="Times New Roman" panose="02020603050405020304" pitchFamily="18" charset="0"/>
              </a:rPr>
              <a:t>  </a:t>
            </a:r>
            <a:r>
              <a:rPr lang="en-US" sz="2200" dirty="0">
                <a:effectLst/>
                <a:latin typeface="Tahoma" panose="020B0604030504040204" pitchFamily="34" charset="0"/>
                <a:ea typeface="Calibri" panose="020F0502020204030204" pitchFamily="34" charset="0"/>
                <a:cs typeface="Times New Roman" panose="02020603050405020304" pitchFamily="18" charset="0"/>
              </a:rPr>
              <a:t>   school’s driver’s education.</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15000"/>
              </a:lnSpc>
              <a:spcBef>
                <a:spcPts val="0"/>
              </a:spcBef>
              <a:spcAft>
                <a:spcPts val="0"/>
              </a:spcAft>
              <a:buSzPct val="114000"/>
              <a:buFont typeface="Wingdings" panose="05000000000000000000" pitchFamily="2" charset="2"/>
              <a:buChar char="§"/>
            </a:pPr>
            <a:r>
              <a:rPr lang="en-US" sz="2200" dirty="0">
                <a:effectLst/>
                <a:latin typeface="Tahoma" panose="020B0604030504040204" pitchFamily="34" charset="0"/>
                <a:ea typeface="Calibri" panose="020F0502020204030204" pitchFamily="34" charset="0"/>
                <a:cs typeface="Times New Roman" panose="02020603050405020304" pitchFamily="18" charset="0"/>
              </a:rPr>
              <a:t> Take behind-the-wheel driving instruction.</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15000"/>
              </a:lnSpc>
              <a:spcBef>
                <a:spcPts val="0"/>
              </a:spcBef>
              <a:spcAft>
                <a:spcPts val="0"/>
              </a:spcAft>
              <a:buSzPct val="114000"/>
              <a:buFont typeface="Wingdings" panose="05000000000000000000" pitchFamily="2" charset="2"/>
              <a:buChar char="§"/>
            </a:pPr>
            <a:r>
              <a:rPr lang="en-US" sz="2200" dirty="0">
                <a:effectLst/>
                <a:latin typeface="Tahoma" panose="020B0604030504040204" pitchFamily="34" charset="0"/>
                <a:ea typeface="Calibri" panose="020F0502020204030204" pitchFamily="34" charset="0"/>
                <a:cs typeface="Times New Roman" panose="02020603050405020304" pitchFamily="18" charset="0"/>
              </a:rPr>
              <a:t> If needed, rent/purchase hand controls for practice driving on a family</a:t>
            </a:r>
          </a:p>
          <a:p>
            <a:pPr marL="0" marR="0" lvl="0" indent="0">
              <a:lnSpc>
                <a:spcPct val="115000"/>
              </a:lnSpc>
              <a:spcBef>
                <a:spcPts val="0"/>
              </a:spcBef>
              <a:spcAft>
                <a:spcPts val="0"/>
              </a:spcAft>
              <a:buSzPct val="114000"/>
              <a:buNone/>
            </a:pPr>
            <a:r>
              <a:rPr lang="en-US" sz="2200" dirty="0">
                <a:latin typeface="Tahoma" panose="020B0604030504040204" pitchFamily="34" charset="0"/>
                <a:ea typeface="Calibri" panose="020F0502020204030204" pitchFamily="34" charset="0"/>
                <a:cs typeface="Times New Roman" panose="02020603050405020304" pitchFamily="18" charset="0"/>
              </a:rPr>
              <a:t>   </a:t>
            </a:r>
            <a:r>
              <a:rPr lang="en-US" sz="2200" dirty="0">
                <a:effectLst/>
                <a:latin typeface="Tahoma" panose="020B0604030504040204" pitchFamily="34" charset="0"/>
                <a:ea typeface="Calibri" panose="020F0502020204030204" pitchFamily="34" charset="0"/>
                <a:cs typeface="Times New Roman" panose="02020603050405020304" pitchFamily="18" charset="0"/>
              </a:rPr>
              <a:t>  car. It is the family’s responsibility to pay for this rental or purchase.</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958539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5D8E9-6550-AED2-E2BF-25B8E3A254EA}"/>
              </a:ext>
            </a:extLst>
          </p:cNvPr>
          <p:cNvSpPr>
            <a:spLocks noGrp="1"/>
          </p:cNvSpPr>
          <p:nvPr>
            <p:ph type="title"/>
          </p:nvPr>
        </p:nvSpPr>
        <p:spPr/>
        <p:txBody>
          <a:bodyPr>
            <a:normAutofit/>
          </a:bodyPr>
          <a:lstStyle/>
          <a:p>
            <a:r>
              <a:rPr lang="en-US" sz="4000" dirty="0"/>
              <a:t>Model</a:t>
            </a:r>
          </a:p>
        </p:txBody>
      </p:sp>
      <p:sp>
        <p:nvSpPr>
          <p:cNvPr id="3" name="Content Placeholder 2">
            <a:extLst>
              <a:ext uri="{FF2B5EF4-FFF2-40B4-BE49-F238E27FC236}">
                <a16:creationId xmlns:a16="http://schemas.microsoft.com/office/drawing/2014/main" id="{536F80AD-1B53-2E1B-F5AC-55943A324032}"/>
              </a:ext>
            </a:extLst>
          </p:cNvPr>
          <p:cNvSpPr>
            <a:spLocks noGrp="1"/>
          </p:cNvSpPr>
          <p:nvPr>
            <p:ph idx="1"/>
          </p:nvPr>
        </p:nvSpPr>
        <p:spPr>
          <a:xfrm>
            <a:off x="1097280" y="1941267"/>
            <a:ext cx="10339544" cy="4254815"/>
          </a:xfrm>
        </p:spPr>
        <p:txBody>
          <a:bodyPr>
            <a:normAutofit/>
          </a:bodyPr>
          <a:lstStyle/>
          <a:p>
            <a:r>
              <a:rPr lang="en-US" sz="2600" dirty="0"/>
              <a:t>Make transition a separate part of your services</a:t>
            </a:r>
          </a:p>
          <a:p>
            <a:r>
              <a:rPr lang="en-US" sz="2600" dirty="0"/>
              <a:t>Reach out multiple times in junior &amp; senior years of high school</a:t>
            </a:r>
          </a:p>
          <a:p>
            <a:pPr lvl="1"/>
            <a:r>
              <a:rPr lang="en-US" sz="2600" dirty="0"/>
              <a:t>Postcards</a:t>
            </a:r>
          </a:p>
          <a:p>
            <a:pPr lvl="1"/>
            <a:r>
              <a:rPr lang="en-US" sz="2600" dirty="0"/>
              <a:t>In person contact with parents &amp; youth</a:t>
            </a:r>
          </a:p>
          <a:p>
            <a:pPr lvl="1"/>
            <a:r>
              <a:rPr lang="en-US" sz="2600" dirty="0"/>
              <a:t>Present informational Webinars</a:t>
            </a:r>
          </a:p>
          <a:p>
            <a:pPr lvl="1"/>
            <a:r>
              <a:rPr lang="en-US" sz="2600" dirty="0"/>
              <a:t>Referral by other professionals such as social workers and community </a:t>
            </a:r>
          </a:p>
          <a:p>
            <a:pPr lvl="1"/>
            <a:r>
              <a:rPr lang="en-US" sz="2600" dirty="0"/>
              <a:t>Be persistent</a:t>
            </a:r>
          </a:p>
          <a:p>
            <a:r>
              <a:rPr lang="en-US" sz="2600" dirty="0"/>
              <a:t>Offer practicable information</a:t>
            </a:r>
          </a:p>
          <a:p>
            <a:r>
              <a:rPr lang="en-US" sz="2400" dirty="0"/>
              <a:t> </a:t>
            </a:r>
          </a:p>
          <a:p>
            <a:pPr lvl="1"/>
            <a:endParaRPr lang="en-US" dirty="0"/>
          </a:p>
          <a:p>
            <a:pPr lvl="1"/>
            <a:endParaRPr lang="en-US" dirty="0"/>
          </a:p>
          <a:p>
            <a:pPr marL="457200" lvl="1" indent="0">
              <a:buNone/>
            </a:pPr>
            <a:endParaRPr lang="en-US" dirty="0"/>
          </a:p>
        </p:txBody>
      </p:sp>
    </p:spTree>
    <p:extLst>
      <p:ext uri="{BB962C8B-B14F-4D97-AF65-F5344CB8AC3E}">
        <p14:creationId xmlns:p14="http://schemas.microsoft.com/office/powerpoint/2010/main" val="3103502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9C171-5C33-CED9-8250-F727A8C4BA6D}"/>
              </a:ext>
            </a:extLst>
          </p:cNvPr>
          <p:cNvSpPr>
            <a:spLocks noGrp="1"/>
          </p:cNvSpPr>
          <p:nvPr>
            <p:ph type="title"/>
          </p:nvPr>
        </p:nvSpPr>
        <p:spPr/>
        <p:txBody>
          <a:bodyPr>
            <a:normAutofit/>
          </a:bodyPr>
          <a:lstStyle/>
          <a:p>
            <a:r>
              <a:rPr lang="en-US" sz="4000" dirty="0"/>
              <a:t>Transition per Spina Bifida Association</a:t>
            </a:r>
          </a:p>
        </p:txBody>
      </p:sp>
      <p:sp>
        <p:nvSpPr>
          <p:cNvPr id="3" name="Content Placeholder 2">
            <a:extLst>
              <a:ext uri="{FF2B5EF4-FFF2-40B4-BE49-F238E27FC236}">
                <a16:creationId xmlns:a16="http://schemas.microsoft.com/office/drawing/2014/main" id="{0F4FA508-4A1F-8B91-90E9-37A83E94BEEC}"/>
              </a:ext>
            </a:extLst>
          </p:cNvPr>
          <p:cNvSpPr>
            <a:spLocks noGrp="1"/>
          </p:cNvSpPr>
          <p:nvPr>
            <p:ph idx="1"/>
          </p:nvPr>
        </p:nvSpPr>
        <p:spPr>
          <a:xfrm>
            <a:off x="1066800" y="1995859"/>
            <a:ext cx="10058400" cy="4023360"/>
          </a:xfrm>
        </p:spPr>
        <p:txBody>
          <a:bodyPr>
            <a:normAutofit fontScale="92500" lnSpcReduction="10000"/>
          </a:bodyPr>
          <a:lstStyle/>
          <a:p>
            <a:r>
              <a:rPr lang="en-US" sz="2600" b="0" i="0" dirty="0">
                <a:solidFill>
                  <a:schemeClr val="tx1"/>
                </a:solidFill>
                <a:effectLst/>
              </a:rPr>
              <a:t>The preparation of a person with Spina Bifida for transition into adult life and the responsibilities of adulthood are multi-faceted and lifelong.</a:t>
            </a:r>
          </a:p>
          <a:p>
            <a:endParaRPr lang="en-US" sz="2600" dirty="0">
              <a:solidFill>
                <a:schemeClr val="tx1"/>
              </a:solidFill>
            </a:endParaRPr>
          </a:p>
          <a:p>
            <a:r>
              <a:rPr lang="en-US" sz="2800" b="0" i="0" dirty="0">
                <a:solidFill>
                  <a:schemeClr val="tx1"/>
                </a:solidFill>
                <a:effectLst/>
              </a:rPr>
              <a:t>Transition is the process of moving from child-centered health care to adult-centered health care. It can be a time of great change, as the young adult often moves from their life-long pediatric health care providers to adult providers.</a:t>
            </a:r>
          </a:p>
          <a:p>
            <a:endParaRPr lang="en-US" sz="2800" dirty="0">
              <a:solidFill>
                <a:schemeClr val="tx1"/>
              </a:solidFill>
              <a:latin typeface="+mj-lt"/>
            </a:endParaRPr>
          </a:p>
          <a:p>
            <a:endParaRPr lang="en-US" sz="2800" dirty="0">
              <a:solidFill>
                <a:schemeClr val="tx1"/>
              </a:solidFill>
              <a:latin typeface="Open Sans" panose="020B0606030504020204" pitchFamily="34" charset="0"/>
            </a:endParaRPr>
          </a:p>
          <a:p>
            <a:r>
              <a:rPr lang="en-US" sz="2200" dirty="0">
                <a:solidFill>
                  <a:schemeClr val="tx1"/>
                </a:solidFill>
              </a:rPr>
              <a:t>https://www.spinabifidaassociation.org/transition/ </a:t>
            </a:r>
          </a:p>
        </p:txBody>
      </p:sp>
    </p:spTree>
    <p:extLst>
      <p:ext uri="{BB962C8B-B14F-4D97-AF65-F5344CB8AC3E}">
        <p14:creationId xmlns:p14="http://schemas.microsoft.com/office/powerpoint/2010/main" val="4972926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8F991-4517-494C-B8E4-79D1ED9A4B4D}"/>
              </a:ext>
            </a:extLst>
          </p:cNvPr>
          <p:cNvSpPr>
            <a:spLocks noGrp="1"/>
          </p:cNvSpPr>
          <p:nvPr>
            <p:ph type="title"/>
          </p:nvPr>
        </p:nvSpPr>
        <p:spPr/>
        <p:txBody>
          <a:bodyPr>
            <a:normAutofit/>
          </a:bodyPr>
          <a:lstStyle/>
          <a:p>
            <a:pPr algn="ctr"/>
            <a:r>
              <a:rPr lang="en-US" sz="5400" b="1" dirty="0">
                <a:solidFill>
                  <a:srgbClr val="FF0000"/>
                </a:solidFill>
              </a:rPr>
              <a:t>QUESTIONS ???</a:t>
            </a:r>
          </a:p>
        </p:txBody>
      </p:sp>
      <p:sp>
        <p:nvSpPr>
          <p:cNvPr id="3" name="Content Placeholder 2">
            <a:extLst>
              <a:ext uri="{FF2B5EF4-FFF2-40B4-BE49-F238E27FC236}">
                <a16:creationId xmlns:a16="http://schemas.microsoft.com/office/drawing/2014/main" id="{87DEFC36-D1D3-448D-A955-2B223833EECC}"/>
              </a:ext>
            </a:extLst>
          </p:cNvPr>
          <p:cNvSpPr>
            <a:spLocks noGrp="1"/>
          </p:cNvSpPr>
          <p:nvPr>
            <p:ph idx="1"/>
          </p:nvPr>
        </p:nvSpPr>
        <p:spPr>
          <a:xfrm>
            <a:off x="1774210" y="2361063"/>
            <a:ext cx="8447964" cy="3105282"/>
          </a:xfrm>
        </p:spPr>
        <p:txBody>
          <a:bodyPr>
            <a:normAutofit/>
          </a:bodyPr>
          <a:lstStyle/>
          <a:p>
            <a:pPr marL="0" indent="0" algn="ctr">
              <a:buNone/>
            </a:pPr>
            <a:endParaRPr lang="en-US" sz="2800" dirty="0"/>
          </a:p>
          <a:p>
            <a:pPr marL="0" indent="0" algn="ctr">
              <a:buNone/>
            </a:pPr>
            <a:r>
              <a:rPr lang="en-US" sz="3600" dirty="0">
                <a:solidFill>
                  <a:srgbClr val="002060"/>
                </a:solidFill>
                <a:latin typeface="Tahoma" panose="020B0604030504040204" pitchFamily="34" charset="0"/>
                <a:ea typeface="Tahoma" panose="020B0604030504040204" pitchFamily="34" charset="0"/>
                <a:cs typeface="Tahoma" panose="020B0604030504040204" pitchFamily="34" charset="0"/>
              </a:rPr>
              <a:t>Robert “BT” Trierweiler</a:t>
            </a:r>
          </a:p>
          <a:p>
            <a:pPr marL="0" indent="0" algn="ctr">
              <a:buNone/>
            </a:pPr>
            <a:r>
              <a:rPr lang="en-US" sz="3600" dirty="0">
                <a:solidFill>
                  <a:srgbClr val="002060"/>
                </a:solidFill>
              </a:rPr>
              <a:t>331-223-4544</a:t>
            </a:r>
          </a:p>
          <a:p>
            <a:pPr marL="0" indent="0" algn="ctr">
              <a:buNone/>
            </a:pPr>
            <a:r>
              <a:rPr lang="en-US" sz="3600" dirty="0">
                <a:solidFill>
                  <a:srgbClr val="002060"/>
                </a:solidFill>
              </a:rPr>
              <a:t>bt@i-sba.org</a:t>
            </a:r>
            <a:r>
              <a:rPr lang="en-US" sz="3600" dirty="0"/>
              <a:t> </a:t>
            </a:r>
          </a:p>
        </p:txBody>
      </p:sp>
    </p:spTree>
    <p:extLst>
      <p:ext uri="{BB962C8B-B14F-4D97-AF65-F5344CB8AC3E}">
        <p14:creationId xmlns:p14="http://schemas.microsoft.com/office/powerpoint/2010/main" val="2464453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F18C3-87C4-F309-F362-0EA0A6EFFA72}"/>
              </a:ext>
            </a:extLst>
          </p:cNvPr>
          <p:cNvSpPr>
            <a:spLocks noGrp="1"/>
          </p:cNvSpPr>
          <p:nvPr>
            <p:ph type="title"/>
          </p:nvPr>
        </p:nvSpPr>
        <p:spPr/>
        <p:txBody>
          <a:bodyPr>
            <a:normAutofit/>
          </a:bodyPr>
          <a:lstStyle/>
          <a:p>
            <a:r>
              <a:rPr lang="en-US" sz="4000" dirty="0"/>
              <a:t>Transition</a:t>
            </a:r>
          </a:p>
        </p:txBody>
      </p:sp>
      <p:sp>
        <p:nvSpPr>
          <p:cNvPr id="3" name="Content Placeholder 2">
            <a:extLst>
              <a:ext uri="{FF2B5EF4-FFF2-40B4-BE49-F238E27FC236}">
                <a16:creationId xmlns:a16="http://schemas.microsoft.com/office/drawing/2014/main" id="{C1089DC5-913F-132C-8C15-894B67B2496C}"/>
              </a:ext>
            </a:extLst>
          </p:cNvPr>
          <p:cNvSpPr>
            <a:spLocks noGrp="1"/>
          </p:cNvSpPr>
          <p:nvPr>
            <p:ph idx="1"/>
          </p:nvPr>
        </p:nvSpPr>
        <p:spPr>
          <a:xfrm>
            <a:off x="1097279" y="2023155"/>
            <a:ext cx="10189419" cy="4118338"/>
          </a:xfrm>
        </p:spPr>
        <p:txBody>
          <a:bodyPr>
            <a:normAutofit lnSpcReduction="10000"/>
          </a:bodyPr>
          <a:lstStyle/>
          <a:p>
            <a:r>
              <a:rPr lang="en-US" sz="2400" b="0" i="0" dirty="0">
                <a:solidFill>
                  <a:srgbClr val="333333"/>
                </a:solidFill>
                <a:effectLst/>
              </a:rPr>
              <a:t>“The lack of availability of services for transition planning was also noticed and there was a clear lack of discussion around long term transition planning. The young people and their families we spoke to were still thinking very much in the short term, trying to meet relatively simple goals. Nobody we spoke to, for example, talked about either leaving home or moving into full time employment. It may well be, that for younger disabled people at least, the idea of such transition is very far in the future and that their transitions are much more protracted than their non-disabled peers.”</a:t>
            </a:r>
            <a:endParaRPr lang="en-US" sz="2400" dirty="0">
              <a:solidFill>
                <a:srgbClr val="333333"/>
              </a:solidFill>
            </a:endParaRPr>
          </a:p>
          <a:p>
            <a:endParaRPr lang="en-US" sz="2400" i="0" dirty="0">
              <a:solidFill>
                <a:srgbClr val="333333"/>
              </a:solidFill>
              <a:effectLst/>
              <a:latin typeface="+mj-lt"/>
            </a:endParaRPr>
          </a:p>
          <a:p>
            <a:endParaRPr lang="en-US" sz="1800" i="0" dirty="0">
              <a:solidFill>
                <a:srgbClr val="333333"/>
              </a:solidFill>
              <a:effectLst/>
              <a:latin typeface="PT serif" panose="020B0604020202020204" pitchFamily="18" charset="0"/>
            </a:endParaRPr>
          </a:p>
          <a:p>
            <a:r>
              <a:rPr lang="en-US" sz="1800" i="0" dirty="0">
                <a:solidFill>
                  <a:srgbClr val="333333"/>
                </a:solidFill>
                <a:effectLst/>
              </a:rPr>
              <a:t>Transition to where and to what? Exploring the experiences of transitions to adulthood for young disabled people, Pearson, C., 2021</a:t>
            </a:r>
            <a:endParaRPr lang="en-US" sz="1800" dirty="0"/>
          </a:p>
        </p:txBody>
      </p:sp>
    </p:spTree>
    <p:extLst>
      <p:ext uri="{BB962C8B-B14F-4D97-AF65-F5344CB8AC3E}">
        <p14:creationId xmlns:p14="http://schemas.microsoft.com/office/powerpoint/2010/main" val="742862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58EF6-9113-3FA7-C9BB-1537141C4C49}"/>
              </a:ext>
            </a:extLst>
          </p:cNvPr>
          <p:cNvSpPr>
            <a:spLocks noGrp="1"/>
          </p:cNvSpPr>
          <p:nvPr>
            <p:ph type="title"/>
          </p:nvPr>
        </p:nvSpPr>
        <p:spPr/>
        <p:txBody>
          <a:bodyPr>
            <a:normAutofit/>
          </a:bodyPr>
          <a:lstStyle/>
          <a:p>
            <a:r>
              <a:rPr lang="en-US" sz="4000" dirty="0"/>
              <a:t>Definition of Physical Disability</a:t>
            </a:r>
          </a:p>
        </p:txBody>
      </p:sp>
      <p:sp>
        <p:nvSpPr>
          <p:cNvPr id="3" name="Content Placeholder 2">
            <a:extLst>
              <a:ext uri="{FF2B5EF4-FFF2-40B4-BE49-F238E27FC236}">
                <a16:creationId xmlns:a16="http://schemas.microsoft.com/office/drawing/2014/main" id="{FCFABCE8-3BD8-3D21-EA82-00AB6414C221}"/>
              </a:ext>
            </a:extLst>
          </p:cNvPr>
          <p:cNvSpPr>
            <a:spLocks noGrp="1"/>
          </p:cNvSpPr>
          <p:nvPr>
            <p:ph idx="1"/>
          </p:nvPr>
        </p:nvSpPr>
        <p:spPr>
          <a:xfrm>
            <a:off x="1371202" y="2238232"/>
            <a:ext cx="9449596" cy="3802251"/>
          </a:xfrm>
        </p:spPr>
        <p:txBody>
          <a:bodyPr>
            <a:normAutofit fontScale="92500" lnSpcReduction="20000"/>
          </a:bodyPr>
          <a:lstStyle/>
          <a:p>
            <a:pPr marL="0" indent="0" algn="l">
              <a:buNone/>
            </a:pPr>
            <a:r>
              <a:rPr lang="en-US" sz="3000" dirty="0"/>
              <a:t>P</a:t>
            </a:r>
            <a:r>
              <a:rPr lang="en-US" sz="3000" b="0" i="0" u="none" strike="noStrike" baseline="0" dirty="0"/>
              <a:t>hysical disability is defined as an impairment of physical functioning, mobility, dexterity, or stamina that impedes daily activities.</a:t>
            </a:r>
          </a:p>
          <a:p>
            <a:pPr marL="0" indent="0" algn="l">
              <a:buNone/>
            </a:pPr>
            <a:endParaRPr lang="en-US" sz="3000" dirty="0">
              <a:effectLst/>
              <a:latin typeface="STIX-Regular"/>
              <a:ea typeface="Calibri" panose="020F0502020204030204" pitchFamily="34" charset="0"/>
              <a:cs typeface="Times New Roman" panose="02020603050405020304" pitchFamily="18" charset="0"/>
            </a:endParaRPr>
          </a:p>
          <a:p>
            <a:pPr marL="0" indent="0" algn="l">
              <a:buNone/>
            </a:pPr>
            <a:endParaRPr lang="en-US" sz="3200" dirty="0">
              <a:latin typeface="STIX-Regular"/>
              <a:ea typeface="Calibri" panose="020F0502020204030204" pitchFamily="34" charset="0"/>
              <a:cs typeface="Times New Roman" panose="02020603050405020304" pitchFamily="18" charset="0"/>
            </a:endParaRPr>
          </a:p>
          <a:p>
            <a:pPr marL="0" indent="0" algn="l">
              <a:buNone/>
            </a:pPr>
            <a:endParaRPr lang="en-US" sz="3200" dirty="0">
              <a:effectLst/>
              <a:latin typeface="STIX-Regular"/>
              <a:ea typeface="Calibri" panose="020F0502020204030204" pitchFamily="34" charset="0"/>
              <a:cs typeface="Times New Roman" panose="02020603050405020304" pitchFamily="18" charset="0"/>
            </a:endParaRPr>
          </a:p>
          <a:p>
            <a:pPr marL="0" indent="0" algn="l">
              <a:buNone/>
            </a:pPr>
            <a:endParaRPr lang="en-US" dirty="0">
              <a:latin typeface="STIX-Regular"/>
              <a:ea typeface="Calibri" panose="020F0502020204030204" pitchFamily="34" charset="0"/>
              <a:cs typeface="Times New Roman" panose="02020603050405020304" pitchFamily="18" charset="0"/>
            </a:endParaRPr>
          </a:p>
          <a:p>
            <a:pPr marL="0" indent="0" algn="l">
              <a:buNone/>
            </a:pPr>
            <a:r>
              <a:rPr lang="en-US" sz="2200" b="0" i="0" u="none" strike="noStrike" baseline="0" dirty="0">
                <a:latin typeface="MyriadPro-SemiboldSemiCn"/>
              </a:rPr>
              <a:t>Disability Phenotypes and Job Accommodations Utilization Among People with Physical Disability, Wong, J., Et al., 2022</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00867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9AAC2-03DC-A4E7-C19B-8CA42E2EAC2F}"/>
              </a:ext>
            </a:extLst>
          </p:cNvPr>
          <p:cNvSpPr>
            <a:spLocks noGrp="1"/>
          </p:cNvSpPr>
          <p:nvPr>
            <p:ph type="title"/>
          </p:nvPr>
        </p:nvSpPr>
        <p:spPr/>
        <p:txBody>
          <a:bodyPr>
            <a:normAutofit/>
          </a:bodyPr>
          <a:lstStyle/>
          <a:p>
            <a:r>
              <a:rPr lang="en-US" sz="4000" dirty="0"/>
              <a:t>Prevalence</a:t>
            </a:r>
          </a:p>
        </p:txBody>
      </p:sp>
      <p:sp>
        <p:nvSpPr>
          <p:cNvPr id="3" name="Content Placeholder 2">
            <a:extLst>
              <a:ext uri="{FF2B5EF4-FFF2-40B4-BE49-F238E27FC236}">
                <a16:creationId xmlns:a16="http://schemas.microsoft.com/office/drawing/2014/main" id="{E2A4B2CD-5663-407B-7211-2A3D2616063C}"/>
              </a:ext>
            </a:extLst>
          </p:cNvPr>
          <p:cNvSpPr>
            <a:spLocks noGrp="1"/>
          </p:cNvSpPr>
          <p:nvPr>
            <p:ph idx="1"/>
          </p:nvPr>
        </p:nvSpPr>
        <p:spPr>
          <a:xfrm>
            <a:off x="1282890" y="2030342"/>
            <a:ext cx="9919420" cy="4083855"/>
          </a:xfrm>
        </p:spPr>
        <p:txBody>
          <a:bodyPr>
            <a:normAutofit fontScale="77500" lnSpcReduction="20000"/>
          </a:bodyPr>
          <a:lstStyle/>
          <a:p>
            <a:r>
              <a:rPr lang="en-US" sz="3100" dirty="0">
                <a:solidFill>
                  <a:srgbClr val="333333"/>
                </a:solidFill>
              </a:rPr>
              <a:t>E</a:t>
            </a:r>
            <a:r>
              <a:rPr lang="en-US" sz="3100" b="0" i="0" dirty="0">
                <a:solidFill>
                  <a:srgbClr val="333333"/>
                </a:solidFill>
                <a:effectLst/>
              </a:rPr>
              <a:t>stimates of the number of youth with disabilities living in the U.S. vary. The National Survey of Children’s Health identified 1 in 4 children ages 12 to 17 as having special healthcare needs in 2019</a:t>
            </a:r>
          </a:p>
          <a:p>
            <a:endParaRPr lang="en-US" sz="3100" b="0" i="0" dirty="0">
              <a:solidFill>
                <a:srgbClr val="333333"/>
              </a:solidFill>
              <a:effectLst/>
            </a:endParaRPr>
          </a:p>
          <a:p>
            <a:r>
              <a:rPr lang="en-US" sz="3100" b="0" i="0" dirty="0">
                <a:solidFill>
                  <a:srgbClr val="333333"/>
                </a:solidFill>
                <a:effectLst/>
              </a:rPr>
              <a:t>The American Community Survey estimates that more than 1.3 million U.S. young people ages 16 to 20 have a disability. </a:t>
            </a:r>
          </a:p>
          <a:p>
            <a:pPr marL="0" indent="0">
              <a:buNone/>
            </a:pPr>
            <a:endParaRPr lang="en-US" sz="3000" b="0" i="0" dirty="0">
              <a:solidFill>
                <a:srgbClr val="333333"/>
              </a:solidFill>
              <a:effectLst/>
            </a:endParaRPr>
          </a:p>
          <a:p>
            <a:pPr marL="0" indent="0">
              <a:buNone/>
            </a:pPr>
            <a:endParaRPr lang="en-US" b="0" i="0" dirty="0">
              <a:solidFill>
                <a:srgbClr val="333333"/>
              </a:solidFill>
              <a:effectLst/>
              <a:latin typeface="Open Sans" panose="020B0606030504020204" pitchFamily="34" charset="0"/>
            </a:endParaRPr>
          </a:p>
          <a:p>
            <a:pPr marL="0" indent="0">
              <a:buNone/>
            </a:pPr>
            <a:endParaRPr lang="en-US" dirty="0">
              <a:solidFill>
                <a:srgbClr val="333333"/>
              </a:solidFill>
              <a:latin typeface="Open Sans" panose="020B0606030504020204" pitchFamily="34" charset="0"/>
            </a:endParaRPr>
          </a:p>
          <a:p>
            <a:pPr marL="0" indent="0">
              <a:buNone/>
            </a:pPr>
            <a:endParaRPr lang="en-US" b="0" i="0" dirty="0">
              <a:solidFill>
                <a:srgbClr val="333333"/>
              </a:solidFill>
              <a:effectLst/>
              <a:latin typeface="Open Sans" panose="020B0606030504020204" pitchFamily="34" charset="0"/>
            </a:endParaRPr>
          </a:p>
          <a:p>
            <a:pPr marL="0" indent="0">
              <a:buNone/>
            </a:pPr>
            <a:r>
              <a:rPr lang="en-US" sz="2600" dirty="0"/>
              <a:t>https://opa.hhs.gov/adolescent-health/physical-health-developing-adolescents/introduction-chronic-conditions/trends-disabilities-youth </a:t>
            </a:r>
          </a:p>
        </p:txBody>
      </p:sp>
    </p:spTree>
    <p:extLst>
      <p:ext uri="{BB962C8B-B14F-4D97-AF65-F5344CB8AC3E}">
        <p14:creationId xmlns:p14="http://schemas.microsoft.com/office/powerpoint/2010/main" val="701178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34AFA-DD97-F384-9219-F033E39F7786}"/>
              </a:ext>
            </a:extLst>
          </p:cNvPr>
          <p:cNvSpPr>
            <a:spLocks noGrp="1"/>
          </p:cNvSpPr>
          <p:nvPr>
            <p:ph type="title"/>
          </p:nvPr>
        </p:nvSpPr>
        <p:spPr/>
        <p:txBody>
          <a:bodyPr/>
          <a:lstStyle/>
          <a:p>
            <a:r>
              <a:rPr lang="en-US" sz="4000" dirty="0"/>
              <a:t>Youth Workforce Participation 2022</a:t>
            </a:r>
            <a:br>
              <a:rPr lang="en-US" dirty="0"/>
            </a:br>
            <a:r>
              <a:rPr lang="en-US" sz="2400" dirty="0"/>
              <a:t>	</a:t>
            </a:r>
            <a:endParaRPr lang="en-US" dirty="0"/>
          </a:p>
        </p:txBody>
      </p:sp>
      <p:pic>
        <p:nvPicPr>
          <p:cNvPr id="6" name="Content Placeholder 5" descr="Text, timeline&#10;&#10;Description automatically generated">
            <a:extLst>
              <a:ext uri="{FF2B5EF4-FFF2-40B4-BE49-F238E27FC236}">
                <a16:creationId xmlns:a16="http://schemas.microsoft.com/office/drawing/2014/main" id="{4947ACE5-835A-43D5-B10E-EBBE8CC7AEFF}"/>
              </a:ext>
            </a:extLst>
          </p:cNvPr>
          <p:cNvPicPr>
            <a:picLocks noGrp="1" noChangeAspect="1"/>
          </p:cNvPicPr>
          <p:nvPr>
            <p:ph sz="half" idx="1"/>
          </p:nvPr>
        </p:nvPicPr>
        <p:blipFill rotWithShape="1">
          <a:blip r:embed="rId2">
            <a:extLst>
              <a:ext uri="{28A0092B-C50C-407E-A947-70E740481C1C}">
                <a14:useLocalDpi xmlns:a14="http://schemas.microsoft.com/office/drawing/2010/main" val="0"/>
              </a:ext>
            </a:extLst>
          </a:blip>
          <a:stretch/>
        </p:blipFill>
        <p:spPr>
          <a:xfrm>
            <a:off x="1801504" y="1873838"/>
            <a:ext cx="4804012" cy="4434276"/>
          </a:xfrm>
        </p:spPr>
      </p:pic>
      <p:sp>
        <p:nvSpPr>
          <p:cNvPr id="8" name="Content Placeholder 7">
            <a:extLst>
              <a:ext uri="{FF2B5EF4-FFF2-40B4-BE49-F238E27FC236}">
                <a16:creationId xmlns:a16="http://schemas.microsoft.com/office/drawing/2014/main" id="{BD5EC58C-DE72-B2E1-3EF3-39F2C417E7BA}"/>
              </a:ext>
            </a:extLst>
          </p:cNvPr>
          <p:cNvSpPr>
            <a:spLocks noGrp="1"/>
          </p:cNvSpPr>
          <p:nvPr>
            <p:ph sz="half" idx="2"/>
          </p:nvPr>
        </p:nvSpPr>
        <p:spPr>
          <a:xfrm>
            <a:off x="7902053" y="4447819"/>
            <a:ext cx="3601872" cy="2239584"/>
          </a:xfrm>
        </p:spPr>
        <p:txBody>
          <a:bodyPr/>
          <a:lstStyle/>
          <a:p>
            <a:pPr marL="0" indent="0">
              <a:buNone/>
            </a:pPr>
            <a:r>
              <a:rPr lang="en-US" dirty="0"/>
              <a:t>From CAPE-Youth</a:t>
            </a:r>
          </a:p>
          <a:p>
            <a:pPr marL="0" indent="0">
              <a:buNone/>
            </a:pPr>
            <a:r>
              <a:rPr lang="en-US" dirty="0"/>
              <a:t>Bureau of Labor Statistics 2022</a:t>
            </a:r>
          </a:p>
          <a:p>
            <a:endParaRPr lang="en-US" dirty="0"/>
          </a:p>
        </p:txBody>
      </p:sp>
    </p:spTree>
    <p:extLst>
      <p:ext uri="{BB962C8B-B14F-4D97-AF65-F5344CB8AC3E}">
        <p14:creationId xmlns:p14="http://schemas.microsoft.com/office/powerpoint/2010/main" val="1616495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1ABD0-80C2-6AE8-6ECA-3E49D6A7D06A}"/>
              </a:ext>
            </a:extLst>
          </p:cNvPr>
          <p:cNvSpPr>
            <a:spLocks noGrp="1"/>
          </p:cNvSpPr>
          <p:nvPr>
            <p:ph type="title"/>
          </p:nvPr>
        </p:nvSpPr>
        <p:spPr/>
        <p:txBody>
          <a:bodyPr>
            <a:normAutofit/>
          </a:bodyPr>
          <a:lstStyle/>
          <a:p>
            <a:r>
              <a:rPr lang="en-US" sz="4000" dirty="0"/>
              <a:t>CRC Code of Ethics 2023</a:t>
            </a:r>
          </a:p>
        </p:txBody>
      </p:sp>
      <p:sp>
        <p:nvSpPr>
          <p:cNvPr id="3" name="Content Placeholder 2">
            <a:extLst>
              <a:ext uri="{FF2B5EF4-FFF2-40B4-BE49-F238E27FC236}">
                <a16:creationId xmlns:a16="http://schemas.microsoft.com/office/drawing/2014/main" id="{01150BCF-A3F0-9CD0-32F0-230DC800E27A}"/>
              </a:ext>
            </a:extLst>
          </p:cNvPr>
          <p:cNvSpPr>
            <a:spLocks noGrp="1"/>
          </p:cNvSpPr>
          <p:nvPr>
            <p:ph idx="1"/>
          </p:nvPr>
        </p:nvSpPr>
        <p:spPr>
          <a:xfrm>
            <a:off x="1220109" y="2555418"/>
            <a:ext cx="10058400" cy="3340415"/>
          </a:xfrm>
        </p:spPr>
        <p:txBody>
          <a:bodyPr>
            <a:normAutofit/>
          </a:bodyPr>
          <a:lstStyle/>
          <a:p>
            <a:r>
              <a:rPr lang="en-US" sz="2600" dirty="0"/>
              <a:t>“The primary obligation of CRCs/CCRCs is to their clients, defined as persons who receive services from CRCs/CCRCs. In some settings, clients may be referred to by other terms such as, but not limited to, consumers, participants, or customers.” </a:t>
            </a:r>
          </a:p>
          <a:p>
            <a:endParaRPr lang="en-US" sz="2400" dirty="0"/>
          </a:p>
          <a:p>
            <a:endParaRPr lang="en-US" sz="2400" dirty="0"/>
          </a:p>
        </p:txBody>
      </p:sp>
    </p:spTree>
    <p:extLst>
      <p:ext uri="{BB962C8B-B14F-4D97-AF65-F5344CB8AC3E}">
        <p14:creationId xmlns:p14="http://schemas.microsoft.com/office/powerpoint/2010/main" val="3244837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4C5F4-E653-6284-B30B-5F766F3E157E}"/>
              </a:ext>
            </a:extLst>
          </p:cNvPr>
          <p:cNvSpPr>
            <a:spLocks noGrp="1"/>
          </p:cNvSpPr>
          <p:nvPr>
            <p:ph type="title"/>
          </p:nvPr>
        </p:nvSpPr>
        <p:spPr/>
        <p:txBody>
          <a:bodyPr>
            <a:normAutofit/>
          </a:bodyPr>
          <a:lstStyle/>
          <a:p>
            <a:r>
              <a:rPr lang="en-US" sz="4000" dirty="0"/>
              <a:t>CRC Code of Ethics 2023</a:t>
            </a:r>
          </a:p>
        </p:txBody>
      </p:sp>
      <p:sp>
        <p:nvSpPr>
          <p:cNvPr id="4" name="Content Placeholder 3">
            <a:extLst>
              <a:ext uri="{FF2B5EF4-FFF2-40B4-BE49-F238E27FC236}">
                <a16:creationId xmlns:a16="http://schemas.microsoft.com/office/drawing/2014/main" id="{ABCFC8C5-1E3F-37E4-F11C-BAE477CFC4CF}"/>
              </a:ext>
            </a:extLst>
          </p:cNvPr>
          <p:cNvSpPr>
            <a:spLocks noGrp="1"/>
          </p:cNvSpPr>
          <p:nvPr>
            <p:ph idx="1"/>
          </p:nvPr>
        </p:nvSpPr>
        <p:spPr>
          <a:xfrm>
            <a:off x="1097280" y="2053989"/>
            <a:ext cx="10475794" cy="4804011"/>
          </a:xfrm>
        </p:spPr>
        <p:txBody>
          <a:bodyPr>
            <a:normAutofit/>
          </a:bodyPr>
          <a:lstStyle/>
          <a:p>
            <a:r>
              <a:rPr lang="en-US" sz="2400" dirty="0"/>
              <a:t>“When counseling minors or persons who are unable to give consent, voluntary assent is sought. CRCs/CCRCs protect the confidentiality of information received in the counseling relationship, in any format, as specified by law, written policies, and applicable ethical standards.”</a:t>
            </a:r>
          </a:p>
          <a:p>
            <a:r>
              <a:rPr lang="en-US" sz="2400" dirty="0"/>
              <a:t>“CRCs/CCRCs inform legal guardians, including parents who are legal guardians, about the role of CRCs/CCRCs and the confidential nature of the services provided, as consistent with current legal and custodial arrangements. CRCs/CCRCs are sensitive to the diversity of families and respect the inherent rights and responsibilities of parents/guardians regarding the welfare of their children/dependents according to the law. CRCs/CCRCs work to establish, as appropriate, collaborative relationships with legal guardians to best serve clients.”</a:t>
            </a:r>
          </a:p>
        </p:txBody>
      </p:sp>
    </p:spTree>
    <p:extLst>
      <p:ext uri="{BB962C8B-B14F-4D97-AF65-F5344CB8AC3E}">
        <p14:creationId xmlns:p14="http://schemas.microsoft.com/office/powerpoint/2010/main" val="691604423"/>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3584</TotalTime>
  <Words>1990</Words>
  <Application>Microsoft Office PowerPoint</Application>
  <PresentationFormat>Widescreen</PresentationFormat>
  <Paragraphs>209</Paragraphs>
  <Slides>30</Slides>
  <Notes>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30</vt:i4>
      </vt:variant>
    </vt:vector>
  </HeadingPairs>
  <TitlesOfParts>
    <vt:vector size="44" baseType="lpstr">
      <vt:lpstr>Arial</vt:lpstr>
      <vt:lpstr>Arial Black</vt:lpstr>
      <vt:lpstr>Calibri</vt:lpstr>
      <vt:lpstr>Calibri Light</vt:lpstr>
      <vt:lpstr>GillSansMTPro-Bold</vt:lpstr>
      <vt:lpstr>MyriadPro-SemiboldSemiCn</vt:lpstr>
      <vt:lpstr>Open Sans</vt:lpstr>
      <vt:lpstr>PT serif</vt:lpstr>
      <vt:lpstr>STIX-Italic</vt:lpstr>
      <vt:lpstr>STIX-Regular</vt:lpstr>
      <vt:lpstr>Tahoma</vt:lpstr>
      <vt:lpstr>Times New Roman</vt:lpstr>
      <vt:lpstr>Wingdings</vt:lpstr>
      <vt:lpstr>Retrospect</vt:lpstr>
      <vt:lpstr>Transition and Rehabilitation Counseling for Youth  with Physical Disabilities</vt:lpstr>
      <vt:lpstr>Transition for Youth with Disabilities</vt:lpstr>
      <vt:lpstr>Transition per Spina Bifida Association</vt:lpstr>
      <vt:lpstr>Transition</vt:lpstr>
      <vt:lpstr>Definition of Physical Disability</vt:lpstr>
      <vt:lpstr>Prevalence</vt:lpstr>
      <vt:lpstr>Youth Workforce Participation 2022  </vt:lpstr>
      <vt:lpstr>CRC Code of Ethics 2023</vt:lpstr>
      <vt:lpstr>CRC Code of Ethics 2023</vt:lpstr>
      <vt:lpstr>After High School Graduation</vt:lpstr>
      <vt:lpstr>Need</vt:lpstr>
      <vt:lpstr>Major areas of transition</vt:lpstr>
      <vt:lpstr>Self-management</vt:lpstr>
      <vt:lpstr>Areas of focus for rehab counseling</vt:lpstr>
      <vt:lpstr>Research on Transition for Youth with Spina Bifida</vt:lpstr>
      <vt:lpstr>Research on Transition for Youth with Spina Bifida</vt:lpstr>
      <vt:lpstr>The need to learn to talk about disability </vt:lpstr>
      <vt:lpstr>Teach about job accommodations</vt:lpstr>
      <vt:lpstr>Reasons people do not request</vt:lpstr>
      <vt:lpstr>Receipt of job accommodations is more likely</vt:lpstr>
      <vt:lpstr>Reasons to have an accommodation</vt:lpstr>
      <vt:lpstr>Self-employment</vt:lpstr>
      <vt:lpstr>SSI earnings limits</vt:lpstr>
      <vt:lpstr>ABLE accounts</vt:lpstr>
      <vt:lpstr>College is not high school</vt:lpstr>
      <vt:lpstr>Academic accommodations</vt:lpstr>
      <vt:lpstr>Driving</vt:lpstr>
      <vt:lpstr>Driving</vt:lpstr>
      <vt:lpstr>Model</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Job Accommodations: Knowing What, When, and How to Request</dc:title>
  <dc:creator>Robert "BT" Trierweiler</dc:creator>
  <cp:lastModifiedBy>Robert</cp:lastModifiedBy>
  <cp:revision>66</cp:revision>
  <dcterms:created xsi:type="dcterms:W3CDTF">2023-03-24T19:48:49Z</dcterms:created>
  <dcterms:modified xsi:type="dcterms:W3CDTF">2024-04-01T20:10:24Z</dcterms:modified>
</cp:coreProperties>
</file>