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omments/modernComment_192_4BFF0F49.xml" ContentType="application/vnd.ms-powerpoint.comment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61"/>
  </p:notesMasterIdLst>
  <p:sldIdLst>
    <p:sldId id="256" r:id="rId2"/>
    <p:sldId id="265" r:id="rId3"/>
    <p:sldId id="374" r:id="rId4"/>
    <p:sldId id="511" r:id="rId5"/>
    <p:sldId id="387" r:id="rId6"/>
    <p:sldId id="555" r:id="rId7"/>
    <p:sldId id="552" r:id="rId8"/>
    <p:sldId id="388" r:id="rId9"/>
    <p:sldId id="319" r:id="rId10"/>
    <p:sldId id="317" r:id="rId11"/>
    <p:sldId id="517" r:id="rId12"/>
    <p:sldId id="466" r:id="rId13"/>
    <p:sldId id="468" r:id="rId14"/>
    <p:sldId id="521" r:id="rId15"/>
    <p:sldId id="316" r:id="rId16"/>
    <p:sldId id="315" r:id="rId17"/>
    <p:sldId id="498" r:id="rId18"/>
    <p:sldId id="536" r:id="rId19"/>
    <p:sldId id="537" r:id="rId20"/>
    <p:sldId id="538" r:id="rId21"/>
    <p:sldId id="532" r:id="rId22"/>
    <p:sldId id="504" r:id="rId23"/>
    <p:sldId id="312" r:id="rId24"/>
    <p:sldId id="547" r:id="rId25"/>
    <p:sldId id="492" r:id="rId26"/>
    <p:sldId id="546" r:id="rId27"/>
    <p:sldId id="465" r:id="rId28"/>
    <p:sldId id="523" r:id="rId29"/>
    <p:sldId id="496" r:id="rId30"/>
    <p:sldId id="310" r:id="rId31"/>
    <p:sldId id="351" r:id="rId32"/>
    <p:sldId id="499" r:id="rId33"/>
    <p:sldId id="524" r:id="rId34"/>
    <p:sldId id="500" r:id="rId35"/>
    <p:sldId id="518" r:id="rId36"/>
    <p:sldId id="501" r:id="rId37"/>
    <p:sldId id="355" r:id="rId38"/>
    <p:sldId id="519" r:id="rId39"/>
    <p:sldId id="526" r:id="rId40"/>
    <p:sldId id="502" r:id="rId41"/>
    <p:sldId id="527" r:id="rId42"/>
    <p:sldId id="528" r:id="rId43"/>
    <p:sldId id="503" r:id="rId44"/>
    <p:sldId id="529" r:id="rId45"/>
    <p:sldId id="530" r:id="rId46"/>
    <p:sldId id="531" r:id="rId47"/>
    <p:sldId id="549" r:id="rId48"/>
    <p:sldId id="489" r:id="rId49"/>
    <p:sldId id="548" r:id="rId50"/>
    <p:sldId id="326" r:id="rId51"/>
    <p:sldId id="479" r:id="rId52"/>
    <p:sldId id="551" r:id="rId53"/>
    <p:sldId id="304" r:id="rId54"/>
    <p:sldId id="533" r:id="rId55"/>
    <p:sldId id="550" r:id="rId56"/>
    <p:sldId id="402" r:id="rId57"/>
    <p:sldId id="554" r:id="rId58"/>
    <p:sldId id="507" r:id="rId59"/>
    <p:sldId id="264"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F7222F-F351-EEB7-D428-21E8FD46B50B}" name="Mayer, Jim" initials="MJ" userId="S::jmayer84@illinois.edu::ea864a33-daa6-44ca-a32c-1321c55bd7a1" providerId="AD"/>
  <p188:author id="{FEB26B47-B554-A2D0-7EE2-652797EAA761}" name="Sipovic, Jessica" initials="SJ" userId="S::jsipov2@illinois.edu::7ae256ec-f118-499d-ac0d-1dc848ece27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FD4"/>
    <a:srgbClr val="000000"/>
    <a:srgbClr val="FFA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01"/>
    <p:restoredTop sz="94615"/>
  </p:normalViewPr>
  <p:slideViewPr>
    <p:cSldViewPr snapToGrid="0">
      <p:cViewPr varScale="1">
        <p:scale>
          <a:sx n="100" d="100"/>
          <a:sy n="100" d="100"/>
        </p:scale>
        <p:origin x="184" y="54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modernComment_192_4BFF0F49.xml><?xml version="1.0" encoding="utf-8"?>
<p188:cmLst xmlns:a="http://schemas.openxmlformats.org/drawingml/2006/main" xmlns:r="http://schemas.openxmlformats.org/officeDocument/2006/relationships" xmlns:p188="http://schemas.microsoft.com/office/powerpoint/2018/8/main">
  <p188:cm id="{065C0619-FD8C-47DC-93CB-C668C4F169C0}" authorId="{19F7222F-F351-EEB7-D428-21E8FD46B50B}" created="2023-01-10T15:12:24.855">
    <pc:sldMkLst xmlns:pc="http://schemas.microsoft.com/office/powerpoint/2013/main/command">
      <pc:docMk/>
      <pc:sldMk cId="1275006793" sldId="402"/>
    </pc:sldMkLst>
    <p188:txBody>
      <a:bodyPr/>
      <a:lstStyle/>
      <a:p>
        <a:r>
          <a:rPr lang="en-US"/>
          <a:t>Jenell may come up with a better looking summary of ICTW resources - but in case her info is more general, I thought these specific links might be helpful to highlight.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C5983-A2CE-4271-87E7-516F53B510E6}" type="datetimeFigureOut">
              <a:t>4/22/25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E4856-FFAE-4A76-844F-C40273FBC6A3}" type="slidenum">
              <a:t>‹#›</a:t>
            </a:fld>
            <a:endParaRPr lang="en-US"/>
          </a:p>
        </p:txBody>
      </p:sp>
    </p:spTree>
    <p:extLst>
      <p:ext uri="{BB962C8B-B14F-4D97-AF65-F5344CB8AC3E}">
        <p14:creationId xmlns:p14="http://schemas.microsoft.com/office/powerpoint/2010/main" val="206771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a:t>
            </a:r>
          </a:p>
        </p:txBody>
      </p:sp>
      <p:sp>
        <p:nvSpPr>
          <p:cNvPr id="4" name="Slide Number Placeholder 3"/>
          <p:cNvSpPr>
            <a:spLocks noGrp="1"/>
          </p:cNvSpPr>
          <p:nvPr>
            <p:ph type="sldNum" sz="quarter" idx="5"/>
          </p:nvPr>
        </p:nvSpPr>
        <p:spPr/>
        <p:txBody>
          <a:bodyPr/>
          <a:lstStyle/>
          <a:p>
            <a:fld id="{307E4856-FFAE-4A76-844F-C40273FBC6A3}" type="slidenum">
              <a:rPr lang="en-US" smtClean="0"/>
              <a:t>2</a:t>
            </a:fld>
            <a:endParaRPr lang="en-US"/>
          </a:p>
        </p:txBody>
      </p:sp>
    </p:spTree>
    <p:extLst>
      <p:ext uri="{BB962C8B-B14F-4D97-AF65-F5344CB8AC3E}">
        <p14:creationId xmlns:p14="http://schemas.microsoft.com/office/powerpoint/2010/main" val="86044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a:t>11</a:t>
            </a:fld>
            <a:endParaRPr lang="en-US"/>
          </a:p>
        </p:txBody>
      </p:sp>
    </p:spTree>
    <p:extLst>
      <p:ext uri="{BB962C8B-B14F-4D97-AF65-F5344CB8AC3E}">
        <p14:creationId xmlns:p14="http://schemas.microsoft.com/office/powerpoint/2010/main" val="2922936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a:t>12</a:t>
            </a:fld>
            <a:endParaRPr lang="en-US"/>
          </a:p>
        </p:txBody>
      </p:sp>
    </p:spTree>
    <p:extLst>
      <p:ext uri="{BB962C8B-B14F-4D97-AF65-F5344CB8AC3E}">
        <p14:creationId xmlns:p14="http://schemas.microsoft.com/office/powerpoint/2010/main" val="844407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a:t>13</a:t>
            </a:fld>
            <a:endParaRPr lang="en-US"/>
          </a:p>
        </p:txBody>
      </p:sp>
    </p:spTree>
    <p:extLst>
      <p:ext uri="{BB962C8B-B14F-4D97-AF65-F5344CB8AC3E}">
        <p14:creationId xmlns:p14="http://schemas.microsoft.com/office/powerpoint/2010/main" val="378880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2C44E-72D4-BF41-BFE3-F5F43FAB4744}" type="slidenum">
              <a:rPr lang="en-US" smtClean="0"/>
              <a:t>14</a:t>
            </a:fld>
            <a:endParaRPr lang="en-US"/>
          </a:p>
        </p:txBody>
      </p:sp>
    </p:spTree>
    <p:extLst>
      <p:ext uri="{BB962C8B-B14F-4D97-AF65-F5344CB8AC3E}">
        <p14:creationId xmlns:p14="http://schemas.microsoft.com/office/powerpoint/2010/main" val="1424627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7E4856-FFAE-4A76-844F-C40273FBC6A3}" type="slidenum">
              <a:rPr lang="en-US" smtClean="0"/>
              <a:t>15</a:t>
            </a:fld>
            <a:endParaRPr lang="en-US"/>
          </a:p>
        </p:txBody>
      </p:sp>
    </p:spTree>
    <p:extLst>
      <p:ext uri="{BB962C8B-B14F-4D97-AF65-F5344CB8AC3E}">
        <p14:creationId xmlns:p14="http://schemas.microsoft.com/office/powerpoint/2010/main" val="2767179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Jim</a:t>
            </a:r>
          </a:p>
        </p:txBody>
      </p:sp>
      <p:sp>
        <p:nvSpPr>
          <p:cNvPr id="4" name="Slide Number Placeholder 3"/>
          <p:cNvSpPr>
            <a:spLocks noGrp="1"/>
          </p:cNvSpPr>
          <p:nvPr>
            <p:ph type="sldNum" sz="quarter" idx="5"/>
          </p:nvPr>
        </p:nvSpPr>
        <p:spPr/>
        <p:txBody>
          <a:bodyPr/>
          <a:lstStyle/>
          <a:p>
            <a:fld id="{307E4856-FFAE-4A76-844F-C40273FBC6A3}" type="slidenum">
              <a:rPr lang="en-US"/>
              <a:t>16</a:t>
            </a:fld>
            <a:endParaRPr lang="en-US"/>
          </a:p>
        </p:txBody>
      </p:sp>
    </p:spTree>
    <p:extLst>
      <p:ext uri="{BB962C8B-B14F-4D97-AF65-F5344CB8AC3E}">
        <p14:creationId xmlns:p14="http://schemas.microsoft.com/office/powerpoint/2010/main" val="172161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09333-059B-B3DB-3635-992F52548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D8F23-2F63-E60C-D35C-1CCD6C72F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5041D-1DFC-4260-9BCB-B8DF8270038A}"/>
              </a:ext>
            </a:extLst>
          </p:cNvPr>
          <p:cNvSpPr>
            <a:spLocks noGrp="1"/>
          </p:cNvSpPr>
          <p:nvPr>
            <p:ph type="body" idx="1"/>
          </p:nvPr>
        </p:nvSpPr>
        <p:spPr/>
        <p:txBody>
          <a:bodyPr/>
          <a:lstStyle/>
          <a:p>
            <a:r>
              <a:rPr lang="en-US">
                <a:cs typeface="Calibri"/>
              </a:rPr>
              <a:t>Jim</a:t>
            </a:r>
          </a:p>
        </p:txBody>
      </p:sp>
      <p:sp>
        <p:nvSpPr>
          <p:cNvPr id="4" name="Slide Number Placeholder 3">
            <a:extLst>
              <a:ext uri="{FF2B5EF4-FFF2-40B4-BE49-F238E27FC236}">
                <a16:creationId xmlns:a16="http://schemas.microsoft.com/office/drawing/2014/main" id="{46C69D6D-47E9-327B-A228-AF0B62F64895}"/>
              </a:ext>
            </a:extLst>
          </p:cNvPr>
          <p:cNvSpPr>
            <a:spLocks noGrp="1"/>
          </p:cNvSpPr>
          <p:nvPr>
            <p:ph type="sldNum" sz="quarter" idx="5"/>
          </p:nvPr>
        </p:nvSpPr>
        <p:spPr/>
        <p:txBody>
          <a:bodyPr/>
          <a:lstStyle/>
          <a:p>
            <a:fld id="{307E4856-FFAE-4A76-844F-C40273FBC6A3}" type="slidenum">
              <a:rPr lang="en-US"/>
              <a:t>17</a:t>
            </a:fld>
            <a:endParaRPr lang="en-US"/>
          </a:p>
        </p:txBody>
      </p:sp>
    </p:spTree>
    <p:extLst>
      <p:ext uri="{BB962C8B-B14F-4D97-AF65-F5344CB8AC3E}">
        <p14:creationId xmlns:p14="http://schemas.microsoft.com/office/powerpoint/2010/main" val="6063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63236-A9FD-5B14-361B-C57DC24FE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F47EB-B372-5815-728F-E089DB6C7A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F7FDC-BEED-0769-7256-3A9DE70631D9}"/>
              </a:ext>
            </a:extLst>
          </p:cNvPr>
          <p:cNvSpPr>
            <a:spLocks noGrp="1"/>
          </p:cNvSpPr>
          <p:nvPr>
            <p:ph type="body" idx="1"/>
          </p:nvPr>
        </p:nvSpPr>
        <p:spPr/>
        <p:txBody>
          <a:bodyPr/>
          <a:lstStyle/>
          <a:p>
            <a:r>
              <a:rPr lang="en-US" dirty="0">
                <a:cs typeface="Calibri"/>
              </a:rPr>
              <a:t>Jim</a:t>
            </a:r>
            <a:r>
              <a:rPr lang="en-US" dirty="0"/>
              <a:t> (plus comments from teachers?)</a:t>
            </a:r>
          </a:p>
        </p:txBody>
      </p:sp>
      <p:sp>
        <p:nvSpPr>
          <p:cNvPr id="4" name="Slide Number Placeholder 3">
            <a:extLst>
              <a:ext uri="{FF2B5EF4-FFF2-40B4-BE49-F238E27FC236}">
                <a16:creationId xmlns:a16="http://schemas.microsoft.com/office/drawing/2014/main" id="{F0A92F94-9539-5A98-53E3-1A7A543F3930}"/>
              </a:ext>
            </a:extLst>
          </p:cNvPr>
          <p:cNvSpPr>
            <a:spLocks noGrp="1"/>
          </p:cNvSpPr>
          <p:nvPr>
            <p:ph type="sldNum" sz="quarter" idx="5"/>
          </p:nvPr>
        </p:nvSpPr>
        <p:spPr/>
        <p:txBody>
          <a:bodyPr/>
          <a:lstStyle/>
          <a:p>
            <a:fld id="{307E4856-FFAE-4A76-844F-C40273FBC6A3}" type="slidenum">
              <a:rPr lang="en-US" smtClean="0"/>
              <a:t>18</a:t>
            </a:fld>
            <a:endParaRPr lang="en-US"/>
          </a:p>
        </p:txBody>
      </p:sp>
    </p:spTree>
    <p:extLst>
      <p:ext uri="{BB962C8B-B14F-4D97-AF65-F5344CB8AC3E}">
        <p14:creationId xmlns:p14="http://schemas.microsoft.com/office/powerpoint/2010/main" val="298627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2778A-EB43-9AB8-ECAF-F67079CB7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39F28-E9D2-2DCD-53B1-50ABAF89E5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941C3-CABD-25DB-00E3-161C3FD3FF7A}"/>
              </a:ext>
            </a:extLst>
          </p:cNvPr>
          <p:cNvSpPr>
            <a:spLocks noGrp="1"/>
          </p:cNvSpPr>
          <p:nvPr>
            <p:ph type="body" idx="1"/>
          </p:nvPr>
        </p:nvSpPr>
        <p:spPr/>
        <p:txBody>
          <a:bodyPr/>
          <a:lstStyle/>
          <a:p>
            <a:r>
              <a:rPr lang="en-US" dirty="0">
                <a:cs typeface="Calibri"/>
              </a:rPr>
              <a:t>Jim</a:t>
            </a:r>
            <a:r>
              <a:rPr lang="en-US" dirty="0"/>
              <a:t> (plus comments from teachers?)</a:t>
            </a:r>
          </a:p>
        </p:txBody>
      </p:sp>
      <p:sp>
        <p:nvSpPr>
          <p:cNvPr id="4" name="Slide Number Placeholder 3">
            <a:extLst>
              <a:ext uri="{FF2B5EF4-FFF2-40B4-BE49-F238E27FC236}">
                <a16:creationId xmlns:a16="http://schemas.microsoft.com/office/drawing/2014/main" id="{F2666384-4811-C584-69A3-67ECB23F8CF9}"/>
              </a:ext>
            </a:extLst>
          </p:cNvPr>
          <p:cNvSpPr>
            <a:spLocks noGrp="1"/>
          </p:cNvSpPr>
          <p:nvPr>
            <p:ph type="sldNum" sz="quarter" idx="5"/>
          </p:nvPr>
        </p:nvSpPr>
        <p:spPr/>
        <p:txBody>
          <a:bodyPr/>
          <a:lstStyle/>
          <a:p>
            <a:fld id="{307E4856-FFAE-4A76-844F-C40273FBC6A3}" type="slidenum">
              <a:rPr lang="en-US" smtClean="0"/>
              <a:t>19</a:t>
            </a:fld>
            <a:endParaRPr lang="en-US"/>
          </a:p>
        </p:txBody>
      </p:sp>
    </p:spTree>
    <p:extLst>
      <p:ext uri="{BB962C8B-B14F-4D97-AF65-F5344CB8AC3E}">
        <p14:creationId xmlns:p14="http://schemas.microsoft.com/office/powerpoint/2010/main" val="837506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CD672-E40A-80E0-43B1-9C80EE0B1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70168-6CE7-7FFD-C004-36EAEEEC78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39A0B-8C61-8790-6B93-FD0644367B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4EDC6E-049B-2D2C-5443-D3326FD9C8A3}"/>
              </a:ext>
            </a:extLst>
          </p:cNvPr>
          <p:cNvSpPr>
            <a:spLocks noGrp="1"/>
          </p:cNvSpPr>
          <p:nvPr>
            <p:ph type="sldNum" sz="quarter" idx="5"/>
          </p:nvPr>
        </p:nvSpPr>
        <p:spPr/>
        <p:txBody>
          <a:bodyPr/>
          <a:lstStyle/>
          <a:p>
            <a:fld id="{307E4856-FFAE-4A76-844F-C40273FBC6A3}" type="slidenum">
              <a:rPr lang="en-US" smtClean="0"/>
              <a:t>20</a:t>
            </a:fld>
            <a:endParaRPr lang="en-US"/>
          </a:p>
        </p:txBody>
      </p:sp>
    </p:spTree>
    <p:extLst>
      <p:ext uri="{BB962C8B-B14F-4D97-AF65-F5344CB8AC3E}">
        <p14:creationId xmlns:p14="http://schemas.microsoft.com/office/powerpoint/2010/main" val="54964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Quick overview of day – talk about their packets</a:t>
            </a:r>
          </a:p>
        </p:txBody>
      </p:sp>
      <p:sp>
        <p:nvSpPr>
          <p:cNvPr id="4" name="Slide Number Placeholder 3"/>
          <p:cNvSpPr>
            <a:spLocks noGrp="1"/>
          </p:cNvSpPr>
          <p:nvPr>
            <p:ph type="sldNum" sz="quarter" idx="5"/>
          </p:nvPr>
        </p:nvSpPr>
        <p:spPr/>
        <p:txBody>
          <a:bodyPr/>
          <a:lstStyle/>
          <a:p>
            <a:fld id="{307E4856-FFAE-4A76-844F-C40273FBC6A3}" type="slidenum">
              <a:rPr lang="en-US"/>
              <a:t>3</a:t>
            </a:fld>
            <a:endParaRPr lang="en-US"/>
          </a:p>
        </p:txBody>
      </p:sp>
    </p:spTree>
    <p:extLst>
      <p:ext uri="{BB962C8B-B14F-4D97-AF65-F5344CB8AC3E}">
        <p14:creationId xmlns:p14="http://schemas.microsoft.com/office/powerpoint/2010/main" val="416380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7E4856-FFAE-4A76-844F-C40273FBC6A3}" type="slidenum">
              <a:rPr lang="en-US" smtClean="0"/>
              <a:t>21</a:t>
            </a:fld>
            <a:endParaRPr lang="en-US"/>
          </a:p>
        </p:txBody>
      </p:sp>
    </p:spTree>
    <p:extLst>
      <p:ext uri="{BB962C8B-B14F-4D97-AF65-F5344CB8AC3E}">
        <p14:creationId xmlns:p14="http://schemas.microsoft.com/office/powerpoint/2010/main" val="1295049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a:t>22</a:t>
            </a:fld>
            <a:endParaRPr lang="en-US"/>
          </a:p>
        </p:txBody>
      </p:sp>
    </p:spTree>
    <p:extLst>
      <p:ext uri="{BB962C8B-B14F-4D97-AF65-F5344CB8AC3E}">
        <p14:creationId xmlns:p14="http://schemas.microsoft.com/office/powerpoint/2010/main" val="1275261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Jim – discuss options</a:t>
            </a:r>
            <a:r>
              <a:rPr lang="en-US" dirty="0"/>
              <a:t> e.g., electronic vs hard copy versions.</a:t>
            </a:r>
            <a:endParaRPr lang="en-US" dirty="0">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a:t>23</a:t>
            </a:fld>
            <a:endParaRPr lang="en-US"/>
          </a:p>
        </p:txBody>
      </p:sp>
    </p:spTree>
    <p:extLst>
      <p:ext uri="{BB962C8B-B14F-4D97-AF65-F5344CB8AC3E}">
        <p14:creationId xmlns:p14="http://schemas.microsoft.com/office/powerpoint/2010/main" val="219256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4FB20-E821-D9D5-BD2D-1E27BF749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ED9B14-99FD-2ADB-F2A3-4DC3140A5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316A5-F3B2-9B6D-071A-3298C5B1E0BA}"/>
              </a:ext>
            </a:extLst>
          </p:cNvPr>
          <p:cNvSpPr>
            <a:spLocks noGrp="1"/>
          </p:cNvSpPr>
          <p:nvPr>
            <p:ph type="body" idx="1"/>
          </p:nvPr>
        </p:nvSpPr>
        <p:spPr/>
        <p:txBody>
          <a:bodyPr/>
          <a:lstStyle/>
          <a:p>
            <a:r>
              <a:rPr lang="en-US" dirty="0">
                <a:ea typeface="Calibri"/>
                <a:cs typeface="Calibri"/>
              </a:rPr>
              <a:t>Jim – discuss options</a:t>
            </a:r>
            <a:r>
              <a:rPr lang="en-US" dirty="0"/>
              <a:t> e.g., electronic vs hard copy versions.</a:t>
            </a:r>
            <a:endParaRPr lang="en-US" dirty="0">
              <a:cs typeface="Calibri"/>
            </a:endParaRPr>
          </a:p>
        </p:txBody>
      </p:sp>
      <p:sp>
        <p:nvSpPr>
          <p:cNvPr id="4" name="Slide Number Placeholder 3">
            <a:extLst>
              <a:ext uri="{FF2B5EF4-FFF2-40B4-BE49-F238E27FC236}">
                <a16:creationId xmlns:a16="http://schemas.microsoft.com/office/drawing/2014/main" id="{42FF8452-1303-4CA1-8B50-EED9B85BCA83}"/>
              </a:ext>
            </a:extLst>
          </p:cNvPr>
          <p:cNvSpPr>
            <a:spLocks noGrp="1"/>
          </p:cNvSpPr>
          <p:nvPr>
            <p:ph type="sldNum" sz="quarter" idx="5"/>
          </p:nvPr>
        </p:nvSpPr>
        <p:spPr/>
        <p:txBody>
          <a:bodyPr/>
          <a:lstStyle/>
          <a:p>
            <a:fld id="{307E4856-FFAE-4A76-844F-C40273FBC6A3}" type="slidenum">
              <a:rPr lang="en-US"/>
              <a:t>24</a:t>
            </a:fld>
            <a:endParaRPr lang="en-US"/>
          </a:p>
        </p:txBody>
      </p:sp>
    </p:spTree>
    <p:extLst>
      <p:ext uri="{BB962C8B-B14F-4D97-AF65-F5344CB8AC3E}">
        <p14:creationId xmlns:p14="http://schemas.microsoft.com/office/powerpoint/2010/main" val="3210104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A21E-D9E6-7720-E2D9-B87065AF4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2AF45-806A-3223-3508-2864F4151D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18DEF-61D7-FDD7-ED52-EC56712C643B}"/>
              </a:ext>
            </a:extLst>
          </p:cNvPr>
          <p:cNvSpPr>
            <a:spLocks noGrp="1"/>
          </p:cNvSpPr>
          <p:nvPr>
            <p:ph type="body" idx="1"/>
          </p:nvPr>
        </p:nvSpPr>
        <p:spPr/>
        <p:txBody>
          <a:bodyPr/>
          <a:lstStyle/>
          <a:p>
            <a:r>
              <a:rPr lang="en-US">
                <a:ea typeface="Calibri"/>
                <a:cs typeface="Calibri"/>
              </a:rPr>
              <a:t>Jim</a:t>
            </a:r>
            <a:endParaRPr lang="en-US">
              <a:cs typeface="Calibri"/>
            </a:endParaRPr>
          </a:p>
        </p:txBody>
      </p:sp>
      <p:sp>
        <p:nvSpPr>
          <p:cNvPr id="4" name="Slide Number Placeholder 3">
            <a:extLst>
              <a:ext uri="{FF2B5EF4-FFF2-40B4-BE49-F238E27FC236}">
                <a16:creationId xmlns:a16="http://schemas.microsoft.com/office/drawing/2014/main" id="{5C620E6B-2870-C852-3F21-D255F7E2B779}"/>
              </a:ext>
            </a:extLst>
          </p:cNvPr>
          <p:cNvSpPr>
            <a:spLocks noGrp="1"/>
          </p:cNvSpPr>
          <p:nvPr>
            <p:ph type="sldNum" sz="quarter" idx="5"/>
          </p:nvPr>
        </p:nvSpPr>
        <p:spPr/>
        <p:txBody>
          <a:bodyPr/>
          <a:lstStyle/>
          <a:p>
            <a:fld id="{307E4856-FFAE-4A76-844F-C40273FBC6A3}" type="slidenum">
              <a:rPr lang="en-US"/>
              <a:t>25</a:t>
            </a:fld>
            <a:endParaRPr lang="en-US"/>
          </a:p>
        </p:txBody>
      </p:sp>
    </p:spTree>
    <p:extLst>
      <p:ext uri="{BB962C8B-B14F-4D97-AF65-F5344CB8AC3E}">
        <p14:creationId xmlns:p14="http://schemas.microsoft.com/office/powerpoint/2010/main" val="69576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51097-A196-E34A-3FA6-62B50B592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5A5B7-15C1-2402-6153-E850F1551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19AD4-32B6-83E2-5E7C-38DEC32A5323}"/>
              </a:ext>
            </a:extLst>
          </p:cNvPr>
          <p:cNvSpPr>
            <a:spLocks noGrp="1"/>
          </p:cNvSpPr>
          <p:nvPr>
            <p:ph type="body" idx="1"/>
          </p:nvPr>
        </p:nvSpPr>
        <p:spPr/>
        <p:txBody>
          <a:bodyPr/>
          <a:lstStyle/>
          <a:p>
            <a:r>
              <a:rPr lang="en-US">
                <a:ea typeface="Calibri"/>
                <a:cs typeface="Calibri"/>
              </a:rPr>
              <a:t>Jim</a:t>
            </a:r>
            <a:endParaRPr lang="en-US">
              <a:cs typeface="Calibri"/>
            </a:endParaRPr>
          </a:p>
        </p:txBody>
      </p:sp>
      <p:sp>
        <p:nvSpPr>
          <p:cNvPr id="4" name="Slide Number Placeholder 3">
            <a:extLst>
              <a:ext uri="{FF2B5EF4-FFF2-40B4-BE49-F238E27FC236}">
                <a16:creationId xmlns:a16="http://schemas.microsoft.com/office/drawing/2014/main" id="{87DAE400-9D6A-BC12-2A47-22C64662FEC4}"/>
              </a:ext>
            </a:extLst>
          </p:cNvPr>
          <p:cNvSpPr>
            <a:spLocks noGrp="1"/>
          </p:cNvSpPr>
          <p:nvPr>
            <p:ph type="sldNum" sz="quarter" idx="5"/>
          </p:nvPr>
        </p:nvSpPr>
        <p:spPr/>
        <p:txBody>
          <a:bodyPr/>
          <a:lstStyle/>
          <a:p>
            <a:fld id="{307E4856-FFAE-4A76-844F-C40273FBC6A3}" type="slidenum">
              <a:rPr lang="en-US"/>
              <a:t>26</a:t>
            </a:fld>
            <a:endParaRPr lang="en-US"/>
          </a:p>
        </p:txBody>
      </p:sp>
    </p:spTree>
    <p:extLst>
      <p:ext uri="{BB962C8B-B14F-4D97-AF65-F5344CB8AC3E}">
        <p14:creationId xmlns:p14="http://schemas.microsoft.com/office/powerpoint/2010/main" val="186473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a:t>27</a:t>
            </a:fld>
            <a:endParaRPr lang="en-US"/>
          </a:p>
        </p:txBody>
      </p:sp>
    </p:spTree>
    <p:extLst>
      <p:ext uri="{BB962C8B-B14F-4D97-AF65-F5344CB8AC3E}">
        <p14:creationId xmlns:p14="http://schemas.microsoft.com/office/powerpoint/2010/main" val="1869178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2C44E-72D4-BF41-BFE3-F5F43FAB4744}" type="slidenum">
              <a:rPr lang="en-US" smtClean="0"/>
              <a:t>28</a:t>
            </a:fld>
            <a:endParaRPr lang="en-US"/>
          </a:p>
        </p:txBody>
      </p:sp>
    </p:spTree>
    <p:extLst>
      <p:ext uri="{BB962C8B-B14F-4D97-AF65-F5344CB8AC3E}">
        <p14:creationId xmlns:p14="http://schemas.microsoft.com/office/powerpoint/2010/main" val="1865963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Ongoing assessment should include at least two assessments per year, or more, based on needs identified by earlier assessments and progress data collected.</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07E4856-FFAE-4A76-844F-C40273FBC6A3}" type="slidenum">
              <a:rPr lang="en-US"/>
              <a:t>29</a:t>
            </a:fld>
            <a:endParaRPr lang="en-US"/>
          </a:p>
        </p:txBody>
      </p:sp>
    </p:spTree>
    <p:extLst>
      <p:ext uri="{BB962C8B-B14F-4D97-AF65-F5344CB8AC3E}">
        <p14:creationId xmlns:p14="http://schemas.microsoft.com/office/powerpoint/2010/main" val="3640260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Jim</a:t>
            </a:r>
            <a:endParaRPr lang="en-US"/>
          </a:p>
        </p:txBody>
      </p:sp>
      <p:sp>
        <p:nvSpPr>
          <p:cNvPr id="4" name="Slide Number Placeholder 3"/>
          <p:cNvSpPr>
            <a:spLocks noGrp="1"/>
          </p:cNvSpPr>
          <p:nvPr>
            <p:ph type="sldNum" sz="quarter" idx="5"/>
          </p:nvPr>
        </p:nvSpPr>
        <p:spPr/>
        <p:txBody>
          <a:bodyPr/>
          <a:lstStyle/>
          <a:p>
            <a:fld id="{307E4856-FFAE-4A76-844F-C40273FBC6A3}" type="slidenum">
              <a:rPr lang="en-US" smtClean="0"/>
              <a:t>30</a:t>
            </a:fld>
            <a:endParaRPr lang="en-US"/>
          </a:p>
        </p:txBody>
      </p:sp>
    </p:spTree>
    <p:extLst>
      <p:ext uri="{BB962C8B-B14F-4D97-AF65-F5344CB8AC3E}">
        <p14:creationId xmlns:p14="http://schemas.microsoft.com/office/powerpoint/2010/main" val="41139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2C44E-72D4-BF41-BFE3-F5F43FAB4744}" type="slidenum">
              <a:rPr lang="en-US" smtClean="0"/>
              <a:t>4</a:t>
            </a:fld>
            <a:endParaRPr lang="en-US"/>
          </a:p>
        </p:txBody>
      </p:sp>
    </p:spTree>
    <p:extLst>
      <p:ext uri="{BB962C8B-B14F-4D97-AF65-F5344CB8AC3E}">
        <p14:creationId xmlns:p14="http://schemas.microsoft.com/office/powerpoint/2010/main" val="1719058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Jim</a:t>
            </a:r>
          </a:p>
        </p:txBody>
      </p:sp>
      <p:sp>
        <p:nvSpPr>
          <p:cNvPr id="4" name="Slide Number Placeholder 3"/>
          <p:cNvSpPr>
            <a:spLocks noGrp="1"/>
          </p:cNvSpPr>
          <p:nvPr>
            <p:ph type="sldNum" sz="quarter" idx="5"/>
          </p:nvPr>
        </p:nvSpPr>
        <p:spPr/>
        <p:txBody>
          <a:bodyPr/>
          <a:lstStyle/>
          <a:p>
            <a:fld id="{307E4856-FFAE-4A76-844F-C40273FBC6A3}" type="slidenum">
              <a:rPr lang="en-US"/>
              <a:t>31</a:t>
            </a:fld>
            <a:endParaRPr lang="en-US"/>
          </a:p>
        </p:txBody>
      </p:sp>
    </p:spTree>
    <p:extLst>
      <p:ext uri="{BB962C8B-B14F-4D97-AF65-F5344CB8AC3E}">
        <p14:creationId xmlns:p14="http://schemas.microsoft.com/office/powerpoint/2010/main" val="3007256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5B4CC-373C-7269-B6A9-96CDD102E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78F55-7414-9A6D-6F52-C3090B6311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9F830-BF24-A464-44F2-D23265BE2C31}"/>
              </a:ext>
            </a:extLst>
          </p:cNvPr>
          <p:cNvSpPr>
            <a:spLocks noGrp="1"/>
          </p:cNvSpPr>
          <p:nvPr>
            <p:ph type="body" idx="1"/>
          </p:nvPr>
        </p:nvSpPr>
        <p:spPr/>
        <p:txBody>
          <a:bodyPr/>
          <a:lstStyle/>
          <a:p>
            <a:r>
              <a:rPr lang="en-US">
                <a:cs typeface="Calibri"/>
              </a:rPr>
              <a:t>Jim</a:t>
            </a:r>
          </a:p>
        </p:txBody>
      </p:sp>
      <p:sp>
        <p:nvSpPr>
          <p:cNvPr id="4" name="Slide Number Placeholder 3">
            <a:extLst>
              <a:ext uri="{FF2B5EF4-FFF2-40B4-BE49-F238E27FC236}">
                <a16:creationId xmlns:a16="http://schemas.microsoft.com/office/drawing/2014/main" id="{40E8166C-F06D-3D15-3D29-8594975A84CF}"/>
              </a:ext>
            </a:extLst>
          </p:cNvPr>
          <p:cNvSpPr>
            <a:spLocks noGrp="1"/>
          </p:cNvSpPr>
          <p:nvPr>
            <p:ph type="sldNum" sz="quarter" idx="5"/>
          </p:nvPr>
        </p:nvSpPr>
        <p:spPr/>
        <p:txBody>
          <a:bodyPr/>
          <a:lstStyle/>
          <a:p>
            <a:fld id="{307E4856-FFAE-4A76-844F-C40273FBC6A3}" type="slidenum">
              <a:rPr lang="en-US"/>
              <a:t>32</a:t>
            </a:fld>
            <a:endParaRPr lang="en-US"/>
          </a:p>
        </p:txBody>
      </p:sp>
    </p:spTree>
    <p:extLst>
      <p:ext uri="{BB962C8B-B14F-4D97-AF65-F5344CB8AC3E}">
        <p14:creationId xmlns:p14="http://schemas.microsoft.com/office/powerpoint/2010/main" val="1521626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smtClean="0"/>
              <a:t>33</a:t>
            </a:fld>
            <a:endParaRPr lang="en-US"/>
          </a:p>
        </p:txBody>
      </p:sp>
    </p:spTree>
    <p:extLst>
      <p:ext uri="{BB962C8B-B14F-4D97-AF65-F5344CB8AC3E}">
        <p14:creationId xmlns:p14="http://schemas.microsoft.com/office/powerpoint/2010/main" val="3821025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A8A28-E78E-CB65-0459-4B8FB747D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C6B89-F77C-37CB-4BCE-B8E8BA8A38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48F85-8457-0ACE-6F95-87BCC3679E5C}"/>
              </a:ext>
            </a:extLst>
          </p:cNvPr>
          <p:cNvSpPr>
            <a:spLocks noGrp="1"/>
          </p:cNvSpPr>
          <p:nvPr>
            <p:ph type="body" idx="1"/>
          </p:nvPr>
        </p:nvSpPr>
        <p:spPr/>
        <p:txBody>
          <a:bodyPr/>
          <a:lstStyle/>
          <a:p>
            <a:endParaRPr lang="en-US" i="1" dirty="0">
              <a:ea typeface="Calibri"/>
              <a:cs typeface="Calibri"/>
            </a:endParaRPr>
          </a:p>
        </p:txBody>
      </p:sp>
      <p:sp>
        <p:nvSpPr>
          <p:cNvPr id="4" name="Slide Number Placeholder 3">
            <a:extLst>
              <a:ext uri="{FF2B5EF4-FFF2-40B4-BE49-F238E27FC236}">
                <a16:creationId xmlns:a16="http://schemas.microsoft.com/office/drawing/2014/main" id="{5C1DCB3A-01D5-59C9-BDF9-2A42FBB67BAB}"/>
              </a:ext>
            </a:extLst>
          </p:cNvPr>
          <p:cNvSpPr>
            <a:spLocks noGrp="1"/>
          </p:cNvSpPr>
          <p:nvPr>
            <p:ph type="sldNum" sz="quarter" idx="5"/>
          </p:nvPr>
        </p:nvSpPr>
        <p:spPr/>
        <p:txBody>
          <a:bodyPr/>
          <a:lstStyle/>
          <a:p>
            <a:fld id="{307E4856-FFAE-4A76-844F-C40273FBC6A3}" type="slidenum">
              <a:rPr lang="en-US" smtClean="0"/>
              <a:t>34</a:t>
            </a:fld>
            <a:endParaRPr lang="en-US"/>
          </a:p>
        </p:txBody>
      </p:sp>
    </p:spTree>
    <p:extLst>
      <p:ext uri="{BB962C8B-B14F-4D97-AF65-F5344CB8AC3E}">
        <p14:creationId xmlns:p14="http://schemas.microsoft.com/office/powerpoint/2010/main" val="3441063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a:t>35</a:t>
            </a:fld>
            <a:endParaRPr lang="en-US"/>
          </a:p>
        </p:txBody>
      </p:sp>
    </p:spTree>
    <p:extLst>
      <p:ext uri="{BB962C8B-B14F-4D97-AF65-F5344CB8AC3E}">
        <p14:creationId xmlns:p14="http://schemas.microsoft.com/office/powerpoint/2010/main" val="2558320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a:t>36</a:t>
            </a:fld>
            <a:endParaRPr lang="en-US"/>
          </a:p>
        </p:txBody>
      </p:sp>
    </p:spTree>
    <p:extLst>
      <p:ext uri="{BB962C8B-B14F-4D97-AF65-F5344CB8AC3E}">
        <p14:creationId xmlns:p14="http://schemas.microsoft.com/office/powerpoint/2010/main" val="2850159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a:t>37</a:t>
            </a:fld>
            <a:endParaRPr lang="en-US"/>
          </a:p>
        </p:txBody>
      </p:sp>
    </p:spTree>
    <p:extLst>
      <p:ext uri="{BB962C8B-B14F-4D97-AF65-F5344CB8AC3E}">
        <p14:creationId xmlns:p14="http://schemas.microsoft.com/office/powerpoint/2010/main" val="71609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a:t>38</a:t>
            </a:fld>
            <a:endParaRPr lang="en-US"/>
          </a:p>
        </p:txBody>
      </p:sp>
    </p:spTree>
    <p:extLst>
      <p:ext uri="{BB962C8B-B14F-4D97-AF65-F5344CB8AC3E}">
        <p14:creationId xmlns:p14="http://schemas.microsoft.com/office/powerpoint/2010/main" val="291199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Jim</a:t>
            </a:r>
          </a:p>
        </p:txBody>
      </p:sp>
      <p:sp>
        <p:nvSpPr>
          <p:cNvPr id="4" name="Slide Number Placeholder 3"/>
          <p:cNvSpPr>
            <a:spLocks noGrp="1"/>
          </p:cNvSpPr>
          <p:nvPr>
            <p:ph type="sldNum" sz="quarter" idx="5"/>
          </p:nvPr>
        </p:nvSpPr>
        <p:spPr/>
        <p:txBody>
          <a:bodyPr/>
          <a:lstStyle/>
          <a:p>
            <a:fld id="{307E4856-FFAE-4A76-844F-C40273FBC6A3}" type="slidenum">
              <a:rPr lang="en-US"/>
              <a:t>39</a:t>
            </a:fld>
            <a:endParaRPr lang="en-US"/>
          </a:p>
        </p:txBody>
      </p:sp>
    </p:spTree>
    <p:extLst>
      <p:ext uri="{BB962C8B-B14F-4D97-AF65-F5344CB8AC3E}">
        <p14:creationId xmlns:p14="http://schemas.microsoft.com/office/powerpoint/2010/main" val="2643991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E62C1-571C-ECBA-95F4-57C2CE68A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BCE3C-8264-62C3-C33C-2E2113B75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09BCD-265E-61A4-C24C-2AB27D1754F5}"/>
              </a:ext>
            </a:extLst>
          </p:cNvPr>
          <p:cNvSpPr>
            <a:spLocks noGrp="1"/>
          </p:cNvSpPr>
          <p:nvPr>
            <p:ph type="body" idx="1"/>
          </p:nvPr>
        </p:nvSpPr>
        <p:spPr/>
        <p:txBody>
          <a:bodyPr/>
          <a:lstStyle/>
          <a:p>
            <a:r>
              <a:rPr lang="en-US">
                <a:cs typeface="Calibri"/>
              </a:rPr>
              <a:t>Jim</a:t>
            </a:r>
          </a:p>
        </p:txBody>
      </p:sp>
      <p:sp>
        <p:nvSpPr>
          <p:cNvPr id="4" name="Slide Number Placeholder 3">
            <a:extLst>
              <a:ext uri="{FF2B5EF4-FFF2-40B4-BE49-F238E27FC236}">
                <a16:creationId xmlns:a16="http://schemas.microsoft.com/office/drawing/2014/main" id="{8F3FF294-2631-0326-6470-C8980094D85A}"/>
              </a:ext>
            </a:extLst>
          </p:cNvPr>
          <p:cNvSpPr>
            <a:spLocks noGrp="1"/>
          </p:cNvSpPr>
          <p:nvPr>
            <p:ph type="sldNum" sz="quarter" idx="5"/>
          </p:nvPr>
        </p:nvSpPr>
        <p:spPr/>
        <p:txBody>
          <a:bodyPr/>
          <a:lstStyle/>
          <a:p>
            <a:fld id="{307E4856-FFAE-4A76-844F-C40273FBC6A3}" type="slidenum">
              <a:rPr lang="en-US"/>
              <a:t>40</a:t>
            </a:fld>
            <a:endParaRPr lang="en-US"/>
          </a:p>
        </p:txBody>
      </p:sp>
    </p:spTree>
    <p:extLst>
      <p:ext uri="{BB962C8B-B14F-4D97-AF65-F5344CB8AC3E}">
        <p14:creationId xmlns:p14="http://schemas.microsoft.com/office/powerpoint/2010/main" val="83256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7E4856-FFAE-4A76-844F-C40273FBC6A3}" type="slidenum">
              <a:rPr lang="en-US"/>
              <a:t>5</a:t>
            </a:fld>
            <a:endParaRPr lang="en-US"/>
          </a:p>
        </p:txBody>
      </p:sp>
    </p:spTree>
    <p:extLst>
      <p:ext uri="{BB962C8B-B14F-4D97-AF65-F5344CB8AC3E}">
        <p14:creationId xmlns:p14="http://schemas.microsoft.com/office/powerpoint/2010/main" val="1467252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a:t>41</a:t>
            </a:fld>
            <a:endParaRPr lang="en-US"/>
          </a:p>
        </p:txBody>
      </p:sp>
    </p:spTree>
    <p:extLst>
      <p:ext uri="{BB962C8B-B14F-4D97-AF65-F5344CB8AC3E}">
        <p14:creationId xmlns:p14="http://schemas.microsoft.com/office/powerpoint/2010/main" val="1038233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ea typeface="Calibri"/>
                <a:cs typeface="Calibri"/>
              </a:rPr>
              <a:t>Jim</a:t>
            </a:r>
          </a:p>
        </p:txBody>
      </p:sp>
      <p:sp>
        <p:nvSpPr>
          <p:cNvPr id="4" name="Slide Number Placeholder 3"/>
          <p:cNvSpPr>
            <a:spLocks noGrp="1"/>
          </p:cNvSpPr>
          <p:nvPr>
            <p:ph type="sldNum" sz="quarter" idx="5"/>
          </p:nvPr>
        </p:nvSpPr>
        <p:spPr/>
        <p:txBody>
          <a:bodyPr/>
          <a:lstStyle/>
          <a:p>
            <a:fld id="{307E4856-FFAE-4A76-844F-C40273FBC6A3}" type="slidenum">
              <a:rPr lang="en-US"/>
              <a:t>42</a:t>
            </a:fld>
            <a:endParaRPr lang="en-US"/>
          </a:p>
        </p:txBody>
      </p:sp>
    </p:spTree>
    <p:extLst>
      <p:ext uri="{BB962C8B-B14F-4D97-AF65-F5344CB8AC3E}">
        <p14:creationId xmlns:p14="http://schemas.microsoft.com/office/powerpoint/2010/main" val="26929816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a:t>43</a:t>
            </a:fld>
            <a:endParaRPr lang="en-US"/>
          </a:p>
        </p:txBody>
      </p:sp>
    </p:spTree>
    <p:extLst>
      <p:ext uri="{BB962C8B-B14F-4D97-AF65-F5344CB8AC3E}">
        <p14:creationId xmlns:p14="http://schemas.microsoft.com/office/powerpoint/2010/main" val="3538812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Jim</a:t>
            </a:r>
          </a:p>
        </p:txBody>
      </p:sp>
      <p:sp>
        <p:nvSpPr>
          <p:cNvPr id="4" name="Slide Number Placeholder 3"/>
          <p:cNvSpPr>
            <a:spLocks noGrp="1"/>
          </p:cNvSpPr>
          <p:nvPr>
            <p:ph type="sldNum" sz="quarter" idx="5"/>
          </p:nvPr>
        </p:nvSpPr>
        <p:spPr/>
        <p:txBody>
          <a:bodyPr/>
          <a:lstStyle/>
          <a:p>
            <a:fld id="{307E4856-FFAE-4A76-844F-C40273FBC6A3}" type="slidenum">
              <a:rPr lang="en-US"/>
              <a:t>44</a:t>
            </a:fld>
            <a:endParaRPr lang="en-US"/>
          </a:p>
        </p:txBody>
      </p:sp>
    </p:spTree>
    <p:extLst>
      <p:ext uri="{BB962C8B-B14F-4D97-AF65-F5344CB8AC3E}">
        <p14:creationId xmlns:p14="http://schemas.microsoft.com/office/powerpoint/2010/main" val="3324705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Jim</a:t>
            </a:r>
          </a:p>
        </p:txBody>
      </p:sp>
      <p:sp>
        <p:nvSpPr>
          <p:cNvPr id="4" name="Slide Number Placeholder 3"/>
          <p:cNvSpPr>
            <a:spLocks noGrp="1"/>
          </p:cNvSpPr>
          <p:nvPr>
            <p:ph type="sldNum" sz="quarter" idx="5"/>
          </p:nvPr>
        </p:nvSpPr>
        <p:spPr/>
        <p:txBody>
          <a:bodyPr/>
          <a:lstStyle/>
          <a:p>
            <a:fld id="{307E4856-FFAE-4A76-844F-C40273FBC6A3}" type="slidenum">
              <a:rPr lang="en-US"/>
              <a:t>45</a:t>
            </a:fld>
            <a:endParaRPr lang="en-US"/>
          </a:p>
        </p:txBody>
      </p:sp>
    </p:spTree>
    <p:extLst>
      <p:ext uri="{BB962C8B-B14F-4D97-AF65-F5344CB8AC3E}">
        <p14:creationId xmlns:p14="http://schemas.microsoft.com/office/powerpoint/2010/main" val="1521840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a:t>46</a:t>
            </a:fld>
            <a:endParaRPr lang="en-US"/>
          </a:p>
        </p:txBody>
      </p:sp>
    </p:spTree>
    <p:extLst>
      <p:ext uri="{BB962C8B-B14F-4D97-AF65-F5344CB8AC3E}">
        <p14:creationId xmlns:p14="http://schemas.microsoft.com/office/powerpoint/2010/main" val="33044414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288A1-8BD6-A977-CC45-D9712654E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BDEB3-2B20-283E-EDCF-B5AA44E45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5AEC1-EB51-B28F-3779-552EB9209026}"/>
              </a:ext>
            </a:extLst>
          </p:cNvPr>
          <p:cNvSpPr>
            <a:spLocks noGrp="1"/>
          </p:cNvSpPr>
          <p:nvPr>
            <p:ph type="body" idx="1"/>
          </p:nvPr>
        </p:nvSpPr>
        <p:spPr/>
        <p:txBody>
          <a:bodyPr/>
          <a:lstStyle/>
          <a:p>
            <a:r>
              <a:rPr lang="en-US" dirty="0"/>
              <a:t>Refer to copy in packet</a:t>
            </a:r>
          </a:p>
        </p:txBody>
      </p:sp>
      <p:sp>
        <p:nvSpPr>
          <p:cNvPr id="4" name="Slide Number Placeholder 3">
            <a:extLst>
              <a:ext uri="{FF2B5EF4-FFF2-40B4-BE49-F238E27FC236}">
                <a16:creationId xmlns:a16="http://schemas.microsoft.com/office/drawing/2014/main" id="{78680617-A684-7359-E86B-0B4B50F3EE81}"/>
              </a:ext>
            </a:extLst>
          </p:cNvPr>
          <p:cNvSpPr>
            <a:spLocks noGrp="1"/>
          </p:cNvSpPr>
          <p:nvPr>
            <p:ph type="sldNum" sz="quarter" idx="5"/>
          </p:nvPr>
        </p:nvSpPr>
        <p:spPr/>
        <p:txBody>
          <a:bodyPr/>
          <a:lstStyle/>
          <a:p>
            <a:fld id="{307E4856-FFAE-4A76-844F-C40273FBC6A3}" type="slidenum">
              <a:rPr lang="en-US"/>
              <a:t>47</a:t>
            </a:fld>
            <a:endParaRPr lang="en-US"/>
          </a:p>
        </p:txBody>
      </p:sp>
    </p:spTree>
    <p:extLst>
      <p:ext uri="{BB962C8B-B14F-4D97-AF65-F5344CB8AC3E}">
        <p14:creationId xmlns:p14="http://schemas.microsoft.com/office/powerpoint/2010/main" val="4177985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DAF6B-CC25-6AD3-473C-905CAC697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0AC99E-C5E8-0E70-6500-B25C7687C1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2B099-661D-209D-8C6C-753A0E8EA9F2}"/>
              </a:ext>
            </a:extLst>
          </p:cNvPr>
          <p:cNvSpPr>
            <a:spLocks noGrp="1"/>
          </p:cNvSpPr>
          <p:nvPr>
            <p:ph type="body" idx="1"/>
          </p:nvPr>
        </p:nvSpPr>
        <p:spPr/>
        <p:txBody>
          <a:bodyPr/>
          <a:lstStyle/>
          <a:p>
            <a:r>
              <a:rPr lang="en-US" dirty="0"/>
              <a:t>Refer to copy in packet</a:t>
            </a:r>
          </a:p>
        </p:txBody>
      </p:sp>
      <p:sp>
        <p:nvSpPr>
          <p:cNvPr id="4" name="Slide Number Placeholder 3">
            <a:extLst>
              <a:ext uri="{FF2B5EF4-FFF2-40B4-BE49-F238E27FC236}">
                <a16:creationId xmlns:a16="http://schemas.microsoft.com/office/drawing/2014/main" id="{B6292A44-2A2B-E08C-C52C-A65836D95800}"/>
              </a:ext>
            </a:extLst>
          </p:cNvPr>
          <p:cNvSpPr>
            <a:spLocks noGrp="1"/>
          </p:cNvSpPr>
          <p:nvPr>
            <p:ph type="sldNum" sz="quarter" idx="5"/>
          </p:nvPr>
        </p:nvSpPr>
        <p:spPr/>
        <p:txBody>
          <a:bodyPr/>
          <a:lstStyle/>
          <a:p>
            <a:fld id="{307E4856-FFAE-4A76-844F-C40273FBC6A3}" type="slidenum">
              <a:rPr lang="en-US"/>
              <a:t>48</a:t>
            </a:fld>
            <a:endParaRPr lang="en-US"/>
          </a:p>
        </p:txBody>
      </p:sp>
    </p:spTree>
    <p:extLst>
      <p:ext uri="{BB962C8B-B14F-4D97-AF65-F5344CB8AC3E}">
        <p14:creationId xmlns:p14="http://schemas.microsoft.com/office/powerpoint/2010/main" val="32941999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E4B91-63BA-BA52-12DD-0A0445B10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DD0EB-9EBD-DE64-34DD-240295468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32F7D-77C9-1C0E-F31A-35C6CF4A5E2E}"/>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F0344282-1822-5392-4229-7AED63B491E8}"/>
              </a:ext>
            </a:extLst>
          </p:cNvPr>
          <p:cNvSpPr>
            <a:spLocks noGrp="1"/>
          </p:cNvSpPr>
          <p:nvPr>
            <p:ph type="sldNum" sz="quarter" idx="5"/>
          </p:nvPr>
        </p:nvSpPr>
        <p:spPr/>
        <p:txBody>
          <a:bodyPr/>
          <a:lstStyle/>
          <a:p>
            <a:fld id="{307E4856-FFAE-4A76-844F-C40273FBC6A3}" type="slidenum">
              <a:rPr lang="en-US"/>
              <a:t>49</a:t>
            </a:fld>
            <a:endParaRPr lang="en-US"/>
          </a:p>
        </p:txBody>
      </p:sp>
    </p:spTree>
    <p:extLst>
      <p:ext uri="{BB962C8B-B14F-4D97-AF65-F5344CB8AC3E}">
        <p14:creationId xmlns:p14="http://schemas.microsoft.com/office/powerpoint/2010/main" val="1878005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Jim</a:t>
            </a:r>
            <a:endParaRPr lang="en-US"/>
          </a:p>
        </p:txBody>
      </p:sp>
      <p:sp>
        <p:nvSpPr>
          <p:cNvPr id="4" name="Slide Number Placeholder 3"/>
          <p:cNvSpPr>
            <a:spLocks noGrp="1"/>
          </p:cNvSpPr>
          <p:nvPr>
            <p:ph type="sldNum" sz="quarter" idx="5"/>
          </p:nvPr>
        </p:nvSpPr>
        <p:spPr/>
        <p:txBody>
          <a:bodyPr/>
          <a:lstStyle/>
          <a:p>
            <a:fld id="{307E4856-FFAE-4A76-844F-C40273FBC6A3}" type="slidenum">
              <a:rPr lang="en-US" smtClean="0"/>
              <a:t>50</a:t>
            </a:fld>
            <a:endParaRPr lang="en-US"/>
          </a:p>
        </p:txBody>
      </p:sp>
    </p:spTree>
    <p:extLst>
      <p:ext uri="{BB962C8B-B14F-4D97-AF65-F5344CB8AC3E}">
        <p14:creationId xmlns:p14="http://schemas.microsoft.com/office/powerpoint/2010/main" val="6717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41AEC-A436-69F3-CE39-7C7225566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4958B-D365-4800-FFA1-EAAA885FD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C6582-420F-5EC0-5BC8-A317DD411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E81399-14D9-EA50-E544-FDE2EE1F301C}"/>
              </a:ext>
            </a:extLst>
          </p:cNvPr>
          <p:cNvSpPr>
            <a:spLocks noGrp="1"/>
          </p:cNvSpPr>
          <p:nvPr>
            <p:ph type="sldNum" sz="quarter" idx="5"/>
          </p:nvPr>
        </p:nvSpPr>
        <p:spPr/>
        <p:txBody>
          <a:bodyPr/>
          <a:lstStyle/>
          <a:p>
            <a:fld id="{307E4856-FFAE-4A76-844F-C40273FBC6A3}" type="slidenum">
              <a:rPr lang="en-US"/>
              <a:t>6</a:t>
            </a:fld>
            <a:endParaRPr lang="en-US"/>
          </a:p>
        </p:txBody>
      </p:sp>
    </p:spTree>
    <p:extLst>
      <p:ext uri="{BB962C8B-B14F-4D97-AF65-F5344CB8AC3E}">
        <p14:creationId xmlns:p14="http://schemas.microsoft.com/office/powerpoint/2010/main" val="18802048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Jim</a:t>
            </a:r>
          </a:p>
        </p:txBody>
      </p:sp>
      <p:sp>
        <p:nvSpPr>
          <p:cNvPr id="4" name="Slide Number Placeholder 3"/>
          <p:cNvSpPr>
            <a:spLocks noGrp="1"/>
          </p:cNvSpPr>
          <p:nvPr>
            <p:ph type="sldNum" sz="quarter" idx="5"/>
          </p:nvPr>
        </p:nvSpPr>
        <p:spPr/>
        <p:txBody>
          <a:bodyPr/>
          <a:lstStyle/>
          <a:p>
            <a:fld id="{307E4856-FFAE-4A76-844F-C40273FBC6A3}" type="slidenum">
              <a:rPr lang="en-US"/>
              <a:t>51</a:t>
            </a:fld>
            <a:endParaRPr lang="en-US"/>
          </a:p>
        </p:txBody>
      </p:sp>
    </p:spTree>
    <p:extLst>
      <p:ext uri="{BB962C8B-B14F-4D97-AF65-F5344CB8AC3E}">
        <p14:creationId xmlns:p14="http://schemas.microsoft.com/office/powerpoint/2010/main" val="4227678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3A6A6-7B4C-BFB1-AA13-FC9225939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BAAED-74AC-5545-8E67-12CD16033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6828A6-3B1C-9200-371D-591ED402C6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13CAC8-2007-BE70-8267-2562C42511E2}"/>
              </a:ext>
            </a:extLst>
          </p:cNvPr>
          <p:cNvSpPr>
            <a:spLocks noGrp="1"/>
          </p:cNvSpPr>
          <p:nvPr>
            <p:ph type="sldNum" sz="quarter" idx="5"/>
          </p:nvPr>
        </p:nvSpPr>
        <p:spPr/>
        <p:txBody>
          <a:bodyPr/>
          <a:lstStyle/>
          <a:p>
            <a:fld id="{9CA2C44E-72D4-BF41-BFE3-F5F43FAB4744}" type="slidenum">
              <a:rPr lang="en-US" smtClean="0"/>
              <a:t>52</a:t>
            </a:fld>
            <a:endParaRPr lang="en-US"/>
          </a:p>
        </p:txBody>
      </p:sp>
    </p:spTree>
    <p:extLst>
      <p:ext uri="{BB962C8B-B14F-4D97-AF65-F5344CB8AC3E}">
        <p14:creationId xmlns:p14="http://schemas.microsoft.com/office/powerpoint/2010/main" val="42459588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Jim</a:t>
            </a:r>
          </a:p>
        </p:txBody>
      </p:sp>
      <p:sp>
        <p:nvSpPr>
          <p:cNvPr id="4" name="Slide Number Placeholder 3"/>
          <p:cNvSpPr>
            <a:spLocks noGrp="1"/>
          </p:cNvSpPr>
          <p:nvPr>
            <p:ph type="sldNum" sz="quarter" idx="5"/>
          </p:nvPr>
        </p:nvSpPr>
        <p:spPr/>
        <p:txBody>
          <a:bodyPr/>
          <a:lstStyle/>
          <a:p>
            <a:fld id="{307E4856-FFAE-4A76-844F-C40273FBC6A3}" type="slidenum">
              <a:rPr lang="en-US"/>
              <a:t>53</a:t>
            </a:fld>
            <a:endParaRPr lang="en-US"/>
          </a:p>
        </p:txBody>
      </p:sp>
    </p:spTree>
    <p:extLst>
      <p:ext uri="{BB962C8B-B14F-4D97-AF65-F5344CB8AC3E}">
        <p14:creationId xmlns:p14="http://schemas.microsoft.com/office/powerpoint/2010/main" val="19084318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a:t>54</a:t>
            </a:fld>
            <a:endParaRPr lang="en-US"/>
          </a:p>
        </p:txBody>
      </p:sp>
    </p:spTree>
    <p:extLst>
      <p:ext uri="{BB962C8B-B14F-4D97-AF65-F5344CB8AC3E}">
        <p14:creationId xmlns:p14="http://schemas.microsoft.com/office/powerpoint/2010/main" val="16040977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19DC1-6B5E-ECAD-C26C-81441E5F7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CEC49-2766-A9E8-2326-1E364A7CB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2BCE4A-2700-B2B1-329E-7953C1D37CAE}"/>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FD0AC746-F696-043B-0B0F-D3D96F8945AC}"/>
              </a:ext>
            </a:extLst>
          </p:cNvPr>
          <p:cNvSpPr>
            <a:spLocks noGrp="1"/>
          </p:cNvSpPr>
          <p:nvPr>
            <p:ph type="sldNum" sz="quarter" idx="5"/>
          </p:nvPr>
        </p:nvSpPr>
        <p:spPr/>
        <p:txBody>
          <a:bodyPr/>
          <a:lstStyle/>
          <a:p>
            <a:fld id="{307E4856-FFAE-4A76-844F-C40273FBC6A3}" type="slidenum">
              <a:rPr lang="en-US"/>
              <a:t>55</a:t>
            </a:fld>
            <a:endParaRPr lang="en-US"/>
          </a:p>
        </p:txBody>
      </p:sp>
    </p:spTree>
    <p:extLst>
      <p:ext uri="{BB962C8B-B14F-4D97-AF65-F5344CB8AC3E}">
        <p14:creationId xmlns:p14="http://schemas.microsoft.com/office/powerpoint/2010/main" val="18624426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7E4856-FFAE-4A76-844F-C40273FBC6A3}" type="slidenum">
              <a:rPr lang="en-US"/>
              <a:t>56</a:t>
            </a:fld>
            <a:endParaRPr lang="en-US"/>
          </a:p>
        </p:txBody>
      </p:sp>
    </p:spTree>
    <p:extLst>
      <p:ext uri="{BB962C8B-B14F-4D97-AF65-F5344CB8AC3E}">
        <p14:creationId xmlns:p14="http://schemas.microsoft.com/office/powerpoint/2010/main" val="26085710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02DF1-7231-9153-3D22-2F5773625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1074C6-C67D-3640-9786-C6C64F6C6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149D0-F8F8-5D8E-21AC-F6D9C9AFE9A6}"/>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260F1A07-C148-3C18-5E93-6200664EFC1A}"/>
              </a:ext>
            </a:extLst>
          </p:cNvPr>
          <p:cNvSpPr>
            <a:spLocks noGrp="1"/>
          </p:cNvSpPr>
          <p:nvPr>
            <p:ph type="sldNum" sz="quarter" idx="5"/>
          </p:nvPr>
        </p:nvSpPr>
        <p:spPr/>
        <p:txBody>
          <a:bodyPr/>
          <a:lstStyle/>
          <a:p>
            <a:fld id="{307E4856-FFAE-4A76-844F-C40273FBC6A3}" type="slidenum">
              <a:rPr lang="en-US"/>
              <a:t>57</a:t>
            </a:fld>
            <a:endParaRPr lang="en-US"/>
          </a:p>
        </p:txBody>
      </p:sp>
    </p:spTree>
    <p:extLst>
      <p:ext uri="{BB962C8B-B14F-4D97-AF65-F5344CB8AC3E}">
        <p14:creationId xmlns:p14="http://schemas.microsoft.com/office/powerpoint/2010/main" val="6001272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91713E-3261-42DF-A69B-189A305E8D3E}" type="slidenum">
              <a:rPr lang="en-US" smtClean="0"/>
              <a:t>58</a:t>
            </a:fld>
            <a:endParaRPr lang="en-US"/>
          </a:p>
        </p:txBody>
      </p:sp>
    </p:spTree>
    <p:extLst>
      <p:ext uri="{BB962C8B-B14F-4D97-AF65-F5344CB8AC3E}">
        <p14:creationId xmlns:p14="http://schemas.microsoft.com/office/powerpoint/2010/main" val="24738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0BDEB-77C2-F1AD-6409-816F85CD6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3789E-081B-4DA5-18CA-EC34820FA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B95349-E7A0-827E-3D3C-3B18C9A85D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E12D32-FAF0-9D98-6787-3D903D45207A}"/>
              </a:ext>
            </a:extLst>
          </p:cNvPr>
          <p:cNvSpPr>
            <a:spLocks noGrp="1"/>
          </p:cNvSpPr>
          <p:nvPr>
            <p:ph type="sldNum" sz="quarter" idx="5"/>
          </p:nvPr>
        </p:nvSpPr>
        <p:spPr/>
        <p:txBody>
          <a:bodyPr/>
          <a:lstStyle/>
          <a:p>
            <a:fld id="{307E4856-FFAE-4A76-844F-C40273FBC6A3}" type="slidenum">
              <a:rPr lang="en-US"/>
              <a:t>7</a:t>
            </a:fld>
            <a:endParaRPr lang="en-US"/>
          </a:p>
        </p:txBody>
      </p:sp>
    </p:spTree>
    <p:extLst>
      <p:ext uri="{BB962C8B-B14F-4D97-AF65-F5344CB8AC3E}">
        <p14:creationId xmlns:p14="http://schemas.microsoft.com/office/powerpoint/2010/main" val="2271860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307E4856-FFAE-4A76-844F-C40273FBC6A3}" type="slidenum">
              <a:rPr lang="en-US"/>
              <a:t>8</a:t>
            </a:fld>
            <a:endParaRPr lang="en-US"/>
          </a:p>
        </p:txBody>
      </p:sp>
    </p:spTree>
    <p:extLst>
      <p:ext uri="{BB962C8B-B14F-4D97-AF65-F5344CB8AC3E}">
        <p14:creationId xmlns:p14="http://schemas.microsoft.com/office/powerpoint/2010/main" val="2270554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Jim</a:t>
            </a:r>
          </a:p>
        </p:txBody>
      </p:sp>
      <p:sp>
        <p:nvSpPr>
          <p:cNvPr id="4" name="Slide Number Placeholder 3"/>
          <p:cNvSpPr>
            <a:spLocks noGrp="1"/>
          </p:cNvSpPr>
          <p:nvPr>
            <p:ph type="sldNum" sz="quarter" idx="5"/>
          </p:nvPr>
        </p:nvSpPr>
        <p:spPr/>
        <p:txBody>
          <a:bodyPr/>
          <a:lstStyle/>
          <a:p>
            <a:fld id="{307E4856-FFAE-4A76-844F-C40273FBC6A3}" type="slidenum">
              <a:rPr lang="en-US"/>
              <a:t>9</a:t>
            </a:fld>
            <a:endParaRPr lang="en-US"/>
          </a:p>
        </p:txBody>
      </p:sp>
    </p:spTree>
    <p:extLst>
      <p:ext uri="{BB962C8B-B14F-4D97-AF65-F5344CB8AC3E}">
        <p14:creationId xmlns:p14="http://schemas.microsoft.com/office/powerpoint/2010/main" val="3977778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Jim</a:t>
            </a:r>
          </a:p>
        </p:txBody>
      </p:sp>
      <p:sp>
        <p:nvSpPr>
          <p:cNvPr id="4" name="Slide Number Placeholder 3"/>
          <p:cNvSpPr>
            <a:spLocks noGrp="1"/>
          </p:cNvSpPr>
          <p:nvPr>
            <p:ph type="sldNum" sz="quarter" idx="5"/>
          </p:nvPr>
        </p:nvSpPr>
        <p:spPr/>
        <p:txBody>
          <a:bodyPr/>
          <a:lstStyle/>
          <a:p>
            <a:fld id="{307E4856-FFAE-4A76-844F-C40273FBC6A3}" type="slidenum">
              <a:rPr lang="en-US"/>
              <a:t>10</a:t>
            </a:fld>
            <a:endParaRPr lang="en-US"/>
          </a:p>
        </p:txBody>
      </p:sp>
    </p:spTree>
    <p:extLst>
      <p:ext uri="{BB962C8B-B14F-4D97-AF65-F5344CB8AC3E}">
        <p14:creationId xmlns:p14="http://schemas.microsoft.com/office/powerpoint/2010/main" val="50478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r>
              <a:rPr lang="en-US"/>
              <a:t> </a:t>
            </a:r>
            <a:fld id="{48F63A3B-78C7-47BE-AE5E-E10140E04643}" type="slidenum">
              <a:rPr lang="en-US" smtClean="0"/>
              <a:pPr/>
              <a:t>‹#›</a:t>
            </a:fld>
            <a:endParaRPr lang="en-US"/>
          </a:p>
        </p:txBody>
      </p:sp>
    </p:spTree>
    <p:extLst>
      <p:ext uri="{BB962C8B-B14F-4D97-AF65-F5344CB8AC3E}">
        <p14:creationId xmlns:p14="http://schemas.microsoft.com/office/powerpoint/2010/main" val="536653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4/22/25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186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4/22/25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8738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E76F-8C1E-43C8-9604-BA09C7CBC389}"/>
              </a:ext>
            </a:extLst>
          </p:cNvPr>
          <p:cNvSpPr/>
          <p:nvPr/>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llinois Center for Transition and Work word mark. ">
            <a:extLst>
              <a:ext uri="{FF2B5EF4-FFF2-40B4-BE49-F238E27FC236}">
                <a16:creationId xmlns:a16="http://schemas.microsoft.com/office/drawing/2014/main" id="{EF3CBBB3-9DA0-4004-9413-2D7E03CE3CD0}"/>
              </a:ext>
            </a:extLst>
          </p:cNvPr>
          <p:cNvPicPr>
            <a:picLocks noChangeAspect="1"/>
          </p:cNvPicPr>
          <p:nvPr/>
        </p:nvPicPr>
        <p:blipFill>
          <a:blip r:embed="rId2"/>
          <a:stretch>
            <a:fillRect/>
          </a:stretch>
        </p:blipFill>
        <p:spPr>
          <a:xfrm>
            <a:off x="357416" y="6175375"/>
            <a:ext cx="3060700" cy="5461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2485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D601EC-F9A2-4AD3-A575-D55405AE4349}"/>
              </a:ext>
            </a:extLst>
          </p:cNvPr>
          <p:cNvSpPr/>
          <p:nvPr/>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llinois Center for Transition and Work word mark. ">
            <a:extLst>
              <a:ext uri="{FF2B5EF4-FFF2-40B4-BE49-F238E27FC236}">
                <a16:creationId xmlns:a16="http://schemas.microsoft.com/office/drawing/2014/main" id="{0A47B3C0-4E7E-48E7-8527-5806B366145A}"/>
              </a:ext>
            </a:extLst>
          </p:cNvPr>
          <p:cNvPicPr>
            <a:picLocks noChangeAspect="1"/>
          </p:cNvPicPr>
          <p:nvPr userDrawn="1"/>
        </p:nvPicPr>
        <p:blipFill>
          <a:blip r:embed="rId2"/>
          <a:stretch>
            <a:fillRect/>
          </a:stretch>
        </p:blipFill>
        <p:spPr>
          <a:xfrm>
            <a:off x="357416" y="6175375"/>
            <a:ext cx="3060700" cy="54610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2266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381FD1-80B3-418E-936E-D04FA128ED57}"/>
              </a:ext>
            </a:extLst>
          </p:cNvPr>
          <p:cNvSpPr/>
          <p:nvPr/>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linois Center for Transition and Work word mark. ">
            <a:extLst>
              <a:ext uri="{FF2B5EF4-FFF2-40B4-BE49-F238E27FC236}">
                <a16:creationId xmlns:a16="http://schemas.microsoft.com/office/drawing/2014/main" id="{6761F984-08F9-4FDB-BEA2-3C80CA40C9AA}"/>
              </a:ext>
            </a:extLst>
          </p:cNvPr>
          <p:cNvPicPr>
            <a:picLocks noChangeAspect="1"/>
          </p:cNvPicPr>
          <p:nvPr/>
        </p:nvPicPr>
        <p:blipFill>
          <a:blip r:embed="rId2"/>
          <a:stretch>
            <a:fillRect/>
          </a:stretch>
        </p:blipFill>
        <p:spPr>
          <a:xfrm>
            <a:off x="357416" y="6175375"/>
            <a:ext cx="3060700" cy="5461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29435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E7BF10-6355-4CFF-A2A3-CB471C23055D}"/>
              </a:ext>
            </a:extLst>
          </p:cNvPr>
          <p:cNvSpPr/>
          <p:nvPr/>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llinois Center for Transition and Work word mark">
            <a:extLst>
              <a:ext uri="{FF2B5EF4-FFF2-40B4-BE49-F238E27FC236}">
                <a16:creationId xmlns:a16="http://schemas.microsoft.com/office/drawing/2014/main" id="{128DDF27-5F97-4AB7-9FFB-7FF865D0B9A3}"/>
              </a:ext>
            </a:extLst>
          </p:cNvPr>
          <p:cNvPicPr>
            <a:picLocks noChangeAspect="1"/>
          </p:cNvPicPr>
          <p:nvPr/>
        </p:nvPicPr>
        <p:blipFill>
          <a:blip r:embed="rId2"/>
          <a:stretch>
            <a:fillRect/>
          </a:stretch>
        </p:blipFill>
        <p:spPr>
          <a:xfrm>
            <a:off x="357416" y="6175375"/>
            <a:ext cx="3060700" cy="546100"/>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4148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E73BF3-363A-4AD0-A380-C26409293E50}"/>
              </a:ext>
            </a:extLst>
          </p:cNvPr>
          <p:cNvSpPr/>
          <p:nvPr/>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llinois Center for Transition and Work word mark">
            <a:extLst>
              <a:ext uri="{FF2B5EF4-FFF2-40B4-BE49-F238E27FC236}">
                <a16:creationId xmlns:a16="http://schemas.microsoft.com/office/drawing/2014/main" id="{9362A811-B16E-45D6-814C-C643D2FB6C4F}"/>
              </a:ext>
            </a:extLst>
          </p:cNvPr>
          <p:cNvPicPr>
            <a:picLocks noChangeAspect="1"/>
          </p:cNvPicPr>
          <p:nvPr/>
        </p:nvPicPr>
        <p:blipFill>
          <a:blip r:embed="rId2"/>
          <a:stretch>
            <a:fillRect/>
          </a:stretch>
        </p:blipFill>
        <p:spPr>
          <a:xfrm>
            <a:off x="357416" y="6175375"/>
            <a:ext cx="3060700" cy="5461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7603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227AF8-1336-44ED-97FE-180D29D651A1}"/>
              </a:ext>
            </a:extLst>
          </p:cNvPr>
          <p:cNvSpPr/>
          <p:nvPr userDrawn="1"/>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llinois Center for Transition and Work word mark">
            <a:extLst>
              <a:ext uri="{FF2B5EF4-FFF2-40B4-BE49-F238E27FC236}">
                <a16:creationId xmlns:a16="http://schemas.microsoft.com/office/drawing/2014/main" id="{8B8DE5D2-B014-4239-97AF-3159BE9BB9B2}"/>
              </a:ext>
            </a:extLst>
          </p:cNvPr>
          <p:cNvPicPr>
            <a:picLocks noChangeAspect="1"/>
          </p:cNvPicPr>
          <p:nvPr/>
        </p:nvPicPr>
        <p:blipFill>
          <a:blip r:embed="rId2"/>
          <a:stretch>
            <a:fillRect/>
          </a:stretch>
        </p:blipFill>
        <p:spPr>
          <a:xfrm>
            <a:off x="357416" y="6175375"/>
            <a:ext cx="3060700" cy="546100"/>
          </a:xfrm>
          <a:prstGeom prst="rect">
            <a:avLst/>
          </a:prstGeom>
        </p:spPr>
      </p:pic>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3323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9EE236-D237-438D-8640-F8A8A959314B}"/>
              </a:ext>
            </a:extLst>
          </p:cNvPr>
          <p:cNvSpPr/>
          <p:nvPr/>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llinois Center for Transition and Work word mark">
            <a:extLst>
              <a:ext uri="{FF2B5EF4-FFF2-40B4-BE49-F238E27FC236}">
                <a16:creationId xmlns:a16="http://schemas.microsoft.com/office/drawing/2014/main" id="{7D4A1242-1682-4858-9F62-4700C6AA3A2F}"/>
              </a:ext>
            </a:extLst>
          </p:cNvPr>
          <p:cNvPicPr>
            <a:picLocks noChangeAspect="1"/>
          </p:cNvPicPr>
          <p:nvPr/>
        </p:nvPicPr>
        <p:blipFill>
          <a:blip r:embed="rId2"/>
          <a:stretch>
            <a:fillRect/>
          </a:stretch>
        </p:blipFill>
        <p:spPr>
          <a:xfrm>
            <a:off x="357416" y="6175375"/>
            <a:ext cx="3060700" cy="5461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117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7AA2E9-A67D-41A8-B01F-90B86023D3C4}"/>
              </a:ext>
            </a:extLst>
          </p:cNvPr>
          <p:cNvSpPr/>
          <p:nvPr/>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llinois Center for Transition and Work word mark">
            <a:extLst>
              <a:ext uri="{FF2B5EF4-FFF2-40B4-BE49-F238E27FC236}">
                <a16:creationId xmlns:a16="http://schemas.microsoft.com/office/drawing/2014/main" id="{4318EB74-91FC-4C38-9B24-EF30F7774672}"/>
              </a:ext>
            </a:extLst>
          </p:cNvPr>
          <p:cNvPicPr>
            <a:picLocks noChangeAspect="1"/>
          </p:cNvPicPr>
          <p:nvPr/>
        </p:nvPicPr>
        <p:blipFill>
          <a:blip r:embed="rId2"/>
          <a:stretch>
            <a:fillRect/>
          </a:stretch>
        </p:blipFill>
        <p:spPr>
          <a:xfrm>
            <a:off x="357416" y="6175375"/>
            <a:ext cx="3060700" cy="5461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911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9227112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65000"/>
        <a:buFont typeface="Calibri" panose="020F050202020403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q"/>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jmayer84@illinoi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impactpublications.com/product/picture-interest-career-survey-3rd-edition/"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www.slideshare.net/guestea5159f/photointerestinventory-buford"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https://portal.cis.intocareers.org"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mynextmove.org/explore/ip"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https://ictw.illinois.edu/resources/school-to-work-transition-guide"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ocali.org/up_doc/ELSA-For-Professionals-01052021.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ouhsc.edu/thecenter/Publications/Publication-Details/employment-support-indicators"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nextsteps-nh.org/wp-content/uploads/2020/06/%20college-readiness_assessment-Landmark-Guide.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ouhsc.edu/thecenter/Publications/Publication-Details/employment-support-indicator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nextsteps-nh.org/wp-content/uploads/2020/06/%20college-readiness_assessment-Landmark-Guide.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ou.edu/education/zarrow/resources/assessments"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s://ouhsc.edu/thecenter/Publications/Publication-Details/personal-preference-indicator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ou.edu/education/zarrow/resources/curriculum#:~:text=The%20ChoiceMaker%20Curriculum%20consists%20of,students%20receiving%20special%20education%20services."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mailto:https://embracefamilies.org/wp-content/uploads/2022/06/Life-Skills-Washington-State-Assessment-Tool-5.27.22-fillable.pdf"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hyperlink" Target="mailto:www.casey.or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https://www2.ed.gov/about/offices/list/osers/transition/products/%20postsecondary-transition-guide-202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hyperlink" Target="https://ictw.illinois.edu/topics/workforce-innovation-and-opportunity-act" TargetMode="External"/><Relationship Id="rId3" Type="http://schemas.microsoft.com/office/2018/10/relationships/comments" Target="../comments/modernComment_192_4BFF0F49.xml"/><Relationship Id="rId7" Type="http://schemas.openxmlformats.org/officeDocument/2006/relationships/hyperlink" Target="https://ictw.illinois.edu/topics/work-based-learning-experience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ictw.illinois.edu/topics/customized-employment" TargetMode="External"/><Relationship Id="rId5" Type="http://schemas.openxmlformats.org/officeDocument/2006/relationships/hyperlink" Target="https://ictw.illinois.edu/topics/pathways-to-employment" TargetMode="External"/><Relationship Id="rId10" Type="http://schemas.openxmlformats.org/officeDocument/2006/relationships/image" Target="../media/image21.png"/><Relationship Id="rId4" Type="http://schemas.openxmlformats.org/officeDocument/2006/relationships/hyperlink" Target="https://ictw.illinois.edu/topics/transition-assessment" TargetMode="External"/><Relationship Id="rId9" Type="http://schemas.openxmlformats.org/officeDocument/2006/relationships/hyperlink" Target="https://ictw.illinois.edu/topics/self-determination"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transitiontn.org/assessment-database/"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mailto:https://www.ou.edu/education/zarrow/resources/assessments" TargetMode="External"/><Relationship Id="rId5" Type="http://schemas.openxmlformats.org/officeDocument/2006/relationships/hyperlink" Target="mailto:https://transitioncoalition.org/wp-content/uploads/2022/09/Study-Guide-Transition-Assessment.pdf" TargetMode="External"/><Relationship Id="rId4" Type="http://schemas.openxmlformats.org/officeDocument/2006/relationships/hyperlink" Target="https://centerontransition.org/resources/publications/download.cfm?id=161"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llinois Center for Transition and Work logo">
            <a:extLst>
              <a:ext uri="{FF2B5EF4-FFF2-40B4-BE49-F238E27FC236}">
                <a16:creationId xmlns:a16="http://schemas.microsoft.com/office/drawing/2014/main" id="{5B9B0F17-5F2B-924E-9350-3239839F52D6}"/>
              </a:ext>
            </a:extLst>
          </p:cNvPr>
          <p:cNvPicPr>
            <a:picLocks noChangeAspect="1"/>
          </p:cNvPicPr>
          <p:nvPr/>
        </p:nvPicPr>
        <p:blipFill>
          <a:blip r:embed="rId2"/>
          <a:stretch>
            <a:fillRect/>
          </a:stretch>
        </p:blipFill>
        <p:spPr>
          <a:xfrm>
            <a:off x="3740061" y="948692"/>
            <a:ext cx="4537709" cy="4537709"/>
          </a:xfrm>
          <a:prstGeom prst="rect">
            <a:avLst/>
          </a:prstGeom>
        </p:spPr>
      </p:pic>
      <p:pic>
        <p:nvPicPr>
          <p:cNvPr id="19" name="Picture 18" descr="University of Illinois Urbana-Champaign word mark">
            <a:extLst>
              <a:ext uri="{FF2B5EF4-FFF2-40B4-BE49-F238E27FC236}">
                <a16:creationId xmlns:a16="http://schemas.microsoft.com/office/drawing/2014/main" id="{F70E7419-5451-3543-9ECE-3A5EAD1EAE1A}"/>
              </a:ext>
            </a:extLst>
          </p:cNvPr>
          <p:cNvPicPr>
            <a:picLocks noChangeAspect="1"/>
          </p:cNvPicPr>
          <p:nvPr/>
        </p:nvPicPr>
        <p:blipFill>
          <a:blip r:embed="rId3"/>
          <a:stretch>
            <a:fillRect/>
          </a:stretch>
        </p:blipFill>
        <p:spPr>
          <a:xfrm>
            <a:off x="838200" y="6083481"/>
            <a:ext cx="1573890" cy="407852"/>
          </a:xfrm>
          <a:prstGeom prst="rect">
            <a:avLst/>
          </a:prstGeom>
        </p:spPr>
      </p:pic>
      <p:sp>
        <p:nvSpPr>
          <p:cNvPr id="2" name="Slide Number Placeholder 1">
            <a:extLst>
              <a:ext uri="{FF2B5EF4-FFF2-40B4-BE49-F238E27FC236}">
                <a16:creationId xmlns:a16="http://schemas.microsoft.com/office/drawing/2014/main" id="{3A592B56-6D7C-4CA5-B897-AFA4D5728A33}"/>
              </a:ext>
            </a:extLst>
          </p:cNvPr>
          <p:cNvSpPr>
            <a:spLocks noGrp="1"/>
          </p:cNvSpPr>
          <p:nvPr>
            <p:ph type="sldNum" sz="quarter" idx="12"/>
          </p:nvPr>
        </p:nvSpPr>
        <p:spPr/>
        <p:txBody>
          <a:bodyPr/>
          <a:lstStyle/>
          <a:p>
            <a:fld id="{DBFB53F7-4D87-E844-B31E-B7D266CDFB23}" type="slidenum">
              <a:rPr lang="en-US" smtClean="0"/>
              <a:pPr/>
              <a:t>1</a:t>
            </a:fld>
            <a:endParaRPr lang="en-US"/>
          </a:p>
        </p:txBody>
      </p:sp>
    </p:spTree>
    <p:extLst>
      <p:ext uri="{BB962C8B-B14F-4D97-AF65-F5344CB8AC3E}">
        <p14:creationId xmlns:p14="http://schemas.microsoft.com/office/powerpoint/2010/main" val="205689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F7AD770C-3E44-6A29-ACCA-202EEC916E07}"/>
              </a:ext>
            </a:extLst>
          </p:cNvPr>
          <p:cNvSpPr>
            <a:spLocks noChangeArrowheads="1"/>
          </p:cNvSpPr>
          <p:nvPr/>
        </p:nvSpPr>
        <p:spPr bwMode="auto">
          <a:xfrm>
            <a:off x="584200" y="152400"/>
            <a:ext cx="10236199"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914400">
              <a:lnSpc>
                <a:spcPct val="90000"/>
              </a:lnSpc>
              <a:spcBef>
                <a:spcPct val="0"/>
              </a:spcBef>
              <a:buNone/>
            </a:pPr>
            <a:r>
              <a:rPr lang="en-US" sz="4000" b="1">
                <a:latin typeface="+mj-lt"/>
                <a:ea typeface="+mj-lt"/>
                <a:cs typeface="+mj-lt"/>
              </a:rPr>
              <a:t>Age-appropriate Transition Assessments: Defined</a:t>
            </a:r>
          </a:p>
        </p:txBody>
      </p:sp>
      <p:sp>
        <p:nvSpPr>
          <p:cNvPr id="8195" name="Rectangle 5">
            <a:extLst>
              <a:ext uri="{FF2B5EF4-FFF2-40B4-BE49-F238E27FC236}">
                <a16:creationId xmlns:a16="http://schemas.microsoft.com/office/drawing/2014/main" id="{873FD458-291B-4332-8788-B3F6D909AA10}"/>
              </a:ext>
            </a:extLst>
          </p:cNvPr>
          <p:cNvSpPr>
            <a:spLocks noChangeArrowheads="1"/>
          </p:cNvSpPr>
          <p:nvPr/>
        </p:nvSpPr>
        <p:spPr bwMode="auto">
          <a:xfrm>
            <a:off x="748260" y="1602815"/>
            <a:ext cx="11149571" cy="4874185"/>
          </a:xfrm>
          <a:prstGeom prst="rect">
            <a:avLst/>
          </a:prstGeom>
          <a:noFill/>
          <a:ln w="9525">
            <a:noFill/>
            <a:miter lim="800000"/>
            <a:headEnd/>
            <a:tailEnd/>
          </a:ln>
        </p:spPr>
        <p:txBody>
          <a:bodyPr lIns="91440" tIns="45720" rIns="91440" bIns="45720" anchor="t"/>
          <a:lstStyle/>
          <a:p>
            <a:pPr>
              <a:spcBef>
                <a:spcPct val="20000"/>
              </a:spcBef>
              <a:buClr>
                <a:schemeClr val="tx2"/>
              </a:buClr>
              <a:buSzPct val="70000"/>
              <a:defRPr/>
            </a:pPr>
            <a:r>
              <a:rPr lang="en-US" sz="2800" b="1" dirty="0">
                <a:latin typeface="Calibri"/>
                <a:cs typeface="Times"/>
              </a:rPr>
              <a:t>“Best practices would also include assessment information </a:t>
            </a:r>
            <a:endParaRPr lang="en-US" sz="2800" b="1" dirty="0">
              <a:latin typeface="Calibri"/>
              <a:cs typeface="Calibri"/>
            </a:endParaRPr>
          </a:p>
          <a:p>
            <a:pPr marL="514350" indent="-514350" eaLnBrk="1" hangingPunct="1">
              <a:spcBef>
                <a:spcPct val="20000"/>
              </a:spcBef>
              <a:buClr>
                <a:schemeClr val="tx2"/>
              </a:buClr>
              <a:buSzPct val="70000"/>
              <a:buFont typeface="+mj-lt"/>
              <a:buAutoNum type="alphaLcParenR"/>
              <a:defRPr/>
            </a:pPr>
            <a:r>
              <a:rPr lang="en-US" sz="2800" dirty="0">
                <a:latin typeface="Calibri"/>
                <a:cs typeface="Times"/>
              </a:rPr>
              <a:t>Provided by multiple people,</a:t>
            </a:r>
          </a:p>
          <a:p>
            <a:pPr marL="514350" indent="-514350">
              <a:spcBef>
                <a:spcPct val="20000"/>
              </a:spcBef>
              <a:buClr>
                <a:schemeClr val="tx2"/>
              </a:buClr>
              <a:buSzPct val="70000"/>
              <a:buFont typeface="+mj-lt"/>
              <a:buAutoNum type="alphaLcParenR"/>
              <a:defRPr/>
            </a:pPr>
            <a:r>
              <a:rPr lang="en-US" sz="2800" dirty="0">
                <a:latin typeface="Calibri"/>
                <a:cs typeface="Times"/>
              </a:rPr>
              <a:t>Based on student performance in multiple environments,</a:t>
            </a:r>
          </a:p>
          <a:p>
            <a:pPr marL="514350" indent="-514350" eaLnBrk="1" hangingPunct="1">
              <a:spcBef>
                <a:spcPct val="20000"/>
              </a:spcBef>
              <a:buClr>
                <a:schemeClr val="tx2"/>
              </a:buClr>
              <a:buSzPct val="70000"/>
              <a:buFont typeface="+mj-lt"/>
              <a:buAutoNum type="alphaLcParenR"/>
              <a:defRPr/>
            </a:pPr>
            <a:r>
              <a:rPr lang="en-US" sz="2800" dirty="0">
                <a:latin typeface="Calibri"/>
                <a:cs typeface="Times"/>
              </a:rPr>
              <a:t>Based on naturally occurring experiences,</a:t>
            </a:r>
          </a:p>
          <a:p>
            <a:pPr marL="514350" indent="-514350" eaLnBrk="1" hangingPunct="1">
              <a:spcBef>
                <a:spcPct val="20000"/>
              </a:spcBef>
              <a:buClr>
                <a:schemeClr val="tx2"/>
              </a:buClr>
              <a:buSzPct val="70000"/>
              <a:buFont typeface="+mj-lt"/>
              <a:buAutoNum type="alphaLcParenR"/>
              <a:defRPr/>
            </a:pPr>
            <a:r>
              <a:rPr lang="en-US" sz="2800" dirty="0">
                <a:latin typeface="Calibri"/>
                <a:cs typeface="Times"/>
              </a:rPr>
              <a:t>That is understandable, and</a:t>
            </a:r>
          </a:p>
          <a:p>
            <a:pPr marL="514350" indent="-514350">
              <a:spcBef>
                <a:spcPct val="20000"/>
              </a:spcBef>
              <a:buClr>
                <a:schemeClr val="tx2"/>
              </a:buClr>
              <a:buSzPct val="70000"/>
              <a:buFont typeface="+mj-lt"/>
              <a:buAutoNum type="alphaLcParenR"/>
              <a:defRPr/>
            </a:pPr>
            <a:r>
              <a:rPr lang="en-US" sz="2800" dirty="0">
                <a:latin typeface="Calibri"/>
                <a:cs typeface="Times"/>
              </a:rPr>
              <a:t>That was gathered through instruments and methods sensitive to cultural diversity.”  </a:t>
            </a:r>
          </a:p>
          <a:p>
            <a:pPr algn="r" defTabSz="914400">
              <a:lnSpc>
                <a:spcPct val="70000"/>
              </a:lnSpc>
              <a:spcBef>
                <a:spcPts val="851"/>
              </a:spcBef>
              <a:buClr>
                <a:schemeClr val="tx2"/>
              </a:buClr>
              <a:buSzPct val="70000"/>
              <a:defRPr/>
            </a:pPr>
            <a:r>
              <a:rPr lang="en-US" sz="2200" dirty="0">
                <a:solidFill>
                  <a:schemeClr val="bg2">
                    <a:lumMod val="75000"/>
                  </a:schemeClr>
                </a:solidFill>
                <a:ea typeface="+mn-lt"/>
                <a:cs typeface="+mn-lt"/>
              </a:rPr>
              <a:t>(NSTTAC, 2007)</a:t>
            </a:r>
          </a:p>
        </p:txBody>
      </p:sp>
      <p:sp>
        <p:nvSpPr>
          <p:cNvPr id="15364" name="Rectangle 8">
            <a:extLst>
              <a:ext uri="{FF2B5EF4-FFF2-40B4-BE49-F238E27FC236}">
                <a16:creationId xmlns:a16="http://schemas.microsoft.com/office/drawing/2014/main" id="{2F2840DA-478F-7914-9DE1-67AA717EE64E}"/>
              </a:ext>
            </a:extLst>
          </p:cNvPr>
          <p:cNvSpPr>
            <a:spLocks noChangeArrowheads="1"/>
          </p:cNvSpPr>
          <p:nvPr/>
        </p:nvSpPr>
        <p:spPr bwMode="auto">
          <a:xfrm>
            <a:off x="3733801" y="5791200"/>
            <a:ext cx="6176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latin typeface="Times" panose="02020603050405020304" pitchFamily="18" charset="0"/>
            </a:endParaRPr>
          </a:p>
        </p:txBody>
      </p:sp>
      <p:sp>
        <p:nvSpPr>
          <p:cNvPr id="2" name="Slide Number Placeholder 1">
            <a:extLst>
              <a:ext uri="{FF2B5EF4-FFF2-40B4-BE49-F238E27FC236}">
                <a16:creationId xmlns:a16="http://schemas.microsoft.com/office/drawing/2014/main" id="{BB64A64E-278C-5A39-0A55-CA2DAE87E894}"/>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10</a:t>
            </a:fld>
            <a:endParaRPr lang="en-US"/>
          </a:p>
        </p:txBody>
      </p:sp>
    </p:spTree>
    <p:extLst>
      <p:ext uri="{BB962C8B-B14F-4D97-AF65-F5344CB8AC3E}">
        <p14:creationId xmlns:p14="http://schemas.microsoft.com/office/powerpoint/2010/main" val="786375615"/>
      </p:ext>
    </p:extLst>
  </p:cSld>
  <p:clrMapOvr>
    <a:masterClrMapping/>
  </p:clrMapOvr>
  <p:transition spd="med">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CDBAA22-0CAB-2612-1278-16D6685AD803}"/>
              </a:ext>
            </a:extLst>
          </p:cNvPr>
          <p:cNvSpPr>
            <a:spLocks noGrp="1" noChangeArrowheads="1"/>
          </p:cNvSpPr>
          <p:nvPr>
            <p:ph type="title"/>
          </p:nvPr>
        </p:nvSpPr>
        <p:spPr/>
        <p:txBody>
          <a:bodyPr/>
          <a:lstStyle/>
          <a:p>
            <a:r>
              <a:rPr lang="en-US" altLang="en-US" sz="4000" b="1">
                <a:solidFill>
                  <a:srgbClr val="002060"/>
                </a:solidFill>
              </a:rPr>
              <a:t>The Purpose of Transition Assessment:</a:t>
            </a:r>
            <a:br>
              <a:rPr lang="en-US" altLang="en-US" sz="4000" b="1"/>
            </a:br>
            <a:r>
              <a:rPr lang="en-US" altLang="en-US" sz="3600">
                <a:solidFill>
                  <a:srgbClr val="009FD4"/>
                </a:solidFill>
              </a:rPr>
              <a:t>Use Results to answer 3 key questions</a:t>
            </a:r>
            <a:endParaRPr lang="en-US" altLang="en-US" sz="3600">
              <a:solidFill>
                <a:srgbClr val="009FD4"/>
              </a:solidFill>
              <a:ea typeface="Calibri Light"/>
              <a:cs typeface="Calibri Light"/>
            </a:endParaRPr>
          </a:p>
        </p:txBody>
      </p:sp>
      <p:sp>
        <p:nvSpPr>
          <p:cNvPr id="18435" name="Rectangle 3">
            <a:extLst>
              <a:ext uri="{FF2B5EF4-FFF2-40B4-BE49-F238E27FC236}">
                <a16:creationId xmlns:a16="http://schemas.microsoft.com/office/drawing/2014/main" id="{9924E74E-673B-4712-8F23-434E3CDF3F32}"/>
              </a:ext>
            </a:extLst>
          </p:cNvPr>
          <p:cNvSpPr>
            <a:spLocks noGrp="1" noChangeArrowheads="1"/>
          </p:cNvSpPr>
          <p:nvPr>
            <p:ph sz="half" idx="1"/>
          </p:nvPr>
        </p:nvSpPr>
        <p:spPr>
          <a:xfrm>
            <a:off x="685801" y="1719264"/>
            <a:ext cx="10668000" cy="4195761"/>
          </a:xfrm>
        </p:spPr>
        <p:txBody>
          <a:bodyPr vert="horz" lIns="91440" tIns="45720" rIns="91440" bIns="45720" rtlCol="0" anchor="t">
            <a:normAutofit/>
          </a:bodyPr>
          <a:lstStyle/>
          <a:p>
            <a:pPr>
              <a:buNone/>
              <a:defRPr/>
            </a:pPr>
            <a:r>
              <a:rPr lang="en-US" sz="2800" b="1"/>
              <a:t>After my school years, where and how do I want to …</a:t>
            </a:r>
          </a:p>
          <a:p>
            <a:pPr marL="0" indent="0">
              <a:buNone/>
              <a:defRPr/>
            </a:pPr>
            <a:r>
              <a:rPr lang="en-US" sz="2600"/>
              <a:t>1. Live?</a:t>
            </a:r>
            <a:endParaRPr lang="en-US" sz="2600">
              <a:ea typeface="Calibri" panose="020F0502020204030204"/>
              <a:cs typeface="Calibri"/>
            </a:endParaRPr>
          </a:p>
          <a:p>
            <a:pPr marL="0" indent="0">
              <a:buNone/>
              <a:defRPr/>
            </a:pPr>
            <a:r>
              <a:rPr lang="en-US" sz="2600"/>
              <a:t>2. Work?</a:t>
            </a:r>
            <a:endParaRPr lang="en-US" sz="2600">
              <a:ea typeface="Calibri" panose="020F0502020204030204"/>
              <a:cs typeface="Calibri"/>
            </a:endParaRPr>
          </a:p>
          <a:p>
            <a:pPr marL="0" indent="0">
              <a:buNone/>
              <a:defRPr/>
            </a:pPr>
            <a:r>
              <a:rPr lang="en-US" sz="2600"/>
              <a:t>3. Learn my job? </a:t>
            </a:r>
            <a:endParaRPr lang="en-US" sz="2600">
              <a:ea typeface="Calibri" panose="020F0502020204030204"/>
              <a:cs typeface="Calibri" panose="020F0502020204030204"/>
            </a:endParaRPr>
          </a:p>
          <a:p>
            <a:pPr marL="514350" indent="-514350">
              <a:buNone/>
              <a:defRPr/>
            </a:pPr>
            <a:endParaRPr lang="en-US" sz="2600"/>
          </a:p>
          <a:p>
            <a:pPr marL="0" indent="0">
              <a:buNone/>
              <a:defRPr/>
            </a:pPr>
            <a:r>
              <a:rPr lang="en-US" sz="2600"/>
              <a:t>The answers become post-secondary goals</a:t>
            </a:r>
            <a:endParaRPr lang="en-US" sz="2600">
              <a:ea typeface="Calibri" panose="020F0502020204030204"/>
              <a:cs typeface="Calibri" panose="020F0502020204030204"/>
            </a:endParaRPr>
          </a:p>
          <a:p>
            <a:pPr marL="514350" indent="-514350">
              <a:buFont typeface="Calibri" panose="05000000000000000000" pitchFamily="2" charset="2"/>
              <a:buChar char="-"/>
              <a:defRPr/>
            </a:pPr>
            <a:r>
              <a:rPr lang="en-US" sz="2600"/>
              <a:t>Additionally, we need to look at skills, interests, and where development is needed to achieve post-secondary goals</a:t>
            </a:r>
            <a:endParaRPr lang="en-US" sz="2600">
              <a:ea typeface="Calibri" panose="020F0502020204030204"/>
              <a:cs typeface="Calibri"/>
            </a:endParaRPr>
          </a:p>
          <a:p>
            <a:pPr eaLnBrk="1" hangingPunct="1">
              <a:buFont typeface="Wingdings" panose="05000000000000000000" pitchFamily="2" charset="2"/>
              <a:buNone/>
              <a:defRPr/>
            </a:pPr>
            <a:endParaRPr lang="en-US" sz="2600"/>
          </a:p>
        </p:txBody>
      </p:sp>
      <p:sp>
        <p:nvSpPr>
          <p:cNvPr id="3" name="Slide Number Placeholder 1">
            <a:extLst>
              <a:ext uri="{FF2B5EF4-FFF2-40B4-BE49-F238E27FC236}">
                <a16:creationId xmlns:a16="http://schemas.microsoft.com/office/drawing/2014/main" id="{361F2926-328D-E283-018F-8C5FA6D9CFC4}"/>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11</a:t>
            </a:fld>
            <a:endParaRPr lang="en-US"/>
          </a:p>
        </p:txBody>
      </p:sp>
    </p:spTree>
    <p:extLst>
      <p:ext uri="{BB962C8B-B14F-4D97-AF65-F5344CB8AC3E}">
        <p14:creationId xmlns:p14="http://schemas.microsoft.com/office/powerpoint/2010/main" val="1905615177"/>
      </p:ext>
    </p:extLst>
  </p:cSld>
  <p:clrMapOvr>
    <a:masterClrMapping/>
  </p:clrMapOvr>
  <p:transition spd="med">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21FF-877C-2FA3-5653-1A31819683F2}"/>
              </a:ext>
            </a:extLst>
          </p:cNvPr>
          <p:cNvSpPr>
            <a:spLocks noGrp="1"/>
          </p:cNvSpPr>
          <p:nvPr>
            <p:ph type="title"/>
          </p:nvPr>
        </p:nvSpPr>
        <p:spPr>
          <a:xfrm>
            <a:off x="312234" y="246373"/>
            <a:ext cx="11041566" cy="1109092"/>
          </a:xfrm>
        </p:spPr>
        <p:txBody>
          <a:bodyPr>
            <a:normAutofit fontScale="90000"/>
          </a:bodyPr>
          <a:lstStyle/>
          <a:p>
            <a:r>
              <a:rPr lang="en-US" dirty="0">
                <a:solidFill>
                  <a:srgbClr val="002060"/>
                </a:solidFill>
                <a:cs typeface="Calibri Light"/>
              </a:rPr>
              <a:t>Transition Assessment: Organization by Category  </a:t>
            </a:r>
            <a:endParaRPr lang="en-US" dirty="0">
              <a:solidFill>
                <a:srgbClr val="002060"/>
              </a:solidFill>
            </a:endParaRPr>
          </a:p>
        </p:txBody>
      </p:sp>
      <p:sp>
        <p:nvSpPr>
          <p:cNvPr id="3" name="Content Placeholder 2">
            <a:extLst>
              <a:ext uri="{FF2B5EF4-FFF2-40B4-BE49-F238E27FC236}">
                <a16:creationId xmlns:a16="http://schemas.microsoft.com/office/drawing/2014/main" id="{9CB589AC-2C9D-A6F3-FDE9-7868C1BBFF1A}"/>
              </a:ext>
            </a:extLst>
          </p:cNvPr>
          <p:cNvSpPr>
            <a:spLocks noGrp="1"/>
          </p:cNvSpPr>
          <p:nvPr>
            <p:ph idx="1"/>
          </p:nvPr>
        </p:nvSpPr>
        <p:spPr>
          <a:xfrm>
            <a:off x="838200" y="1355466"/>
            <a:ext cx="11153553" cy="5139184"/>
          </a:xfrm>
        </p:spPr>
        <p:txBody>
          <a:bodyPr vert="horz" lIns="91440" tIns="45720" rIns="91440" bIns="45720" rtlCol="0" anchor="t">
            <a:normAutofit/>
          </a:bodyPr>
          <a:lstStyle/>
          <a:p>
            <a:pPr marL="0" indent="0">
              <a:buNone/>
            </a:pPr>
            <a:r>
              <a:rPr lang="en-US" sz="2400" b="1" dirty="0">
                <a:cs typeface="Calibri"/>
              </a:rPr>
              <a:t> Category A - Priority 1 Assessments: Early in process, and ongoing (e.g. biennially)</a:t>
            </a:r>
          </a:p>
          <a:p>
            <a:pPr marL="628650" indent="-514350">
              <a:buFont typeface="+mj-lt"/>
              <a:buAutoNum type="arabicPeriod"/>
            </a:pPr>
            <a:r>
              <a:rPr lang="en-US" sz="2400" dirty="0">
                <a:cs typeface="Calibri"/>
              </a:rPr>
              <a:t>Comprehensive Transition Assessment </a:t>
            </a:r>
          </a:p>
          <a:p>
            <a:pPr marL="628650" indent="-514350">
              <a:buFont typeface="+mj-lt"/>
              <a:buAutoNum type="arabicPeriod"/>
            </a:pPr>
            <a:r>
              <a:rPr lang="en-US" sz="2400" dirty="0">
                <a:cs typeface="Calibri"/>
              </a:rPr>
              <a:t>Career Interest Inventory </a:t>
            </a:r>
          </a:p>
          <a:p>
            <a:pPr marL="628650" indent="-514350">
              <a:buFont typeface="+mj-lt"/>
              <a:buAutoNum type="arabicPeriod"/>
            </a:pPr>
            <a:r>
              <a:rPr lang="en-US" sz="2400" dirty="0">
                <a:cs typeface="Calibri"/>
              </a:rPr>
              <a:t>Student and Parent Transition Surveys </a:t>
            </a:r>
          </a:p>
          <a:p>
            <a:pPr marL="114300" indent="0">
              <a:buNone/>
            </a:pPr>
            <a:r>
              <a:rPr lang="en-US" sz="2400" b="1" dirty="0">
                <a:cs typeface="Calibri"/>
              </a:rPr>
              <a:t>Category B - Additional Assessments: Based on initial findings &amp; student need:</a:t>
            </a:r>
          </a:p>
          <a:p>
            <a:pPr marL="628650" indent="-514350">
              <a:buFont typeface="+mj-lt"/>
              <a:buAutoNum type="arabicPeriod"/>
            </a:pPr>
            <a:r>
              <a:rPr lang="en-US" sz="2400" dirty="0">
                <a:cs typeface="Calibri"/>
              </a:rPr>
              <a:t>Vocational Skills Assessments </a:t>
            </a:r>
          </a:p>
          <a:p>
            <a:pPr marL="628650" indent="-514350">
              <a:buFont typeface="+mj-lt"/>
              <a:buAutoNum type="arabicPeriod"/>
            </a:pPr>
            <a:r>
              <a:rPr lang="en-US" sz="2400" dirty="0">
                <a:ea typeface="+mn-lt"/>
                <a:cs typeface="+mn-lt"/>
              </a:rPr>
              <a:t>Postsecondary Ed/Training Assessments </a:t>
            </a:r>
            <a:endParaRPr lang="en-US" sz="2400" dirty="0">
              <a:cs typeface="Calibri"/>
            </a:endParaRPr>
          </a:p>
          <a:p>
            <a:pPr marL="628650" indent="-514350">
              <a:buFont typeface="+mj-lt"/>
              <a:buAutoNum type="arabicPeriod"/>
            </a:pPr>
            <a:r>
              <a:rPr lang="en-US" sz="2400" dirty="0">
                <a:ea typeface="+mn-lt"/>
                <a:cs typeface="+mn-lt"/>
              </a:rPr>
              <a:t>Independent Living Skill Assessments </a:t>
            </a:r>
          </a:p>
          <a:p>
            <a:pPr marL="628650" indent="-514350">
              <a:buFont typeface="+mj-lt"/>
              <a:buAutoNum type="arabicPeriod"/>
            </a:pPr>
            <a:r>
              <a:rPr lang="en-US" sz="2400" dirty="0">
                <a:ea typeface="+mn-lt"/>
                <a:cs typeface="+mn-lt"/>
              </a:rPr>
              <a:t>Self-Determination Assessments</a:t>
            </a:r>
          </a:p>
          <a:p>
            <a:pPr marL="114300" indent="0">
              <a:buNone/>
            </a:pPr>
            <a:endParaRPr lang="en-US" sz="2400" dirty="0">
              <a:cs typeface="Calibri"/>
            </a:endParaRPr>
          </a:p>
          <a:p>
            <a:pPr marL="0" indent="0">
              <a:buNone/>
            </a:pPr>
            <a:endParaRPr lang="en-US" dirty="0">
              <a:cs typeface="Calibri"/>
            </a:endParaRPr>
          </a:p>
        </p:txBody>
      </p:sp>
      <p:sp>
        <p:nvSpPr>
          <p:cNvPr id="4" name="Slide Number Placeholder 1">
            <a:extLst>
              <a:ext uri="{FF2B5EF4-FFF2-40B4-BE49-F238E27FC236}">
                <a16:creationId xmlns:a16="http://schemas.microsoft.com/office/drawing/2014/main" id="{3DD87944-B452-BE20-17FD-EFEDE995F289}"/>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12</a:t>
            </a:fld>
            <a:endParaRPr lang="en-US"/>
          </a:p>
        </p:txBody>
      </p:sp>
    </p:spTree>
    <p:extLst>
      <p:ext uri="{BB962C8B-B14F-4D97-AF65-F5344CB8AC3E}">
        <p14:creationId xmlns:p14="http://schemas.microsoft.com/office/powerpoint/2010/main" val="437953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21FF-877C-2FA3-5653-1A31819683F2}"/>
              </a:ext>
            </a:extLst>
          </p:cNvPr>
          <p:cNvSpPr>
            <a:spLocks noGrp="1"/>
          </p:cNvSpPr>
          <p:nvPr>
            <p:ph type="title"/>
          </p:nvPr>
        </p:nvSpPr>
        <p:spPr>
          <a:xfrm>
            <a:off x="111512" y="246373"/>
            <a:ext cx="11242288" cy="1109092"/>
          </a:xfrm>
        </p:spPr>
        <p:txBody>
          <a:bodyPr/>
          <a:lstStyle/>
          <a:p>
            <a:r>
              <a:rPr lang="en-US" dirty="0">
                <a:solidFill>
                  <a:srgbClr val="002060"/>
                </a:solidFill>
                <a:cs typeface="Calibri Light"/>
              </a:rPr>
              <a:t>Transition Assessment Examples: by Category  </a:t>
            </a:r>
            <a:endParaRPr lang="en-US" dirty="0">
              <a:solidFill>
                <a:srgbClr val="002060"/>
              </a:solidFill>
            </a:endParaRPr>
          </a:p>
        </p:txBody>
      </p:sp>
      <p:sp>
        <p:nvSpPr>
          <p:cNvPr id="3" name="Content Placeholder 2">
            <a:extLst>
              <a:ext uri="{FF2B5EF4-FFF2-40B4-BE49-F238E27FC236}">
                <a16:creationId xmlns:a16="http://schemas.microsoft.com/office/drawing/2014/main" id="{9CB589AC-2C9D-A6F3-FDE9-7868C1BBFF1A}"/>
              </a:ext>
            </a:extLst>
          </p:cNvPr>
          <p:cNvSpPr>
            <a:spLocks noGrp="1"/>
          </p:cNvSpPr>
          <p:nvPr>
            <p:ph idx="1"/>
          </p:nvPr>
        </p:nvSpPr>
        <p:spPr>
          <a:xfrm>
            <a:off x="838200" y="1355466"/>
            <a:ext cx="11153553" cy="5139184"/>
          </a:xfrm>
        </p:spPr>
        <p:txBody>
          <a:bodyPr vert="horz" lIns="91440" tIns="45720" rIns="91440" bIns="45720" rtlCol="0" anchor="t">
            <a:normAutofit/>
          </a:bodyPr>
          <a:lstStyle/>
          <a:p>
            <a:pPr marL="0" indent="0">
              <a:buNone/>
            </a:pPr>
            <a:r>
              <a:rPr lang="en-US" sz="2800" b="1" dirty="0">
                <a:cs typeface="Calibri"/>
              </a:rPr>
              <a:t>Category A - Priority 1 Assessments: Early in process, and ongoing</a:t>
            </a:r>
          </a:p>
          <a:p>
            <a:pPr marL="628650" indent="-514350">
              <a:buFont typeface="+mj-lt"/>
              <a:buAutoNum type="arabicPeriod"/>
            </a:pPr>
            <a:r>
              <a:rPr lang="en-US" sz="2800" u="sng" dirty="0">
                <a:cs typeface="Calibri"/>
              </a:rPr>
              <a:t>Comprehensive Transition Assessment</a:t>
            </a:r>
            <a:r>
              <a:rPr lang="en-US" sz="2800" dirty="0">
                <a:cs typeface="Calibri"/>
              </a:rPr>
              <a:t>: Several examples </a:t>
            </a:r>
          </a:p>
          <a:p>
            <a:pPr marL="571500" indent="-457200"/>
            <a:r>
              <a:rPr lang="en-US" sz="2800" dirty="0">
                <a:cs typeface="Calibri"/>
              </a:rPr>
              <a:t>Transition Planning Inventory 3 (TPI 3)</a:t>
            </a:r>
          </a:p>
          <a:p>
            <a:pPr marL="571500" indent="-457200"/>
            <a:r>
              <a:rPr lang="en-US" sz="2800" dirty="0">
                <a:cs typeface="Calibri"/>
              </a:rPr>
              <a:t>Transition Assessment &amp; Goal Generator (TAGG)</a:t>
            </a:r>
          </a:p>
          <a:p>
            <a:pPr marL="571500" indent="-457200"/>
            <a:r>
              <a:rPr lang="en-US" sz="2800" dirty="0">
                <a:cs typeface="Calibri"/>
              </a:rPr>
              <a:t>Brigance Transition Skills Inventory 2 (TSI 2)</a:t>
            </a:r>
          </a:p>
          <a:p>
            <a:pPr marL="114300" indent="0">
              <a:buNone/>
            </a:pPr>
            <a:r>
              <a:rPr lang="en-US" sz="2800" dirty="0">
                <a:cs typeface="Calibri"/>
              </a:rPr>
              <a:t> </a:t>
            </a:r>
          </a:p>
          <a:p>
            <a:pPr marL="114300" indent="0">
              <a:buNone/>
            </a:pPr>
            <a:r>
              <a:rPr lang="en-US" sz="2800" dirty="0">
                <a:cs typeface="Calibri"/>
              </a:rPr>
              <a:t>2. </a:t>
            </a:r>
            <a:r>
              <a:rPr lang="en-US" sz="2800" u="sng" dirty="0">
                <a:cs typeface="Calibri"/>
              </a:rPr>
              <a:t>Career Interest Survey</a:t>
            </a:r>
            <a:r>
              <a:rPr lang="en-US" sz="2800" dirty="0">
                <a:cs typeface="Calibri"/>
              </a:rPr>
              <a:t>: Several Examples</a:t>
            </a:r>
          </a:p>
          <a:p>
            <a:pPr marL="114300" indent="0">
              <a:buNone/>
            </a:pPr>
            <a:endParaRPr lang="en-US" sz="2800" dirty="0">
              <a:cs typeface="Calibri"/>
            </a:endParaRPr>
          </a:p>
          <a:p>
            <a:pPr marL="114300" indent="0">
              <a:buNone/>
            </a:pPr>
            <a:r>
              <a:rPr lang="en-US" sz="2800" dirty="0">
                <a:cs typeface="Calibri"/>
              </a:rPr>
              <a:t>3. </a:t>
            </a:r>
            <a:r>
              <a:rPr lang="en-US" sz="2800" u="sng" dirty="0">
                <a:cs typeface="Calibri"/>
              </a:rPr>
              <a:t>Student and Parent Transition Surveys</a:t>
            </a:r>
            <a:r>
              <a:rPr lang="en-US" sz="2800" dirty="0">
                <a:cs typeface="Calibri"/>
              </a:rPr>
              <a:t>: Example from ICTW</a:t>
            </a:r>
          </a:p>
          <a:p>
            <a:pPr marL="0" indent="0">
              <a:buNone/>
            </a:pPr>
            <a:endParaRPr lang="en-US" dirty="0">
              <a:cs typeface="Calibri"/>
            </a:endParaRPr>
          </a:p>
        </p:txBody>
      </p:sp>
      <p:sp>
        <p:nvSpPr>
          <p:cNvPr id="4" name="Slide Number Placeholder 1">
            <a:extLst>
              <a:ext uri="{FF2B5EF4-FFF2-40B4-BE49-F238E27FC236}">
                <a16:creationId xmlns:a16="http://schemas.microsoft.com/office/drawing/2014/main" id="{3DD87944-B452-BE20-17FD-EFEDE995F289}"/>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13</a:t>
            </a:fld>
            <a:endParaRPr lang="en-US"/>
          </a:p>
        </p:txBody>
      </p:sp>
    </p:spTree>
    <p:extLst>
      <p:ext uri="{BB962C8B-B14F-4D97-AF65-F5344CB8AC3E}">
        <p14:creationId xmlns:p14="http://schemas.microsoft.com/office/powerpoint/2010/main" val="226113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52E1C-CB05-C045-8671-E017EFA2C7E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306F505-8F4B-3ED0-705D-19320FB5AFB3}"/>
              </a:ext>
            </a:extLst>
          </p:cNvPr>
          <p:cNvSpPr>
            <a:spLocks noGrp="1"/>
          </p:cNvSpPr>
          <p:nvPr>
            <p:ph type="sldNum" sz="quarter" idx="12"/>
          </p:nvPr>
        </p:nvSpPr>
        <p:spPr/>
        <p:txBody>
          <a:bodyPr/>
          <a:lstStyle/>
          <a:p>
            <a:fld id="{DBFB53F7-4D87-E844-B31E-B7D266CDFB23}" type="slidenum">
              <a:rPr lang="en-US" smtClean="0"/>
              <a:t>14</a:t>
            </a:fld>
            <a:endParaRPr lang="en-US"/>
          </a:p>
        </p:txBody>
      </p:sp>
      <p:sp>
        <p:nvSpPr>
          <p:cNvPr id="2" name="TextBox 1">
            <a:extLst>
              <a:ext uri="{FF2B5EF4-FFF2-40B4-BE49-F238E27FC236}">
                <a16:creationId xmlns:a16="http://schemas.microsoft.com/office/drawing/2014/main" id="{8F39A35B-781E-F341-5474-BD36C94A5606}"/>
              </a:ext>
            </a:extLst>
          </p:cNvPr>
          <p:cNvSpPr txBox="1"/>
          <p:nvPr/>
        </p:nvSpPr>
        <p:spPr>
          <a:xfrm>
            <a:off x="1779373" y="926757"/>
            <a:ext cx="8170929" cy="4524315"/>
          </a:xfrm>
          <a:prstGeom prst="rect">
            <a:avLst/>
          </a:prstGeom>
          <a:no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ea typeface="+mn-lt"/>
                <a:cs typeface="+mn-lt"/>
              </a:rPr>
              <a:t>Assessment Examples-</a:t>
            </a:r>
          </a:p>
          <a:p>
            <a:pPr algn="ctr"/>
            <a:r>
              <a:rPr lang="en-US" sz="4800" b="1" dirty="0">
                <a:solidFill>
                  <a:schemeClr val="bg1"/>
                </a:solidFill>
                <a:ea typeface="Calibri"/>
                <a:cs typeface="Calibri"/>
              </a:rPr>
              <a:t>Category A:</a:t>
            </a:r>
          </a:p>
          <a:p>
            <a:pPr marL="685800" indent="-685800" algn="ctr">
              <a:buFont typeface="Arial" panose="020B0604020202020204" pitchFamily="34" charset="0"/>
              <a:buChar char="•"/>
            </a:pPr>
            <a:r>
              <a:rPr lang="en-US" sz="4800" b="1" dirty="0">
                <a:solidFill>
                  <a:schemeClr val="bg1"/>
                </a:solidFill>
                <a:ea typeface="Calibri"/>
                <a:cs typeface="Calibri"/>
              </a:rPr>
              <a:t>Comprehensive </a:t>
            </a:r>
          </a:p>
          <a:p>
            <a:pPr marL="685800" indent="-685800" algn="ctr">
              <a:buFont typeface="Arial" panose="020B0604020202020204" pitchFamily="34" charset="0"/>
              <a:buChar char="•"/>
            </a:pPr>
            <a:r>
              <a:rPr lang="en-US" sz="4800" b="1" dirty="0">
                <a:solidFill>
                  <a:schemeClr val="bg1"/>
                </a:solidFill>
                <a:ea typeface="Calibri"/>
                <a:cs typeface="Calibri"/>
              </a:rPr>
              <a:t>Career Interests</a:t>
            </a:r>
          </a:p>
          <a:p>
            <a:pPr marL="685800" indent="-685800" algn="ctr">
              <a:buFont typeface="Arial" panose="020B0604020202020204" pitchFamily="34" charset="0"/>
              <a:buChar char="•"/>
            </a:pPr>
            <a:r>
              <a:rPr lang="en-US" sz="4800" b="1" dirty="0">
                <a:solidFill>
                  <a:schemeClr val="bg1"/>
                </a:solidFill>
                <a:ea typeface="Calibri"/>
                <a:cs typeface="Calibri"/>
              </a:rPr>
              <a:t>Student/Parent Surveys </a:t>
            </a:r>
          </a:p>
          <a:p>
            <a:pPr algn="ctr"/>
            <a:r>
              <a:rPr lang="en-US" sz="4800" b="1" dirty="0">
                <a:solidFill>
                  <a:schemeClr val="bg1"/>
                </a:solidFill>
                <a:ea typeface="Calibri"/>
                <a:cs typeface="Calibri"/>
              </a:rPr>
              <a:t> </a:t>
            </a:r>
          </a:p>
        </p:txBody>
      </p:sp>
    </p:spTree>
    <p:extLst>
      <p:ext uri="{BB962C8B-B14F-4D97-AF65-F5344CB8AC3E}">
        <p14:creationId xmlns:p14="http://schemas.microsoft.com/office/powerpoint/2010/main" val="1014772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4C9DC16-C667-45FD-A454-EE5229FD85A7}"/>
              </a:ext>
            </a:extLst>
          </p:cNvPr>
          <p:cNvSpPr>
            <a:spLocks noGrp="1" noChangeArrowheads="1"/>
          </p:cNvSpPr>
          <p:nvPr>
            <p:ph type="title"/>
          </p:nvPr>
        </p:nvSpPr>
        <p:spPr>
          <a:xfrm>
            <a:off x="937847" y="228600"/>
            <a:ext cx="10916302" cy="1295400"/>
          </a:xfrm>
        </p:spPr>
        <p:txBody>
          <a:bodyPr/>
          <a:lstStyle/>
          <a:p>
            <a:pPr>
              <a:defRPr/>
            </a:pPr>
            <a:r>
              <a:rPr lang="en-US" sz="3600" b="1" dirty="0">
                <a:solidFill>
                  <a:srgbClr val="002060"/>
                </a:solidFill>
              </a:rPr>
              <a:t>Transition Assessment </a:t>
            </a:r>
            <a:r>
              <a:rPr lang="en-US" sz="3600" dirty="0">
                <a:solidFill>
                  <a:srgbClr val="002060"/>
                </a:solidFill>
              </a:rPr>
              <a:t>Tools </a:t>
            </a:r>
            <a:br>
              <a:rPr lang="en-US" sz="3600" dirty="0">
                <a:solidFill>
                  <a:srgbClr val="002060"/>
                </a:solidFill>
              </a:rPr>
            </a:br>
            <a:r>
              <a:rPr lang="en-US" sz="3600" i="1" dirty="0">
                <a:solidFill>
                  <a:srgbClr val="009FD4"/>
                </a:solidFill>
              </a:rPr>
              <a:t>Category A1: Comprehensive – Example 1: TPI-3</a:t>
            </a:r>
            <a:endParaRPr lang="en-US" sz="3600" i="1" dirty="0">
              <a:solidFill>
                <a:srgbClr val="009FD4"/>
              </a:solidFill>
              <a:ea typeface="Calibri Light"/>
              <a:cs typeface="Calibri Light"/>
            </a:endParaRPr>
          </a:p>
        </p:txBody>
      </p:sp>
      <p:sp>
        <p:nvSpPr>
          <p:cNvPr id="16387" name="Rectangle 3" descr="Cover image of Transition Planning Inventory, 3rd Edition (TPI-3) .">
            <a:extLst>
              <a:ext uri="{FF2B5EF4-FFF2-40B4-BE49-F238E27FC236}">
                <a16:creationId xmlns:a16="http://schemas.microsoft.com/office/drawing/2014/main" id="{1D5A5BB8-BFFB-0633-4CEE-FFBB45856180}"/>
              </a:ext>
            </a:extLst>
          </p:cNvPr>
          <p:cNvSpPr>
            <a:spLocks noGrp="1" noChangeArrowheads="1"/>
          </p:cNvSpPr>
          <p:nvPr>
            <p:ph sz="half" idx="1"/>
          </p:nvPr>
        </p:nvSpPr>
        <p:spPr>
          <a:xfrm>
            <a:off x="4629149" y="1741422"/>
            <a:ext cx="2933701" cy="4351338"/>
          </a:xfrm>
        </p:spPr>
        <p:txBody>
          <a:bodyPr vert="horz" lIns="91440" tIns="45720" rIns="91440" bIns="45720" rtlCol="0" anchor="t">
            <a:normAutofit/>
          </a:bodyPr>
          <a:lstStyle/>
          <a:p>
            <a:r>
              <a:rPr lang="en-US" altLang="en-US" sz="2600" b="1"/>
              <a:t>Authors: </a:t>
            </a:r>
            <a:r>
              <a:rPr lang="en-US" altLang="en-US" sz="2600"/>
              <a:t>Clark, Patton, Trainor &amp; Moulton</a:t>
            </a:r>
            <a:endParaRPr lang="en-US" altLang="en-US" sz="2600">
              <a:cs typeface="Calibri"/>
            </a:endParaRPr>
          </a:p>
          <a:p>
            <a:r>
              <a:rPr lang="en-US" altLang="en-US" sz="2600" b="1"/>
              <a:t>Resource: </a:t>
            </a:r>
            <a:r>
              <a:rPr lang="en-US" altLang="en-US" sz="2600" u="sng"/>
              <a:t>Transition Planning Inventory, 3rd Edition (TPI-3) </a:t>
            </a:r>
            <a:endParaRPr lang="en-US" altLang="en-US" sz="2600" u="sng">
              <a:cs typeface="Calibri"/>
            </a:endParaRPr>
          </a:p>
          <a:p>
            <a:pPr eaLnBrk="1" hangingPunct="1"/>
            <a:r>
              <a:rPr lang="en-US" altLang="en-US" sz="2600" b="1"/>
              <a:t>Publisher: </a:t>
            </a:r>
            <a:r>
              <a:rPr lang="en-US" altLang="en-US" sz="2600" err="1"/>
              <a:t>ProEd</a:t>
            </a:r>
            <a:endParaRPr lang="en-US" altLang="en-US" sz="2600">
              <a:cs typeface="Calibri"/>
            </a:endParaRPr>
          </a:p>
          <a:p>
            <a:pPr eaLnBrk="1" hangingPunct="1"/>
            <a:endParaRPr lang="en-US" altLang="en-US" sz="2600"/>
          </a:p>
        </p:txBody>
      </p:sp>
      <p:sp>
        <p:nvSpPr>
          <p:cNvPr id="16388" name="Rectangle 4">
            <a:extLst>
              <a:ext uri="{FF2B5EF4-FFF2-40B4-BE49-F238E27FC236}">
                <a16:creationId xmlns:a16="http://schemas.microsoft.com/office/drawing/2014/main" id="{14B74F25-3611-0B8E-E6CF-7D814216EE6A}"/>
              </a:ext>
            </a:extLst>
          </p:cNvPr>
          <p:cNvSpPr>
            <a:spLocks noGrp="1" noChangeArrowheads="1"/>
          </p:cNvSpPr>
          <p:nvPr>
            <p:ph sz="half" idx="2"/>
          </p:nvPr>
        </p:nvSpPr>
        <p:spPr>
          <a:xfrm>
            <a:off x="7704801" y="1690496"/>
            <a:ext cx="4114801" cy="4938904"/>
          </a:xfrm>
        </p:spPr>
        <p:txBody>
          <a:bodyPr vert="horz" lIns="91440" tIns="45720" rIns="91440" bIns="45720" rtlCol="0" anchor="t">
            <a:normAutofit/>
          </a:bodyPr>
          <a:lstStyle/>
          <a:p>
            <a:pPr marL="0" indent="0" eaLnBrk="1" hangingPunct="1">
              <a:buNone/>
            </a:pPr>
            <a:r>
              <a:rPr lang="en-US" altLang="en-US" sz="2600" dirty="0"/>
              <a:t>Contents:</a:t>
            </a:r>
          </a:p>
          <a:p>
            <a:pPr lvl="1"/>
            <a:r>
              <a:rPr lang="en-US" altLang="en-US" sz="2200" dirty="0"/>
              <a:t>Student form</a:t>
            </a:r>
            <a:endParaRPr lang="en-US" altLang="en-US" sz="2200" dirty="0">
              <a:cs typeface="Calibri"/>
            </a:endParaRPr>
          </a:p>
          <a:p>
            <a:pPr lvl="1"/>
            <a:r>
              <a:rPr lang="en-US" altLang="en-US" sz="2200" dirty="0"/>
              <a:t>School form</a:t>
            </a:r>
            <a:endParaRPr lang="en-US" altLang="en-US" sz="2200" dirty="0">
              <a:cs typeface="Calibri"/>
            </a:endParaRPr>
          </a:p>
          <a:p>
            <a:pPr lvl="1"/>
            <a:r>
              <a:rPr lang="en-US" altLang="en-US" sz="2200" dirty="0"/>
              <a:t>Home form</a:t>
            </a:r>
            <a:endParaRPr lang="en-US" altLang="en-US" sz="2200" dirty="0">
              <a:cs typeface="Calibri"/>
            </a:endParaRPr>
          </a:p>
          <a:p>
            <a:pPr lvl="1"/>
            <a:r>
              <a:rPr lang="en-US" altLang="en-US" sz="2200" dirty="0"/>
              <a:t>(Profile form)</a:t>
            </a:r>
            <a:endParaRPr lang="en-US" altLang="en-US" sz="2200" dirty="0">
              <a:cs typeface="Calibri"/>
            </a:endParaRPr>
          </a:p>
          <a:p>
            <a:pPr lvl="1"/>
            <a:r>
              <a:rPr lang="en-US" altLang="en-US" sz="2200" b="1" dirty="0">
                <a:cs typeface="Calibri"/>
              </a:rPr>
              <a:t>Version for Students with Significant Support Needs </a:t>
            </a:r>
          </a:p>
          <a:p>
            <a:pPr lvl="1"/>
            <a:r>
              <a:rPr lang="en-US" sz="2200" dirty="0">
                <a:ea typeface="Calibri" panose="020F0502020204030204"/>
                <a:cs typeface="Calibri"/>
              </a:rPr>
              <a:t>Preferences &amp; Interests forms</a:t>
            </a:r>
            <a:endParaRPr lang="en-US" altLang="en-US" sz="2200" b="1" dirty="0">
              <a:cs typeface="Calibri"/>
            </a:endParaRPr>
          </a:p>
          <a:p>
            <a:pPr lvl="1"/>
            <a:r>
              <a:rPr lang="en-US" altLang="en-US" sz="2200" dirty="0">
                <a:cs typeface="Calibri"/>
              </a:rPr>
              <a:t>Multiple language forms</a:t>
            </a:r>
          </a:p>
          <a:p>
            <a:pPr lvl="1"/>
            <a:r>
              <a:rPr lang="en-US" altLang="en-US" sz="2200" dirty="0"/>
              <a:t>Informal Assessments</a:t>
            </a:r>
            <a:endParaRPr lang="en-US" altLang="en-US" sz="2200" dirty="0">
              <a:cs typeface="Calibri"/>
            </a:endParaRPr>
          </a:p>
          <a:p>
            <a:pPr lvl="1"/>
            <a:r>
              <a:rPr lang="en-US" altLang="en-US" sz="2200" dirty="0"/>
              <a:t>Case Studies</a:t>
            </a:r>
          </a:p>
          <a:p>
            <a:pPr lvl="1"/>
            <a:endParaRPr lang="en-US" altLang="en-US" sz="2200" dirty="0">
              <a:ea typeface="Calibri" panose="020F0502020204030204"/>
              <a:cs typeface="Calibri"/>
            </a:endParaRPr>
          </a:p>
        </p:txBody>
      </p:sp>
      <p:pic>
        <p:nvPicPr>
          <p:cNvPr id="3" name="Picture 3" descr="A picture containing text&#10;&#10;Description automatically generated">
            <a:extLst>
              <a:ext uri="{FF2B5EF4-FFF2-40B4-BE49-F238E27FC236}">
                <a16:creationId xmlns:a16="http://schemas.microsoft.com/office/drawing/2014/main" id="{4A9004A7-7A23-168B-46CC-E9F7DAC8EC3F}"/>
              </a:ext>
            </a:extLst>
          </p:cNvPr>
          <p:cNvPicPr>
            <a:picLocks noChangeAspect="1"/>
          </p:cNvPicPr>
          <p:nvPr/>
        </p:nvPicPr>
        <p:blipFill>
          <a:blip r:embed="rId3"/>
          <a:stretch>
            <a:fillRect/>
          </a:stretch>
        </p:blipFill>
        <p:spPr>
          <a:xfrm>
            <a:off x="737821" y="1741422"/>
            <a:ext cx="3473155" cy="2986913"/>
          </a:xfrm>
          <a:prstGeom prst="rect">
            <a:avLst/>
          </a:prstGeom>
        </p:spPr>
      </p:pic>
      <p:sp>
        <p:nvSpPr>
          <p:cNvPr id="2" name="Slide Number Placeholder 1">
            <a:extLst>
              <a:ext uri="{FF2B5EF4-FFF2-40B4-BE49-F238E27FC236}">
                <a16:creationId xmlns:a16="http://schemas.microsoft.com/office/drawing/2014/main" id="{DCDCB464-47B2-EB0D-4036-5974CBEB3844}"/>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15</a:t>
            </a:fld>
            <a:endParaRPr lang="en-US"/>
          </a:p>
        </p:txBody>
      </p:sp>
    </p:spTree>
    <p:extLst>
      <p:ext uri="{BB962C8B-B14F-4D97-AF65-F5344CB8AC3E}">
        <p14:creationId xmlns:p14="http://schemas.microsoft.com/office/powerpoint/2010/main" val="4115529372"/>
      </p:ext>
    </p:extLst>
  </p:cSld>
  <p:clrMapOvr>
    <a:masterClrMapping/>
  </p:clrMapOvr>
  <p:transition spd="med">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612A730-4D88-4062-B2CC-D0946897038D}"/>
              </a:ext>
            </a:extLst>
          </p:cNvPr>
          <p:cNvSpPr>
            <a:spLocks noGrp="1" noChangeArrowheads="1"/>
          </p:cNvSpPr>
          <p:nvPr>
            <p:ph type="title"/>
          </p:nvPr>
        </p:nvSpPr>
        <p:spPr>
          <a:xfrm>
            <a:off x="613508" y="365125"/>
            <a:ext cx="10740292" cy="1345101"/>
          </a:xfrm>
        </p:spPr>
        <p:txBody>
          <a:bodyPr/>
          <a:lstStyle/>
          <a:p>
            <a:pPr>
              <a:defRPr/>
            </a:pPr>
            <a:r>
              <a:rPr lang="en-US" sz="3600" b="1" dirty="0">
                <a:solidFill>
                  <a:srgbClr val="002060"/>
                </a:solidFill>
              </a:rPr>
              <a:t>Transition Assessment </a:t>
            </a:r>
            <a:r>
              <a:rPr lang="en-US" sz="3600" dirty="0">
                <a:solidFill>
                  <a:srgbClr val="002060"/>
                </a:solidFill>
              </a:rPr>
              <a:t>Tools </a:t>
            </a:r>
            <a:br>
              <a:rPr lang="en-US" sz="3600" dirty="0">
                <a:solidFill>
                  <a:srgbClr val="002060"/>
                </a:solidFill>
              </a:rPr>
            </a:br>
            <a:r>
              <a:rPr lang="en-US" sz="3600" i="1" dirty="0">
                <a:solidFill>
                  <a:srgbClr val="009FD4"/>
                </a:solidFill>
              </a:rPr>
              <a:t>Category A1:</a:t>
            </a:r>
            <a:r>
              <a:rPr lang="en-US" sz="3600" b="1" i="1" dirty="0">
                <a:solidFill>
                  <a:srgbClr val="009FD4"/>
                </a:solidFill>
              </a:rPr>
              <a:t> </a:t>
            </a:r>
            <a:r>
              <a:rPr lang="en-US" sz="3600" i="1" dirty="0">
                <a:solidFill>
                  <a:srgbClr val="009FD4"/>
                </a:solidFill>
              </a:rPr>
              <a:t>TPI-3 Factors</a:t>
            </a:r>
            <a:endParaRPr lang="en-US" sz="3600" i="1" dirty="0">
              <a:solidFill>
                <a:srgbClr val="009FD4"/>
              </a:solidFill>
              <a:ea typeface="Calibri Light"/>
              <a:cs typeface="Calibri Light"/>
            </a:endParaRPr>
          </a:p>
        </p:txBody>
      </p:sp>
      <p:sp>
        <p:nvSpPr>
          <p:cNvPr id="17411" name="Rectangle 3">
            <a:extLst>
              <a:ext uri="{FF2B5EF4-FFF2-40B4-BE49-F238E27FC236}">
                <a16:creationId xmlns:a16="http://schemas.microsoft.com/office/drawing/2014/main" id="{2F224D74-CA08-8155-D490-AA9D50AFA174}"/>
              </a:ext>
            </a:extLst>
          </p:cNvPr>
          <p:cNvSpPr>
            <a:spLocks noGrp="1" noChangeArrowheads="1"/>
          </p:cNvSpPr>
          <p:nvPr>
            <p:ph sz="half" idx="1"/>
          </p:nvPr>
        </p:nvSpPr>
        <p:spPr>
          <a:xfrm>
            <a:off x="1073606" y="1825625"/>
            <a:ext cx="10740292" cy="774700"/>
          </a:xfrm>
        </p:spPr>
        <p:txBody>
          <a:bodyPr vert="horz" lIns="91440" tIns="45720" rIns="91440" bIns="45720" rtlCol="0" anchor="t">
            <a:normAutofit/>
          </a:bodyPr>
          <a:lstStyle/>
          <a:p>
            <a:pPr marL="0" indent="0">
              <a:buNone/>
            </a:pPr>
            <a:r>
              <a:rPr lang="en-US" altLang="en-US" b="1" dirty="0"/>
              <a:t>TPI Areas/Factors of Assessment:</a:t>
            </a:r>
            <a:endParaRPr lang="en-US" b="1" dirty="0">
              <a:ea typeface="Calibri" panose="020F0502020204030204"/>
              <a:cs typeface="Calibri" panose="020F0502020204030204"/>
            </a:endParaRPr>
          </a:p>
        </p:txBody>
      </p:sp>
      <p:sp>
        <p:nvSpPr>
          <p:cNvPr id="3" name="TextBox 2">
            <a:extLst>
              <a:ext uri="{FF2B5EF4-FFF2-40B4-BE49-F238E27FC236}">
                <a16:creationId xmlns:a16="http://schemas.microsoft.com/office/drawing/2014/main" id="{2A9368FC-1E79-75F3-5209-948656E3EB5F}"/>
              </a:ext>
            </a:extLst>
          </p:cNvPr>
          <p:cNvSpPr txBox="1"/>
          <p:nvPr/>
        </p:nvSpPr>
        <p:spPr>
          <a:xfrm>
            <a:off x="1073606" y="2487124"/>
            <a:ext cx="10504885" cy="2308324"/>
          </a:xfrm>
          <a:prstGeom prst="rect">
            <a:avLst/>
          </a:prstGeom>
          <a:noFill/>
        </p:spPr>
        <p:txBody>
          <a:bodyPr wrap="square" numCol="2">
            <a:spAutoFit/>
          </a:bodyPr>
          <a:lstStyle/>
          <a:p>
            <a:pPr marL="495300" indent="-495300" eaLnBrk="1" hangingPunct="1">
              <a:buFont typeface="Wingdings" panose="05000000000000000000" pitchFamily="2" charset="2"/>
              <a:buAutoNum type="arabicPeriod"/>
            </a:pPr>
            <a:r>
              <a:rPr lang="en-US" altLang="en-US" sz="2400" b="1"/>
              <a:t>Employment</a:t>
            </a:r>
          </a:p>
          <a:p>
            <a:pPr marL="495300" indent="-495300" eaLnBrk="1" hangingPunct="1">
              <a:buFont typeface="Wingdings" panose="05000000000000000000" pitchFamily="2" charset="2"/>
              <a:buAutoNum type="arabicPeriod"/>
            </a:pPr>
            <a:r>
              <a:rPr lang="en-US" altLang="en-US" sz="2400" b="1"/>
              <a:t>Further Educ./Training</a:t>
            </a:r>
            <a:endParaRPr lang="en-US" altLang="en-US" sz="2400" b="1">
              <a:cs typeface="Calibri"/>
            </a:endParaRPr>
          </a:p>
          <a:p>
            <a:pPr marL="495300" indent="-495300" eaLnBrk="1" hangingPunct="1">
              <a:buFont typeface="Wingdings" panose="05000000000000000000" pitchFamily="2" charset="2"/>
              <a:buAutoNum type="arabicPeriod"/>
            </a:pPr>
            <a:r>
              <a:rPr lang="en-US" altLang="en-US" sz="2400" b="1"/>
              <a:t>Daily Living</a:t>
            </a:r>
            <a:endParaRPr lang="en-US" altLang="en-US" sz="2400" b="1">
              <a:cs typeface="Calibri"/>
            </a:endParaRPr>
          </a:p>
          <a:p>
            <a:pPr marL="495300" indent="-495300" eaLnBrk="1" hangingPunct="1">
              <a:buFont typeface="Wingdings" panose="05000000000000000000" pitchFamily="2" charset="2"/>
              <a:buAutoNum type="arabicPeriod"/>
            </a:pPr>
            <a:r>
              <a:rPr lang="en-US" altLang="en-US" sz="2400"/>
              <a:t>Leisure Activities</a:t>
            </a:r>
            <a:endParaRPr lang="en-US" altLang="en-US" sz="2400">
              <a:cs typeface="Calibri"/>
            </a:endParaRPr>
          </a:p>
          <a:p>
            <a:pPr marL="495300" indent="-495300" eaLnBrk="1" hangingPunct="1">
              <a:buFont typeface="Wingdings" panose="05000000000000000000" pitchFamily="2" charset="2"/>
              <a:buAutoNum type="arabicPeriod"/>
            </a:pPr>
            <a:r>
              <a:rPr lang="en-US" altLang="en-US" sz="2400"/>
              <a:t>Community Participation</a:t>
            </a:r>
          </a:p>
          <a:p>
            <a:pPr marL="495300" indent="-495300" eaLnBrk="1" hangingPunct="1">
              <a:buFont typeface="Wingdings" panose="05000000000000000000" pitchFamily="2" charset="2"/>
              <a:buAutoNum type="arabicPeriod"/>
            </a:pPr>
            <a:r>
              <a:rPr lang="en-US" altLang="en-US" sz="2400"/>
              <a:t>Health</a:t>
            </a:r>
            <a:endParaRPr lang="en-US" altLang="en-US" sz="2400">
              <a:cs typeface="Calibri"/>
            </a:endParaRPr>
          </a:p>
          <a:p>
            <a:pPr marL="495300" indent="-495300" eaLnBrk="1" hangingPunct="1">
              <a:buFont typeface="Wingdings" panose="05000000000000000000" pitchFamily="2" charset="2"/>
              <a:buAutoNum type="arabicPeriod"/>
            </a:pPr>
            <a:r>
              <a:rPr lang="en-US" altLang="en-US" sz="2400"/>
              <a:t>Self-Determination</a:t>
            </a:r>
            <a:endParaRPr lang="en-US" altLang="en-US" sz="2400">
              <a:cs typeface="Calibri"/>
            </a:endParaRPr>
          </a:p>
          <a:p>
            <a:pPr marL="495300" indent="-495300" eaLnBrk="1" hangingPunct="1">
              <a:buFont typeface="Wingdings" panose="05000000000000000000" pitchFamily="2" charset="2"/>
              <a:buAutoNum type="arabicPeriod"/>
            </a:pPr>
            <a:r>
              <a:rPr lang="en-US" altLang="en-US" sz="2400"/>
              <a:t>Communication</a:t>
            </a:r>
            <a:endParaRPr lang="en-US" altLang="en-US" sz="2400">
              <a:cs typeface="Calibri"/>
            </a:endParaRPr>
          </a:p>
          <a:p>
            <a:pPr marL="495300" indent="-495300" eaLnBrk="1" hangingPunct="1">
              <a:buFont typeface="Wingdings" panose="05000000000000000000" pitchFamily="2" charset="2"/>
              <a:buAutoNum type="arabicPeriod"/>
            </a:pPr>
            <a:r>
              <a:rPr lang="en-US" altLang="en-US" sz="2400"/>
              <a:t>Relationships</a:t>
            </a:r>
            <a:endParaRPr lang="en-US" altLang="en-US" sz="2400">
              <a:cs typeface="Calibri"/>
            </a:endParaRPr>
          </a:p>
        </p:txBody>
      </p:sp>
      <p:sp>
        <p:nvSpPr>
          <p:cNvPr id="4" name="Slide Number Placeholder 1">
            <a:extLst>
              <a:ext uri="{FF2B5EF4-FFF2-40B4-BE49-F238E27FC236}">
                <a16:creationId xmlns:a16="http://schemas.microsoft.com/office/drawing/2014/main" id="{AC4B7967-9A11-E7FC-FC56-2BB02F4F8337}"/>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16</a:t>
            </a:fld>
            <a:endParaRPr lang="en-US"/>
          </a:p>
        </p:txBody>
      </p:sp>
      <p:sp>
        <p:nvSpPr>
          <p:cNvPr id="2" name="TextBox 1">
            <a:extLst>
              <a:ext uri="{FF2B5EF4-FFF2-40B4-BE49-F238E27FC236}">
                <a16:creationId xmlns:a16="http://schemas.microsoft.com/office/drawing/2014/main" id="{C0E11766-39CE-55DE-093E-6CAE21D4DC45}"/>
              </a:ext>
            </a:extLst>
          </p:cNvPr>
          <p:cNvSpPr txBox="1"/>
          <p:nvPr/>
        </p:nvSpPr>
        <p:spPr>
          <a:xfrm>
            <a:off x="1073606" y="5040351"/>
            <a:ext cx="9954950" cy="461665"/>
          </a:xfrm>
          <a:prstGeom prst="rect">
            <a:avLst/>
          </a:prstGeom>
          <a:noFill/>
        </p:spPr>
        <p:txBody>
          <a:bodyPr wrap="square" lIns="91440" tIns="45720" rIns="91440" bIns="45720" rtlCol="0" anchor="t">
            <a:spAutoFit/>
          </a:bodyPr>
          <a:lstStyle/>
          <a:p>
            <a:r>
              <a:rPr lang="en-US" sz="2400" dirty="0"/>
              <a:t>Note: Approx. 5 items per factor, 0-6 Likert scale </a:t>
            </a:r>
            <a:endParaRPr lang="en-US" sz="2400" dirty="0">
              <a:highlight>
                <a:srgbClr val="FFFF00"/>
              </a:highlight>
              <a:ea typeface="Calibri"/>
              <a:cs typeface="Calibri"/>
            </a:endParaRPr>
          </a:p>
        </p:txBody>
      </p:sp>
      <p:pic>
        <p:nvPicPr>
          <p:cNvPr id="6" name="Picture 3" descr="A picture containing text&#10;&#10;Description automatically generated">
            <a:extLst>
              <a:ext uri="{FF2B5EF4-FFF2-40B4-BE49-F238E27FC236}">
                <a16:creationId xmlns:a16="http://schemas.microsoft.com/office/drawing/2014/main" id="{4B374087-BD36-4EE5-02FE-1877244C3CBC}"/>
              </a:ext>
            </a:extLst>
          </p:cNvPr>
          <p:cNvPicPr>
            <a:picLocks noChangeAspect="1"/>
          </p:cNvPicPr>
          <p:nvPr/>
        </p:nvPicPr>
        <p:blipFill>
          <a:blip r:embed="rId3"/>
          <a:stretch>
            <a:fillRect/>
          </a:stretch>
        </p:blipFill>
        <p:spPr>
          <a:xfrm>
            <a:off x="9184144" y="3283565"/>
            <a:ext cx="2631987" cy="2215017"/>
          </a:xfrm>
          <a:prstGeom prst="rect">
            <a:avLst/>
          </a:prstGeom>
        </p:spPr>
      </p:pic>
    </p:spTree>
    <p:extLst>
      <p:ext uri="{BB962C8B-B14F-4D97-AF65-F5344CB8AC3E}">
        <p14:creationId xmlns:p14="http://schemas.microsoft.com/office/powerpoint/2010/main" val="2455894964"/>
      </p:ext>
    </p:extLst>
  </p:cSld>
  <p:clrMapOvr>
    <a:masterClrMapping/>
  </p:clrMapOvr>
  <p:transition spd="med">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8D760-C3D2-13BC-5A03-DCA5C3FF50A1}"/>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20916293-CF06-C2ED-E060-DB4E48CEF79B}"/>
              </a:ext>
            </a:extLst>
          </p:cNvPr>
          <p:cNvSpPr>
            <a:spLocks noGrp="1" noChangeArrowheads="1"/>
          </p:cNvSpPr>
          <p:nvPr>
            <p:ph type="title"/>
          </p:nvPr>
        </p:nvSpPr>
        <p:spPr>
          <a:xfrm>
            <a:off x="613508" y="365125"/>
            <a:ext cx="10740292" cy="1345101"/>
          </a:xfrm>
        </p:spPr>
        <p:txBody>
          <a:bodyPr>
            <a:normAutofit/>
          </a:bodyPr>
          <a:lstStyle/>
          <a:p>
            <a:pPr>
              <a:defRPr/>
            </a:pPr>
            <a:r>
              <a:rPr lang="en-US" sz="3600" b="1" dirty="0"/>
              <a:t>Transition Assessment Tools</a:t>
            </a:r>
            <a:r>
              <a:rPr lang="en-US" sz="3600" b="1" dirty="0">
                <a:solidFill>
                  <a:srgbClr val="000000"/>
                </a:solidFill>
              </a:rPr>
              <a:t> </a:t>
            </a:r>
            <a:br>
              <a:rPr lang="en-US" sz="3600" b="1" dirty="0">
                <a:solidFill>
                  <a:srgbClr val="000000"/>
                </a:solidFill>
              </a:rPr>
            </a:br>
            <a:r>
              <a:rPr lang="en-US" sz="3600" i="1" dirty="0">
                <a:solidFill>
                  <a:srgbClr val="009FD4"/>
                </a:solidFill>
              </a:rPr>
              <a:t>Category A1: TPI-3 Modified Version</a:t>
            </a:r>
            <a:endParaRPr lang="en-US" sz="3600" i="1" dirty="0">
              <a:solidFill>
                <a:srgbClr val="009FD4"/>
              </a:solidFill>
              <a:ea typeface="Calibri Light"/>
              <a:cs typeface="Calibri Light"/>
            </a:endParaRPr>
          </a:p>
        </p:txBody>
      </p:sp>
      <p:sp>
        <p:nvSpPr>
          <p:cNvPr id="17411" name="Rectangle 3">
            <a:extLst>
              <a:ext uri="{FF2B5EF4-FFF2-40B4-BE49-F238E27FC236}">
                <a16:creationId xmlns:a16="http://schemas.microsoft.com/office/drawing/2014/main" id="{B8F922FE-B718-8523-F719-0822D6C29FB3}"/>
              </a:ext>
            </a:extLst>
          </p:cNvPr>
          <p:cNvSpPr>
            <a:spLocks noGrp="1" noChangeArrowheads="1"/>
          </p:cNvSpPr>
          <p:nvPr>
            <p:ph sz="half" idx="1"/>
          </p:nvPr>
        </p:nvSpPr>
        <p:spPr>
          <a:xfrm>
            <a:off x="914400" y="1728363"/>
            <a:ext cx="10899498" cy="3899926"/>
          </a:xfrm>
        </p:spPr>
        <p:txBody>
          <a:bodyPr vert="horz" lIns="91440" tIns="45720" rIns="91440" bIns="45720" rtlCol="0" anchor="t">
            <a:normAutofit fontScale="92500" lnSpcReduction="20000"/>
          </a:bodyPr>
          <a:lstStyle/>
          <a:p>
            <a:pPr marL="0" indent="0">
              <a:buNone/>
            </a:pPr>
            <a:r>
              <a:rPr lang="en-US" dirty="0">
                <a:ea typeface="+mn-lt"/>
                <a:cs typeface="+mn-lt"/>
              </a:rPr>
              <a:t>Modified form for students with significant support needs (based on observation &amp; multiple inputs, e.g., teacher, parent, TA)</a:t>
            </a:r>
            <a:endParaRPr lang="en-US" dirty="0"/>
          </a:p>
          <a:p>
            <a:r>
              <a:rPr lang="en-US" b="1" dirty="0"/>
              <a:t>Three rating response options</a:t>
            </a:r>
            <a:endParaRPr lang="en-US" dirty="0">
              <a:ea typeface="Calibri" panose="020F0502020204030204"/>
              <a:cs typeface="Calibri" panose="020F0502020204030204"/>
            </a:endParaRPr>
          </a:p>
          <a:p>
            <a:pPr marL="457200" lvl="1" indent="0">
              <a:buNone/>
            </a:pPr>
            <a:r>
              <a:rPr lang="en-US" dirty="0"/>
              <a:t>1. Independently competent</a:t>
            </a:r>
            <a:endParaRPr lang="en-US" dirty="0">
              <a:ea typeface="Calibri"/>
              <a:cs typeface="Calibri"/>
            </a:endParaRPr>
          </a:p>
          <a:p>
            <a:pPr marL="457200" lvl="1" indent="0">
              <a:buNone/>
            </a:pPr>
            <a:r>
              <a:rPr lang="en-US" dirty="0"/>
              <a:t>2. Competent with support</a:t>
            </a:r>
            <a:endParaRPr lang="en-US" dirty="0">
              <a:ea typeface="Calibri"/>
              <a:cs typeface="Calibri"/>
            </a:endParaRPr>
          </a:p>
          <a:p>
            <a:pPr marL="457200" lvl="1" indent="0">
              <a:buNone/>
            </a:pPr>
            <a:r>
              <a:rPr lang="en-US" dirty="0"/>
              <a:t>3. Not competent</a:t>
            </a:r>
            <a:endParaRPr lang="en-US" dirty="0">
              <a:ea typeface="Calibri"/>
              <a:cs typeface="Calibri"/>
            </a:endParaRPr>
          </a:p>
          <a:p>
            <a:r>
              <a:rPr lang="en-US" b="1" dirty="0"/>
              <a:t>Three “action” response options</a:t>
            </a:r>
            <a:endParaRPr lang="en-US" b="1" dirty="0">
              <a:ea typeface="Calibri" panose="020F0502020204030204"/>
              <a:cs typeface="Calibri" panose="020F0502020204030204"/>
            </a:endParaRPr>
          </a:p>
          <a:p>
            <a:pPr marL="457200" lvl="1" indent="0">
              <a:buNone/>
            </a:pPr>
            <a:r>
              <a:rPr lang="en-US" dirty="0"/>
              <a:t>1. Further assessment needed </a:t>
            </a:r>
            <a:endParaRPr lang="en-US" dirty="0">
              <a:ea typeface="Calibri"/>
              <a:cs typeface="Calibri"/>
            </a:endParaRPr>
          </a:p>
          <a:p>
            <a:pPr marL="457200" lvl="1" indent="0">
              <a:buNone/>
            </a:pPr>
            <a:r>
              <a:rPr lang="en-US" dirty="0"/>
              <a:t>2. Instructional goal(s) needed </a:t>
            </a:r>
            <a:endParaRPr lang="en-US" dirty="0">
              <a:ea typeface="Calibri"/>
              <a:cs typeface="Calibri"/>
            </a:endParaRPr>
          </a:p>
          <a:p>
            <a:pPr marL="457200" lvl="1" indent="0">
              <a:buNone/>
            </a:pPr>
            <a:r>
              <a:rPr lang="en-US" dirty="0"/>
              <a:t>3. Linkage(s) needed</a:t>
            </a:r>
            <a:endParaRPr lang="en-US" dirty="0">
              <a:ea typeface="Calibri"/>
              <a:cs typeface="Calibri"/>
            </a:endParaRPr>
          </a:p>
          <a:p>
            <a:pPr marL="0" indent="0">
              <a:buNone/>
            </a:pPr>
            <a:endParaRPr lang="en-US" b="1" dirty="0"/>
          </a:p>
        </p:txBody>
      </p:sp>
      <p:sp>
        <p:nvSpPr>
          <p:cNvPr id="4" name="Slide Number Placeholder 1">
            <a:extLst>
              <a:ext uri="{FF2B5EF4-FFF2-40B4-BE49-F238E27FC236}">
                <a16:creationId xmlns:a16="http://schemas.microsoft.com/office/drawing/2014/main" id="{8F63AF79-8051-0AEB-08E3-3EEA8664D8B9}"/>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17</a:t>
            </a:fld>
            <a:endParaRPr lang="en-US"/>
          </a:p>
        </p:txBody>
      </p:sp>
    </p:spTree>
    <p:extLst>
      <p:ext uri="{BB962C8B-B14F-4D97-AF65-F5344CB8AC3E}">
        <p14:creationId xmlns:p14="http://schemas.microsoft.com/office/powerpoint/2010/main" val="536699976"/>
      </p:ext>
    </p:extLst>
  </p:cSld>
  <p:clrMapOvr>
    <a:masterClrMapping/>
  </p:clrMapOvr>
  <p:transition spd="med">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D329C-9543-FF7D-5891-1F8D5FC9DA40}"/>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14399DF0-3991-A851-C7DF-AA298E41EBCA}"/>
              </a:ext>
            </a:extLst>
          </p:cNvPr>
          <p:cNvSpPr>
            <a:spLocks noGrp="1" noChangeArrowheads="1"/>
          </p:cNvSpPr>
          <p:nvPr>
            <p:ph type="title"/>
          </p:nvPr>
        </p:nvSpPr>
        <p:spPr>
          <a:xfrm>
            <a:off x="256478" y="228600"/>
            <a:ext cx="11597671" cy="1295400"/>
          </a:xfrm>
        </p:spPr>
        <p:txBody>
          <a:bodyPr/>
          <a:lstStyle/>
          <a:p>
            <a:pPr>
              <a:defRPr/>
            </a:pPr>
            <a:r>
              <a:rPr lang="en-US" sz="3600" b="1" dirty="0">
                <a:solidFill>
                  <a:srgbClr val="002060"/>
                </a:solidFill>
              </a:rPr>
              <a:t>Transition Assessment </a:t>
            </a:r>
            <a:r>
              <a:rPr lang="en-US" sz="3600" dirty="0">
                <a:solidFill>
                  <a:srgbClr val="002060"/>
                </a:solidFill>
              </a:rPr>
              <a:t>Tools </a:t>
            </a:r>
            <a:br>
              <a:rPr lang="en-US" sz="3600" dirty="0">
                <a:solidFill>
                  <a:srgbClr val="002060"/>
                </a:solidFill>
              </a:rPr>
            </a:br>
            <a:r>
              <a:rPr lang="en-US" sz="3600" i="1" dirty="0">
                <a:solidFill>
                  <a:srgbClr val="009FD4"/>
                </a:solidFill>
              </a:rPr>
              <a:t>Category A1: Comprehensive – Example 2: TAGG Alternate</a:t>
            </a:r>
            <a:endParaRPr lang="en-US" sz="3600" i="1" dirty="0">
              <a:solidFill>
                <a:srgbClr val="009FD4"/>
              </a:solidFill>
              <a:ea typeface="Calibri Light"/>
              <a:cs typeface="Calibri Light"/>
            </a:endParaRPr>
          </a:p>
        </p:txBody>
      </p:sp>
      <p:sp>
        <p:nvSpPr>
          <p:cNvPr id="16387" name="Rectangle 3" descr="Cover image of Transition Planning Inventory, 3rd Edition (TPI-3) .">
            <a:extLst>
              <a:ext uri="{FF2B5EF4-FFF2-40B4-BE49-F238E27FC236}">
                <a16:creationId xmlns:a16="http://schemas.microsoft.com/office/drawing/2014/main" id="{CF241CFE-7183-293F-ED8F-FD0EEE302454}"/>
              </a:ext>
            </a:extLst>
          </p:cNvPr>
          <p:cNvSpPr>
            <a:spLocks noGrp="1" noChangeArrowheads="1"/>
          </p:cNvSpPr>
          <p:nvPr>
            <p:ph sz="half" idx="1"/>
          </p:nvPr>
        </p:nvSpPr>
        <p:spPr>
          <a:xfrm>
            <a:off x="372398" y="1524000"/>
            <a:ext cx="5091699" cy="4568759"/>
          </a:xfrm>
        </p:spPr>
        <p:txBody>
          <a:bodyPr vert="horz" lIns="91440" tIns="45720" rIns="91440" bIns="45720" rtlCol="0" anchor="t">
            <a:normAutofit/>
          </a:bodyPr>
          <a:lstStyle/>
          <a:p>
            <a:pPr eaLnBrk="1" hangingPunct="1"/>
            <a:r>
              <a:rPr lang="en-US" altLang="en-US" sz="2800" b="1" dirty="0"/>
              <a:t>Authors: </a:t>
            </a:r>
            <a:r>
              <a:rPr lang="en-US" altLang="en-US" sz="2800" dirty="0"/>
              <a:t>Martin, Hennessey, McConnell, Terry &amp; Willis (OK University)</a:t>
            </a:r>
          </a:p>
          <a:p>
            <a:pPr eaLnBrk="1" hangingPunct="1"/>
            <a:r>
              <a:rPr lang="en-US" altLang="en-US" sz="2800" b="1" dirty="0"/>
              <a:t>Resource: </a:t>
            </a:r>
            <a:r>
              <a:rPr lang="en-US" altLang="en-US" sz="2800" u="sng" dirty="0"/>
              <a:t>TAGG: Transition Assessment and Goal Generator</a:t>
            </a:r>
          </a:p>
          <a:p>
            <a:pPr eaLnBrk="1" hangingPunct="1"/>
            <a:r>
              <a:rPr lang="en-US" altLang="en-US" sz="2800" b="1" dirty="0"/>
              <a:t>Available online</a:t>
            </a:r>
            <a:r>
              <a:rPr lang="en-US" altLang="en-US" sz="2800" dirty="0"/>
              <a:t>: </a:t>
            </a:r>
            <a:r>
              <a:rPr lang="en-US" altLang="en-US" sz="2800" dirty="0" err="1"/>
              <a:t>zarrowcenter.ou.edu</a:t>
            </a:r>
            <a:endParaRPr lang="en-US" altLang="en-US" sz="2800" dirty="0"/>
          </a:p>
          <a:p>
            <a:pPr lvl="1"/>
            <a:r>
              <a:rPr lang="en-US" altLang="en-US" dirty="0"/>
              <a:t>nominal fee per assessment</a:t>
            </a:r>
          </a:p>
          <a:p>
            <a:pPr marL="0" indent="0" eaLnBrk="1" hangingPunct="1">
              <a:buNone/>
            </a:pPr>
            <a:endParaRPr lang="en-US" altLang="en-US" sz="2600" dirty="0"/>
          </a:p>
        </p:txBody>
      </p:sp>
      <p:sp>
        <p:nvSpPr>
          <p:cNvPr id="16388" name="Rectangle 4">
            <a:extLst>
              <a:ext uri="{FF2B5EF4-FFF2-40B4-BE49-F238E27FC236}">
                <a16:creationId xmlns:a16="http://schemas.microsoft.com/office/drawing/2014/main" id="{63A9258D-0E07-3E28-EBAB-B833A0B87B76}"/>
              </a:ext>
            </a:extLst>
          </p:cNvPr>
          <p:cNvSpPr>
            <a:spLocks noGrp="1" noChangeArrowheads="1"/>
          </p:cNvSpPr>
          <p:nvPr>
            <p:ph sz="half" idx="2"/>
          </p:nvPr>
        </p:nvSpPr>
        <p:spPr>
          <a:xfrm>
            <a:off x="5754029" y="1524000"/>
            <a:ext cx="6065573" cy="5105400"/>
          </a:xfrm>
        </p:spPr>
        <p:txBody>
          <a:bodyPr vert="horz" lIns="91440" tIns="45720" rIns="91440" bIns="45720" rtlCol="0" anchor="t">
            <a:normAutofit/>
          </a:bodyPr>
          <a:lstStyle/>
          <a:p>
            <a:pPr marL="0" indent="0" eaLnBrk="1" hangingPunct="1">
              <a:buNone/>
            </a:pPr>
            <a:r>
              <a:rPr lang="en-US" sz="2800" b="1" dirty="0">
                <a:solidFill>
                  <a:srgbClr val="000000"/>
                </a:solidFill>
                <a:cs typeface="Adelle Sans Devanagari" panose="02000503000000020004" pitchFamily="2" charset="-78"/>
              </a:rPr>
              <a:t>Topics:</a:t>
            </a:r>
            <a:r>
              <a:rPr lang="en-US" sz="2800" dirty="0">
                <a:solidFill>
                  <a:srgbClr val="000000"/>
                </a:solidFill>
                <a:cs typeface="Adelle Sans Devanagari" panose="02000503000000020004" pitchFamily="2" charset="-78"/>
              </a:rPr>
              <a:t> </a:t>
            </a:r>
            <a:r>
              <a:rPr lang="en-US" sz="2800" b="0" i="0" u="none" strike="noStrike" dirty="0">
                <a:solidFill>
                  <a:srgbClr val="000000"/>
                </a:solidFill>
                <a:effectLst/>
                <a:cs typeface="Adelle Sans Devanagari" panose="02000503000000020004" pitchFamily="2" charset="-78"/>
              </a:rPr>
              <a:t>The TAGG-A measures student performance across five constructs: </a:t>
            </a:r>
          </a:p>
          <a:p>
            <a:r>
              <a:rPr lang="en-US" sz="2800" dirty="0">
                <a:solidFill>
                  <a:srgbClr val="000000"/>
                </a:solidFill>
                <a:cs typeface="Adelle Sans Devanagari" panose="02000503000000020004" pitchFamily="2" charset="-78"/>
              </a:rPr>
              <a:t>F</a:t>
            </a:r>
            <a:r>
              <a:rPr lang="en-US" sz="2800" b="0" i="0" u="none" strike="noStrike" dirty="0">
                <a:solidFill>
                  <a:srgbClr val="000000"/>
                </a:solidFill>
                <a:effectLst/>
                <a:cs typeface="Adelle Sans Devanagari" panose="02000503000000020004" pitchFamily="2" charset="-78"/>
              </a:rPr>
              <a:t>actors for employment and financial independence </a:t>
            </a:r>
          </a:p>
          <a:p>
            <a:r>
              <a:rPr lang="en-US" sz="2800" dirty="0">
                <a:solidFill>
                  <a:srgbClr val="000000"/>
                </a:solidFill>
                <a:cs typeface="Adelle Sans Devanagari" panose="02000503000000020004" pitchFamily="2" charset="-78"/>
              </a:rPr>
              <a:t>D</a:t>
            </a:r>
            <a:r>
              <a:rPr lang="en-US" sz="2800" b="0" i="0" u="none" strike="noStrike" dirty="0">
                <a:solidFill>
                  <a:srgbClr val="000000"/>
                </a:solidFill>
                <a:effectLst/>
                <a:cs typeface="Adelle Sans Devanagari" panose="02000503000000020004" pitchFamily="2" charset="-78"/>
              </a:rPr>
              <a:t>isposition and social skills </a:t>
            </a:r>
          </a:p>
          <a:p>
            <a:r>
              <a:rPr lang="en-US" sz="2800" dirty="0">
                <a:solidFill>
                  <a:srgbClr val="000000"/>
                </a:solidFill>
                <a:cs typeface="Adelle Sans Devanagari" panose="02000503000000020004" pitchFamily="2" charset="-78"/>
              </a:rPr>
              <a:t>A</a:t>
            </a:r>
            <a:r>
              <a:rPr lang="en-US" sz="2800" b="0" i="0" u="none" strike="noStrike" dirty="0">
                <a:solidFill>
                  <a:srgbClr val="000000"/>
                </a:solidFill>
                <a:effectLst/>
                <a:cs typeface="Adelle Sans Devanagari" panose="02000503000000020004" pitchFamily="2" charset="-78"/>
              </a:rPr>
              <a:t>cademic skills for independent living </a:t>
            </a:r>
          </a:p>
          <a:p>
            <a:r>
              <a:rPr lang="en-US" sz="2800" dirty="0">
                <a:solidFill>
                  <a:srgbClr val="000000"/>
                </a:solidFill>
                <a:cs typeface="Adelle Sans Devanagari" panose="02000503000000020004" pitchFamily="2" charset="-78"/>
              </a:rPr>
              <a:t>T</a:t>
            </a:r>
            <a:r>
              <a:rPr lang="en-US" sz="2800" b="0" i="0" u="none" strike="noStrike" dirty="0">
                <a:solidFill>
                  <a:srgbClr val="000000"/>
                </a:solidFill>
                <a:effectLst/>
                <a:cs typeface="Adelle Sans Devanagari" panose="02000503000000020004" pitchFamily="2" charset="-78"/>
              </a:rPr>
              <a:t>echnology usage </a:t>
            </a:r>
          </a:p>
          <a:p>
            <a:r>
              <a:rPr lang="en-US" sz="2800" dirty="0">
                <a:solidFill>
                  <a:srgbClr val="000000"/>
                </a:solidFill>
                <a:cs typeface="Adelle Sans Devanagari" panose="02000503000000020004" pitchFamily="2" charset="-78"/>
              </a:rPr>
              <a:t>S</a:t>
            </a:r>
            <a:r>
              <a:rPr lang="en-US" sz="2800" b="0" i="0" u="none" strike="noStrike" dirty="0">
                <a:solidFill>
                  <a:srgbClr val="000000"/>
                </a:solidFill>
                <a:effectLst/>
                <a:cs typeface="Adelle Sans Devanagari" panose="02000503000000020004" pitchFamily="2" charset="-78"/>
              </a:rPr>
              <a:t>elf-determination skills and behaviors</a:t>
            </a:r>
            <a:endParaRPr lang="en-US" altLang="en-US" sz="2800" dirty="0">
              <a:ea typeface="Calibri" panose="020F0502020204030204"/>
              <a:cs typeface="Adelle Sans Devanagari" panose="02000503000000020004" pitchFamily="2" charset="-78"/>
            </a:endParaRPr>
          </a:p>
        </p:txBody>
      </p:sp>
      <p:sp>
        <p:nvSpPr>
          <p:cNvPr id="2" name="Slide Number Placeholder 1">
            <a:extLst>
              <a:ext uri="{FF2B5EF4-FFF2-40B4-BE49-F238E27FC236}">
                <a16:creationId xmlns:a16="http://schemas.microsoft.com/office/drawing/2014/main" id="{9BCB9CE3-9E22-ABE5-8E34-A03643FDAB8F}"/>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18</a:t>
            </a:fld>
            <a:endParaRPr lang="en-US"/>
          </a:p>
        </p:txBody>
      </p:sp>
    </p:spTree>
    <p:extLst>
      <p:ext uri="{BB962C8B-B14F-4D97-AF65-F5344CB8AC3E}">
        <p14:creationId xmlns:p14="http://schemas.microsoft.com/office/powerpoint/2010/main" val="1551416857"/>
      </p:ext>
    </p:extLst>
  </p:cSld>
  <p:clrMapOvr>
    <a:masterClrMapping/>
  </p:clrMapOvr>
  <p:transition spd="med">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C68AC-0A61-8CEB-1EB9-FE76E6633D0E}"/>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706FFCB0-4D97-E6A8-BBC6-4ABCB64FF864}"/>
              </a:ext>
            </a:extLst>
          </p:cNvPr>
          <p:cNvSpPr>
            <a:spLocks noGrp="1" noChangeArrowheads="1"/>
          </p:cNvSpPr>
          <p:nvPr>
            <p:ph type="title"/>
          </p:nvPr>
        </p:nvSpPr>
        <p:spPr>
          <a:xfrm>
            <a:off x="256478" y="228600"/>
            <a:ext cx="11597671" cy="1295400"/>
          </a:xfrm>
        </p:spPr>
        <p:txBody>
          <a:bodyPr/>
          <a:lstStyle/>
          <a:p>
            <a:pPr>
              <a:defRPr/>
            </a:pPr>
            <a:r>
              <a:rPr lang="en-US" sz="3600" b="1" dirty="0">
                <a:solidFill>
                  <a:srgbClr val="002060"/>
                </a:solidFill>
              </a:rPr>
              <a:t>Transition Assessment </a:t>
            </a:r>
            <a:r>
              <a:rPr lang="en-US" sz="3600" dirty="0">
                <a:solidFill>
                  <a:srgbClr val="002060"/>
                </a:solidFill>
              </a:rPr>
              <a:t>Tools </a:t>
            </a:r>
            <a:br>
              <a:rPr lang="en-US" sz="3600" dirty="0">
                <a:solidFill>
                  <a:srgbClr val="002060"/>
                </a:solidFill>
              </a:rPr>
            </a:br>
            <a:r>
              <a:rPr lang="en-US" sz="3600" i="1" dirty="0">
                <a:solidFill>
                  <a:srgbClr val="009FD4"/>
                </a:solidFill>
              </a:rPr>
              <a:t>Category A1: TAGG Alternate</a:t>
            </a:r>
            <a:endParaRPr lang="en-US" sz="3600" i="1" dirty="0">
              <a:solidFill>
                <a:srgbClr val="009FD4"/>
              </a:solidFill>
              <a:ea typeface="Calibri Light"/>
              <a:cs typeface="Calibri Light"/>
            </a:endParaRPr>
          </a:p>
        </p:txBody>
      </p:sp>
      <p:sp>
        <p:nvSpPr>
          <p:cNvPr id="16387" name="Rectangle 3" descr="Cover image of Transition Planning Inventory, 3rd Edition (TPI-3) .">
            <a:extLst>
              <a:ext uri="{FF2B5EF4-FFF2-40B4-BE49-F238E27FC236}">
                <a16:creationId xmlns:a16="http://schemas.microsoft.com/office/drawing/2014/main" id="{DB2976EC-C047-6934-FBD5-CB2CBC5C19D5}"/>
              </a:ext>
            </a:extLst>
          </p:cNvPr>
          <p:cNvSpPr>
            <a:spLocks noGrp="1" noChangeArrowheads="1"/>
          </p:cNvSpPr>
          <p:nvPr>
            <p:ph sz="half" idx="1"/>
          </p:nvPr>
        </p:nvSpPr>
        <p:spPr>
          <a:xfrm>
            <a:off x="372398" y="1524000"/>
            <a:ext cx="11146812" cy="4568759"/>
          </a:xfrm>
        </p:spPr>
        <p:txBody>
          <a:bodyPr vert="horz" lIns="91440" tIns="45720" rIns="91440" bIns="45720" rtlCol="0" anchor="t">
            <a:normAutofit/>
          </a:bodyPr>
          <a:lstStyle/>
          <a:p>
            <a:pPr marL="0" indent="0" eaLnBrk="1" hangingPunct="1">
              <a:buNone/>
            </a:pPr>
            <a:r>
              <a:rPr lang="en-US" altLang="en-US" dirty="0"/>
              <a:t>Further Background:</a:t>
            </a:r>
          </a:p>
          <a:p>
            <a:r>
              <a:rPr lang="en-US" sz="2400" b="0" i="0" u="none" strike="noStrike" dirty="0">
                <a:solidFill>
                  <a:srgbClr val="000000"/>
                </a:solidFill>
                <a:effectLst/>
                <a:latin typeface="Roboto" panose="02000000000000000000" pitchFamily="2" charset="0"/>
              </a:rPr>
              <a:t>Developed through a grant from the U.S. Department of Education</a:t>
            </a:r>
          </a:p>
          <a:p>
            <a:r>
              <a:rPr lang="en-US" sz="2400" dirty="0">
                <a:solidFill>
                  <a:srgbClr val="000000"/>
                </a:solidFill>
                <a:latin typeface="Roboto" panose="02000000000000000000" pitchFamily="2" charset="0"/>
              </a:rPr>
              <a:t>T</a:t>
            </a:r>
            <a:r>
              <a:rPr lang="en-US" sz="2400" b="0" i="0" u="none" strike="noStrike" dirty="0">
                <a:solidFill>
                  <a:srgbClr val="000000"/>
                </a:solidFill>
                <a:effectLst/>
                <a:latin typeface="Roboto" panose="02000000000000000000" pitchFamily="2" charset="0"/>
              </a:rPr>
              <a:t>he TAGG-A is a new transition assessment for students with significant cognitive disabilities </a:t>
            </a:r>
          </a:p>
          <a:p>
            <a:r>
              <a:rPr lang="en-US" sz="2400" dirty="0">
                <a:solidFill>
                  <a:srgbClr val="000000"/>
                </a:solidFill>
                <a:latin typeface="Roboto" panose="02000000000000000000" pitchFamily="2" charset="0"/>
              </a:rPr>
              <a:t>T</a:t>
            </a:r>
            <a:r>
              <a:rPr lang="en-US" sz="2400" b="0" i="0" u="none" strike="noStrike" dirty="0">
                <a:solidFill>
                  <a:srgbClr val="000000"/>
                </a:solidFill>
                <a:effectLst/>
                <a:latin typeface="Roboto" panose="02000000000000000000" pitchFamily="2" charset="0"/>
              </a:rPr>
              <a:t>aught to alternative achievement standards</a:t>
            </a:r>
          </a:p>
          <a:p>
            <a:r>
              <a:rPr lang="en-US" sz="2400" dirty="0">
                <a:solidFill>
                  <a:srgbClr val="000000"/>
                </a:solidFill>
                <a:latin typeface="Roboto" panose="02000000000000000000" pitchFamily="2" charset="0"/>
              </a:rPr>
              <a:t>O</a:t>
            </a:r>
            <a:r>
              <a:rPr lang="en-US" sz="2400" b="0" i="0" u="none" strike="noStrike" dirty="0">
                <a:solidFill>
                  <a:srgbClr val="000000"/>
                </a:solidFill>
                <a:effectLst/>
                <a:latin typeface="Roboto" panose="02000000000000000000" pitchFamily="2" charset="0"/>
              </a:rPr>
              <a:t>nline transition assessment with validity and reliability evidence</a:t>
            </a:r>
          </a:p>
          <a:p>
            <a:r>
              <a:rPr lang="en-US" sz="2400" b="0" i="0" u="none" strike="noStrike" dirty="0">
                <a:solidFill>
                  <a:srgbClr val="000000"/>
                </a:solidFill>
                <a:effectLst/>
                <a:latin typeface="Roboto" panose="02000000000000000000" pitchFamily="2" charset="0"/>
              </a:rPr>
              <a:t>consists of Professional, Student, and Family forms </a:t>
            </a:r>
          </a:p>
          <a:p>
            <a:r>
              <a:rPr lang="en-US" sz="2400" b="0" i="0" u="none" strike="noStrike" dirty="0">
                <a:solidFill>
                  <a:srgbClr val="000000"/>
                </a:solidFill>
                <a:effectLst/>
                <a:latin typeface="Roboto" panose="02000000000000000000" pitchFamily="2" charset="0"/>
              </a:rPr>
              <a:t>The TAGG automatically provides a norm-based graphic profile, present level of performance statement, lists of strengths and needs, and suggested IEP annual transition goals based on the identified greatest student needs.</a:t>
            </a:r>
            <a:endParaRPr lang="en-US" altLang="en-US" sz="2400" dirty="0"/>
          </a:p>
        </p:txBody>
      </p:sp>
      <p:sp>
        <p:nvSpPr>
          <p:cNvPr id="2" name="Slide Number Placeholder 1">
            <a:extLst>
              <a:ext uri="{FF2B5EF4-FFF2-40B4-BE49-F238E27FC236}">
                <a16:creationId xmlns:a16="http://schemas.microsoft.com/office/drawing/2014/main" id="{B88B20EA-A45A-9E3A-1095-0A81586E6F47}"/>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19</a:t>
            </a:fld>
            <a:endParaRPr lang="en-US"/>
          </a:p>
        </p:txBody>
      </p:sp>
    </p:spTree>
    <p:extLst>
      <p:ext uri="{BB962C8B-B14F-4D97-AF65-F5344CB8AC3E}">
        <p14:creationId xmlns:p14="http://schemas.microsoft.com/office/powerpoint/2010/main" val="4169005271"/>
      </p:ext>
    </p:extLst>
  </p:cSld>
  <p:clrMapOvr>
    <a:masterClrMapping/>
  </p:clrMapOvr>
  <p:transition spd="med">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A310DC-9CE2-4D8A-8644-4FEB0F6ED68E}"/>
              </a:ext>
            </a:extLst>
          </p:cNvPr>
          <p:cNvSpPr/>
          <p:nvPr/>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E5E0C63-E381-47AB-873E-AC7ADA960B40}"/>
              </a:ext>
            </a:extLst>
          </p:cNvPr>
          <p:cNvSpPr>
            <a:spLocks noGrp="1"/>
          </p:cNvSpPr>
          <p:nvPr>
            <p:ph type="ctrTitle"/>
          </p:nvPr>
        </p:nvSpPr>
        <p:spPr>
          <a:xfrm>
            <a:off x="1523999" y="789139"/>
            <a:ext cx="8571979" cy="4050798"/>
          </a:xfrm>
        </p:spPr>
        <p:txBody>
          <a:bodyPr>
            <a:normAutofit fontScale="90000"/>
          </a:bodyPr>
          <a:lstStyle/>
          <a:p>
            <a:pPr>
              <a:spcBef>
                <a:spcPct val="0"/>
              </a:spcBef>
            </a:pPr>
            <a:r>
              <a:rPr lang="en-US" altLang="en-US" dirty="0">
                <a:solidFill>
                  <a:srgbClr val="002060"/>
                </a:solidFill>
                <a:latin typeface="Calibri"/>
                <a:cs typeface="Times"/>
              </a:rPr>
              <a:t>Comprehensive </a:t>
            </a:r>
            <a:br>
              <a:rPr lang="en-US" altLang="en-US" dirty="0">
                <a:solidFill>
                  <a:srgbClr val="002060"/>
                </a:solidFill>
                <a:latin typeface="Calibri"/>
                <a:cs typeface="Times"/>
              </a:rPr>
            </a:br>
            <a:r>
              <a:rPr lang="en-US" altLang="en-US" sz="6000" b="1" dirty="0">
                <a:solidFill>
                  <a:srgbClr val="002060"/>
                </a:solidFill>
                <a:latin typeface="Calibri"/>
                <a:cs typeface="Times"/>
              </a:rPr>
              <a:t>Transition Assessment – </a:t>
            </a:r>
            <a:r>
              <a:rPr lang="en-US" altLang="en-US" sz="4800" b="1" dirty="0">
                <a:solidFill>
                  <a:srgbClr val="002060"/>
                </a:solidFill>
                <a:latin typeface="Calibri"/>
                <a:cs typeface="Times"/>
              </a:rPr>
              <a:t>Helping Students Achieve Their “Big 3” Goals: Career, Learning</a:t>
            </a:r>
            <a:r>
              <a:rPr lang="en-US" altLang="en-US" sz="4800" dirty="0">
                <a:solidFill>
                  <a:srgbClr val="002060"/>
                </a:solidFill>
                <a:latin typeface="Calibri"/>
                <a:cs typeface="Times"/>
              </a:rPr>
              <a:t> &amp;</a:t>
            </a:r>
            <a:r>
              <a:rPr lang="en-US" altLang="en-US" sz="4800" b="1" dirty="0">
                <a:solidFill>
                  <a:srgbClr val="002060"/>
                </a:solidFill>
                <a:latin typeface="Calibri"/>
                <a:cs typeface="Times"/>
              </a:rPr>
              <a:t> Living </a:t>
            </a:r>
            <a:br>
              <a:rPr lang="en-US" altLang="en-US" sz="4800" b="1" dirty="0">
                <a:solidFill>
                  <a:srgbClr val="002060"/>
                </a:solidFill>
                <a:latin typeface="Calibri"/>
                <a:cs typeface="Times"/>
              </a:rPr>
            </a:br>
            <a:br>
              <a:rPr lang="en-US" altLang="en-US" sz="4800" b="1" dirty="0">
                <a:solidFill>
                  <a:srgbClr val="002060"/>
                </a:solidFill>
                <a:latin typeface="Calibri"/>
                <a:cs typeface="Times"/>
              </a:rPr>
            </a:br>
            <a:r>
              <a:rPr lang="en-US" altLang="en-US" sz="3600" b="0" dirty="0">
                <a:solidFill>
                  <a:srgbClr val="002060"/>
                </a:solidFill>
                <a:latin typeface="Calibri"/>
                <a:cs typeface="Times"/>
              </a:rPr>
              <a:t>2025 ICTW Symposium</a:t>
            </a:r>
            <a:br>
              <a:rPr lang="en-US" altLang="en-US" sz="4800" b="1" dirty="0">
                <a:solidFill>
                  <a:srgbClr val="002060"/>
                </a:solidFill>
                <a:latin typeface="Calibri"/>
                <a:cs typeface="Times"/>
              </a:rPr>
            </a:br>
            <a:endParaRPr lang="en-US" sz="4800" dirty="0">
              <a:solidFill>
                <a:srgbClr val="002060"/>
              </a:solidFill>
            </a:endParaRPr>
          </a:p>
        </p:txBody>
      </p:sp>
      <p:sp>
        <p:nvSpPr>
          <p:cNvPr id="6" name="Subtitle 5">
            <a:extLst>
              <a:ext uri="{FF2B5EF4-FFF2-40B4-BE49-F238E27FC236}">
                <a16:creationId xmlns:a16="http://schemas.microsoft.com/office/drawing/2014/main" id="{C88F8568-DB90-4543-A9D3-01CDCC083193}"/>
              </a:ext>
            </a:extLst>
          </p:cNvPr>
          <p:cNvSpPr>
            <a:spLocks noGrp="1"/>
          </p:cNvSpPr>
          <p:nvPr>
            <p:ph type="subTitle" idx="1"/>
          </p:nvPr>
        </p:nvSpPr>
        <p:spPr>
          <a:xfrm>
            <a:off x="1523999" y="4839937"/>
            <a:ext cx="9144000" cy="838200"/>
          </a:xfrm>
        </p:spPr>
        <p:txBody>
          <a:bodyPr vert="horz" lIns="91440" tIns="45720" rIns="91440" bIns="45720" rtlCol="0" anchor="t">
            <a:noAutofit/>
          </a:bodyPr>
          <a:lstStyle/>
          <a:p>
            <a:pPr>
              <a:spcBef>
                <a:spcPct val="0"/>
              </a:spcBef>
            </a:pPr>
            <a:r>
              <a:rPr lang="en-US" altLang="en-US" b="1" dirty="0">
                <a:latin typeface="Calibri"/>
                <a:cs typeface="Times New Roman"/>
              </a:rPr>
              <a:t>Jim Mayer, M.S., CRC/Ret.  |  ICTW Training Specialist</a:t>
            </a:r>
          </a:p>
          <a:p>
            <a:pPr>
              <a:spcBef>
                <a:spcPct val="0"/>
              </a:spcBef>
              <a:buNone/>
            </a:pPr>
            <a:r>
              <a:rPr lang="en-US" altLang="en-US" u="sng" dirty="0">
                <a:latin typeface="Calibri"/>
                <a:cs typeface="Times"/>
                <a:hlinkClick r:id="rId3"/>
              </a:rPr>
              <a:t>jmayer84@illinois.edu</a:t>
            </a:r>
            <a:endParaRPr lang="en-US" altLang="en-US" u="sng" dirty="0">
              <a:latin typeface="Calibri"/>
              <a:cs typeface="Times"/>
            </a:endParaRPr>
          </a:p>
          <a:p>
            <a:pPr>
              <a:spcBef>
                <a:spcPct val="0"/>
              </a:spcBef>
              <a:buNone/>
            </a:pPr>
            <a:endParaRPr lang="en-US" altLang="en-US" u="sng" dirty="0">
              <a:latin typeface="Calibri"/>
              <a:cs typeface="Times"/>
            </a:endParaRPr>
          </a:p>
          <a:p>
            <a:pPr>
              <a:spcBef>
                <a:spcPct val="0"/>
              </a:spcBef>
              <a:buNone/>
            </a:pPr>
            <a:endParaRPr lang="en-US" b="1" u="sng" dirty="0">
              <a:latin typeface="Calibri"/>
              <a:ea typeface="+mn-lt"/>
              <a:cs typeface="+mn-lt"/>
            </a:endParaRPr>
          </a:p>
          <a:p>
            <a:pPr>
              <a:spcBef>
                <a:spcPct val="0"/>
              </a:spcBef>
              <a:buNone/>
            </a:pPr>
            <a:endParaRPr lang="en-US" dirty="0">
              <a:latin typeface="Calibri"/>
              <a:ea typeface="+mn-lt"/>
              <a:cs typeface="+mn-lt"/>
            </a:endParaRPr>
          </a:p>
        </p:txBody>
      </p:sp>
      <p:sp>
        <p:nvSpPr>
          <p:cNvPr id="2" name="Slide Number Placeholder 1">
            <a:extLst>
              <a:ext uri="{FF2B5EF4-FFF2-40B4-BE49-F238E27FC236}">
                <a16:creationId xmlns:a16="http://schemas.microsoft.com/office/drawing/2014/main" id="{DA22D3C3-2CE4-41D0-B72D-8D597C04C267}"/>
              </a:ext>
            </a:extLst>
          </p:cNvPr>
          <p:cNvSpPr>
            <a:spLocks noGrp="1"/>
          </p:cNvSpPr>
          <p:nvPr>
            <p:ph type="sldNum" sz="quarter" idx="12"/>
          </p:nvPr>
        </p:nvSpPr>
        <p:spPr/>
        <p:txBody>
          <a:bodyPr/>
          <a:lstStyle/>
          <a:p>
            <a:fld id="{DBFB53F7-4D87-E844-B31E-B7D266CDFB23}" type="slidenum">
              <a:rPr lang="en-US" smtClean="0"/>
              <a:t>2</a:t>
            </a:fld>
            <a:endParaRPr lang="en-US"/>
          </a:p>
        </p:txBody>
      </p:sp>
      <p:pic>
        <p:nvPicPr>
          <p:cNvPr id="9" name="Picture 8" descr="Text&#10;&#10;Description automatically generated">
            <a:extLst>
              <a:ext uri="{FF2B5EF4-FFF2-40B4-BE49-F238E27FC236}">
                <a16:creationId xmlns:a16="http://schemas.microsoft.com/office/drawing/2014/main" id="{BD617BDC-AD44-4749-A171-855A0145AE98}"/>
              </a:ext>
            </a:extLst>
          </p:cNvPr>
          <p:cNvPicPr>
            <a:picLocks noChangeAspect="1"/>
          </p:cNvPicPr>
          <p:nvPr/>
        </p:nvPicPr>
        <p:blipFill>
          <a:blip r:embed="rId4"/>
          <a:stretch>
            <a:fillRect/>
          </a:stretch>
        </p:blipFill>
        <p:spPr>
          <a:xfrm>
            <a:off x="357416" y="6175375"/>
            <a:ext cx="3060700" cy="546100"/>
          </a:xfrm>
          <a:prstGeom prst="rect">
            <a:avLst/>
          </a:prstGeom>
        </p:spPr>
      </p:pic>
    </p:spTree>
    <p:extLst>
      <p:ext uri="{BB962C8B-B14F-4D97-AF65-F5344CB8AC3E}">
        <p14:creationId xmlns:p14="http://schemas.microsoft.com/office/powerpoint/2010/main" val="4016773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CD1F5-28FC-4FC1-750D-6E60FFA9D15E}"/>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9EA2E3C3-750A-0276-2A3C-653540F86E0D}"/>
              </a:ext>
            </a:extLst>
          </p:cNvPr>
          <p:cNvSpPr>
            <a:spLocks noGrp="1" noChangeArrowheads="1"/>
          </p:cNvSpPr>
          <p:nvPr>
            <p:ph type="title"/>
          </p:nvPr>
        </p:nvSpPr>
        <p:spPr>
          <a:xfrm>
            <a:off x="256478" y="228600"/>
            <a:ext cx="11597671" cy="1295400"/>
          </a:xfrm>
        </p:spPr>
        <p:txBody>
          <a:bodyPr/>
          <a:lstStyle/>
          <a:p>
            <a:pPr>
              <a:defRPr/>
            </a:pPr>
            <a:r>
              <a:rPr lang="en-US" sz="3600" b="1" dirty="0">
                <a:solidFill>
                  <a:srgbClr val="002060"/>
                </a:solidFill>
              </a:rPr>
              <a:t>Transition Assessment </a:t>
            </a:r>
            <a:r>
              <a:rPr lang="en-US" sz="3600" dirty="0">
                <a:solidFill>
                  <a:srgbClr val="002060"/>
                </a:solidFill>
              </a:rPr>
              <a:t>Tools </a:t>
            </a:r>
            <a:br>
              <a:rPr lang="en-US" sz="3600" dirty="0">
                <a:solidFill>
                  <a:srgbClr val="002060"/>
                </a:solidFill>
              </a:rPr>
            </a:br>
            <a:r>
              <a:rPr lang="en-US" sz="3600" i="1" dirty="0">
                <a:solidFill>
                  <a:srgbClr val="009FD4"/>
                </a:solidFill>
              </a:rPr>
              <a:t>Category A1: TAGG Original Version – TAGG-HS</a:t>
            </a:r>
            <a:endParaRPr lang="en-US" sz="3600" i="1" dirty="0">
              <a:solidFill>
                <a:srgbClr val="009FD4"/>
              </a:solidFill>
              <a:ea typeface="Calibri Light"/>
              <a:cs typeface="Calibri Light"/>
            </a:endParaRPr>
          </a:p>
        </p:txBody>
      </p:sp>
      <p:sp>
        <p:nvSpPr>
          <p:cNvPr id="16387" name="Rectangle 3" descr="Cover image of Transition Planning Inventory, 3rd Edition (TPI-3) .">
            <a:extLst>
              <a:ext uri="{FF2B5EF4-FFF2-40B4-BE49-F238E27FC236}">
                <a16:creationId xmlns:a16="http://schemas.microsoft.com/office/drawing/2014/main" id="{7A6ED8A1-3AC0-20E6-1055-92757B6BA9E2}"/>
              </a:ext>
            </a:extLst>
          </p:cNvPr>
          <p:cNvSpPr>
            <a:spLocks noGrp="1" noChangeArrowheads="1"/>
          </p:cNvSpPr>
          <p:nvPr>
            <p:ph sz="half" idx="1"/>
          </p:nvPr>
        </p:nvSpPr>
        <p:spPr>
          <a:xfrm>
            <a:off x="286503" y="1524001"/>
            <a:ext cx="11146812" cy="1295400"/>
          </a:xfrm>
        </p:spPr>
        <p:txBody>
          <a:bodyPr vert="horz" lIns="91440" tIns="45720" rIns="91440" bIns="45720" rtlCol="0" anchor="t">
            <a:normAutofit/>
          </a:bodyPr>
          <a:lstStyle/>
          <a:p>
            <a:pPr marL="0" indent="0" eaLnBrk="1" hangingPunct="1">
              <a:buNone/>
            </a:pPr>
            <a:r>
              <a:rPr lang="en-US" sz="2800" b="0" i="0" u="none" strike="noStrike" dirty="0">
                <a:solidFill>
                  <a:srgbClr val="000000"/>
                </a:solidFill>
                <a:effectLst/>
              </a:rPr>
              <a:t>The TAGG-HS assesses postsecondary employment and education skills of individuals with mild-to-moderate disabilities. The 34-item assessment measures student performance across eight constructs:</a:t>
            </a:r>
          </a:p>
          <a:p>
            <a:pPr lvl="2"/>
            <a:endParaRPr lang="en-US" altLang="en-US" sz="1800" dirty="0"/>
          </a:p>
        </p:txBody>
      </p:sp>
      <p:sp>
        <p:nvSpPr>
          <p:cNvPr id="2" name="Slide Number Placeholder 1">
            <a:extLst>
              <a:ext uri="{FF2B5EF4-FFF2-40B4-BE49-F238E27FC236}">
                <a16:creationId xmlns:a16="http://schemas.microsoft.com/office/drawing/2014/main" id="{45606CC9-BD6A-29C1-17D7-8566CB2EE5EC}"/>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20</a:t>
            </a:fld>
            <a:endParaRPr lang="en-US"/>
          </a:p>
        </p:txBody>
      </p:sp>
      <p:sp>
        <p:nvSpPr>
          <p:cNvPr id="3" name="TextBox 2">
            <a:extLst>
              <a:ext uri="{FF2B5EF4-FFF2-40B4-BE49-F238E27FC236}">
                <a16:creationId xmlns:a16="http://schemas.microsoft.com/office/drawing/2014/main" id="{1095C8A1-AA51-FDEB-01EF-11F2ACDEB01E}"/>
              </a:ext>
            </a:extLst>
          </p:cNvPr>
          <p:cNvSpPr txBox="1"/>
          <p:nvPr/>
        </p:nvSpPr>
        <p:spPr>
          <a:xfrm>
            <a:off x="490654" y="2819401"/>
            <a:ext cx="5229922" cy="2092881"/>
          </a:xfrm>
          <a:prstGeom prst="rect">
            <a:avLst/>
          </a:prstGeom>
          <a:noFill/>
        </p:spPr>
        <p:txBody>
          <a:bodyPr wrap="square" rtlCol="0">
            <a:spAutoFit/>
          </a:bodyPr>
          <a:lstStyle/>
          <a:p>
            <a:r>
              <a:rPr lang="en-US" altLang="en-US" sz="2800" dirty="0"/>
              <a:t>1. Strengths &amp; Limitations</a:t>
            </a:r>
          </a:p>
          <a:p>
            <a:r>
              <a:rPr lang="en-US" altLang="en-US" sz="2800" dirty="0"/>
              <a:t>2. Disability Awareness</a:t>
            </a:r>
          </a:p>
          <a:p>
            <a:r>
              <a:rPr lang="en-US" altLang="en-US" sz="2800" dirty="0"/>
              <a:t>3. Persistence</a:t>
            </a:r>
          </a:p>
          <a:p>
            <a:r>
              <a:rPr lang="en-US" altLang="en-US" sz="2800" dirty="0"/>
              <a:t>4. Interacting w/ Others</a:t>
            </a:r>
          </a:p>
          <a:p>
            <a:endParaRPr lang="en-US" dirty="0"/>
          </a:p>
        </p:txBody>
      </p:sp>
      <p:sp>
        <p:nvSpPr>
          <p:cNvPr id="5" name="TextBox 4">
            <a:extLst>
              <a:ext uri="{FF2B5EF4-FFF2-40B4-BE49-F238E27FC236}">
                <a16:creationId xmlns:a16="http://schemas.microsoft.com/office/drawing/2014/main" id="{48F06D79-14B9-F250-9908-851E45BDA1F0}"/>
              </a:ext>
            </a:extLst>
          </p:cNvPr>
          <p:cNvSpPr txBox="1"/>
          <p:nvPr/>
        </p:nvSpPr>
        <p:spPr>
          <a:xfrm>
            <a:off x="5924727" y="2819402"/>
            <a:ext cx="5025771" cy="2092881"/>
          </a:xfrm>
          <a:prstGeom prst="rect">
            <a:avLst/>
          </a:prstGeom>
          <a:noFill/>
        </p:spPr>
        <p:txBody>
          <a:bodyPr wrap="square" rtlCol="0">
            <a:spAutoFit/>
          </a:bodyPr>
          <a:lstStyle/>
          <a:p>
            <a:r>
              <a:rPr lang="en-US" altLang="en-US" sz="2800" dirty="0"/>
              <a:t>5. Goal Setting/Attainment</a:t>
            </a:r>
          </a:p>
          <a:p>
            <a:r>
              <a:rPr lang="en-US" altLang="en-US" sz="2800" dirty="0"/>
              <a:t>6. Employment</a:t>
            </a:r>
          </a:p>
          <a:p>
            <a:r>
              <a:rPr lang="en-US" altLang="en-US" sz="2800" dirty="0"/>
              <a:t>7. Student IEP Involvement</a:t>
            </a:r>
          </a:p>
          <a:p>
            <a:r>
              <a:rPr lang="en-US" altLang="en-US" sz="2800" dirty="0"/>
              <a:t>8. Support Community</a:t>
            </a:r>
          </a:p>
          <a:p>
            <a:endParaRPr lang="en-US" dirty="0"/>
          </a:p>
        </p:txBody>
      </p:sp>
      <p:sp>
        <p:nvSpPr>
          <p:cNvPr id="4" name="TextBox 3">
            <a:extLst>
              <a:ext uri="{FF2B5EF4-FFF2-40B4-BE49-F238E27FC236}">
                <a16:creationId xmlns:a16="http://schemas.microsoft.com/office/drawing/2014/main" id="{8CEA41C7-8916-4616-A579-ABD22FA08C72}"/>
              </a:ext>
            </a:extLst>
          </p:cNvPr>
          <p:cNvSpPr txBox="1"/>
          <p:nvPr/>
        </p:nvSpPr>
        <p:spPr>
          <a:xfrm>
            <a:off x="490654" y="4695568"/>
            <a:ext cx="11363495" cy="892552"/>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800" dirty="0"/>
              <a:t>Note: Similar features to TAGG-A, e.g., summary info &amp; suggested goals</a:t>
            </a:r>
          </a:p>
        </p:txBody>
      </p:sp>
    </p:spTree>
    <p:extLst>
      <p:ext uri="{BB962C8B-B14F-4D97-AF65-F5344CB8AC3E}">
        <p14:creationId xmlns:p14="http://schemas.microsoft.com/office/powerpoint/2010/main" val="3169609332"/>
      </p:ext>
    </p:extLst>
  </p:cSld>
  <p:clrMapOvr>
    <a:masterClrMapping/>
  </p:clrMapOvr>
  <p:transition spd="med">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4C9DC16-C667-45FD-A454-EE5229FD85A7}"/>
              </a:ext>
            </a:extLst>
          </p:cNvPr>
          <p:cNvSpPr>
            <a:spLocks noGrp="1" noChangeArrowheads="1"/>
          </p:cNvSpPr>
          <p:nvPr>
            <p:ph type="title"/>
          </p:nvPr>
        </p:nvSpPr>
        <p:spPr>
          <a:xfrm>
            <a:off x="937847" y="228600"/>
            <a:ext cx="10916302" cy="1295400"/>
          </a:xfrm>
        </p:spPr>
        <p:txBody>
          <a:bodyPr>
            <a:normAutofit/>
          </a:bodyPr>
          <a:lstStyle/>
          <a:p>
            <a:pPr>
              <a:defRPr/>
            </a:pPr>
            <a:r>
              <a:rPr lang="en-US" sz="3600" dirty="0">
                <a:solidFill>
                  <a:srgbClr val="002060"/>
                </a:solidFill>
                <a:ea typeface="+mj-lt"/>
                <a:cs typeface="+mj-lt"/>
              </a:rPr>
              <a:t>Transition Assessment Tools </a:t>
            </a:r>
            <a:br>
              <a:rPr lang="en-US" sz="3600" dirty="0">
                <a:ea typeface="+mj-lt"/>
                <a:cs typeface="+mj-lt"/>
              </a:rPr>
            </a:br>
            <a:r>
              <a:rPr lang="en-US" sz="3600" i="1" dirty="0">
                <a:solidFill>
                  <a:srgbClr val="009FD4"/>
                </a:solidFill>
                <a:ea typeface="+mj-lt"/>
                <a:cs typeface="+mj-lt"/>
              </a:rPr>
              <a:t>C</a:t>
            </a:r>
            <a:r>
              <a:rPr lang="en-US" sz="3600" b="1" i="1" dirty="0">
                <a:solidFill>
                  <a:srgbClr val="009FD4"/>
                </a:solidFill>
                <a:ea typeface="+mj-lt"/>
                <a:cs typeface="+mj-lt"/>
              </a:rPr>
              <a:t>ategory </a:t>
            </a:r>
            <a:r>
              <a:rPr lang="en-US" sz="3600" i="1" dirty="0">
                <a:solidFill>
                  <a:srgbClr val="009FD4"/>
                </a:solidFill>
                <a:ea typeface="+mj-lt"/>
                <a:cs typeface="+mj-lt"/>
              </a:rPr>
              <a:t>A1</a:t>
            </a:r>
            <a:r>
              <a:rPr lang="en-US" sz="3600" b="1" i="1" dirty="0">
                <a:solidFill>
                  <a:srgbClr val="009FD4"/>
                </a:solidFill>
                <a:ea typeface="+mj-lt"/>
                <a:cs typeface="+mj-lt"/>
              </a:rPr>
              <a:t>: Comprehensive- Example 3: </a:t>
            </a:r>
            <a:r>
              <a:rPr lang="en-US" sz="3600" i="1" dirty="0">
                <a:solidFill>
                  <a:srgbClr val="009FD4"/>
                </a:solidFill>
                <a:ea typeface="+mj-lt"/>
                <a:cs typeface="+mj-lt"/>
              </a:rPr>
              <a:t>Brigance TSI 2</a:t>
            </a:r>
            <a:endParaRPr lang="en-US" sz="3600" b="0" i="1" dirty="0">
              <a:solidFill>
                <a:srgbClr val="009FD4"/>
              </a:solidFill>
              <a:ea typeface="+mj-lt"/>
              <a:cs typeface="+mj-lt"/>
            </a:endParaRPr>
          </a:p>
          <a:p>
            <a:pPr>
              <a:defRPr/>
            </a:pPr>
            <a:endParaRPr lang="en-US" sz="3600" dirty="0"/>
          </a:p>
        </p:txBody>
      </p:sp>
      <p:sp>
        <p:nvSpPr>
          <p:cNvPr id="16387" name="Rectangle 3" descr="Cover image of Transition Planning Inventory, 3rd Edition (TPI-3) .">
            <a:extLst>
              <a:ext uri="{FF2B5EF4-FFF2-40B4-BE49-F238E27FC236}">
                <a16:creationId xmlns:a16="http://schemas.microsoft.com/office/drawing/2014/main" id="{1D5A5BB8-BFFB-0633-4CEE-FFBB45856180}"/>
              </a:ext>
            </a:extLst>
          </p:cNvPr>
          <p:cNvSpPr>
            <a:spLocks noGrp="1" noChangeArrowheads="1"/>
          </p:cNvSpPr>
          <p:nvPr>
            <p:ph sz="half" idx="1"/>
          </p:nvPr>
        </p:nvSpPr>
        <p:spPr>
          <a:xfrm>
            <a:off x="4305876" y="1972332"/>
            <a:ext cx="3395519" cy="4374428"/>
          </a:xfrm>
        </p:spPr>
        <p:txBody>
          <a:bodyPr vert="horz" lIns="91440" tIns="45720" rIns="91440" bIns="45720" rtlCol="0" anchor="t">
            <a:normAutofit/>
          </a:bodyPr>
          <a:lstStyle/>
          <a:p>
            <a:r>
              <a:rPr lang="en-US" altLang="en-US" sz="2600" b="1" dirty="0"/>
              <a:t>Authors: </a:t>
            </a:r>
            <a:r>
              <a:rPr lang="en-US" altLang="en-US" sz="2600" dirty="0"/>
              <a:t>Clark, Patton, Trainor &amp; Moulton</a:t>
            </a:r>
            <a:endParaRPr lang="en-US" altLang="en-US" sz="2600" dirty="0">
              <a:cs typeface="Calibri"/>
            </a:endParaRPr>
          </a:p>
          <a:p>
            <a:r>
              <a:rPr lang="en-US" altLang="en-US" sz="2600" b="1" dirty="0"/>
              <a:t>Resource: </a:t>
            </a:r>
            <a:r>
              <a:rPr lang="en-US" altLang="en-US" sz="2600" u="sng" dirty="0"/>
              <a:t>BRIGANCE Transition Skills Inventory</a:t>
            </a:r>
            <a:r>
              <a:rPr lang="en-US" altLang="en-US" sz="2600" dirty="0"/>
              <a:t> (TSI 2)</a:t>
            </a:r>
            <a:endParaRPr lang="en-US" altLang="en-US" sz="2600" dirty="0">
              <a:cs typeface="Calibri"/>
            </a:endParaRPr>
          </a:p>
          <a:p>
            <a:pPr eaLnBrk="1" hangingPunct="1"/>
            <a:r>
              <a:rPr lang="en-US" altLang="en-US" sz="2600" b="1" dirty="0"/>
              <a:t>Publisher: </a:t>
            </a:r>
            <a:r>
              <a:rPr lang="en-US" altLang="en-US" sz="2600" dirty="0"/>
              <a:t>Curriculum Associates</a:t>
            </a:r>
            <a:endParaRPr lang="en-US" altLang="en-US" sz="2600" dirty="0">
              <a:cs typeface="Calibri"/>
            </a:endParaRPr>
          </a:p>
          <a:p>
            <a:pPr eaLnBrk="1" hangingPunct="1"/>
            <a:endParaRPr lang="en-US" altLang="en-US" sz="2600" dirty="0"/>
          </a:p>
        </p:txBody>
      </p:sp>
      <p:sp>
        <p:nvSpPr>
          <p:cNvPr id="16388" name="Rectangle 4">
            <a:extLst>
              <a:ext uri="{FF2B5EF4-FFF2-40B4-BE49-F238E27FC236}">
                <a16:creationId xmlns:a16="http://schemas.microsoft.com/office/drawing/2014/main" id="{14B74F25-3611-0B8E-E6CF-7D814216EE6A}"/>
              </a:ext>
            </a:extLst>
          </p:cNvPr>
          <p:cNvSpPr>
            <a:spLocks noGrp="1" noChangeArrowheads="1"/>
          </p:cNvSpPr>
          <p:nvPr>
            <p:ph sz="half" idx="2"/>
          </p:nvPr>
        </p:nvSpPr>
        <p:spPr>
          <a:xfrm>
            <a:off x="7704801" y="1967585"/>
            <a:ext cx="4287982" cy="3830541"/>
          </a:xfrm>
        </p:spPr>
        <p:txBody>
          <a:bodyPr vert="horz" lIns="91440" tIns="45720" rIns="91440" bIns="45720" rtlCol="0" anchor="t">
            <a:normAutofit/>
          </a:bodyPr>
          <a:lstStyle/>
          <a:p>
            <a:pPr marL="0" indent="0" eaLnBrk="1" hangingPunct="1">
              <a:buNone/>
            </a:pPr>
            <a:r>
              <a:rPr lang="en-US" altLang="en-US" sz="2600" b="1" dirty="0"/>
              <a:t>Contents:</a:t>
            </a:r>
            <a:endParaRPr lang="en-US" altLang="en-US" sz="2600" b="1" dirty="0">
              <a:ea typeface="Calibri"/>
              <a:cs typeface="Calibri"/>
            </a:endParaRPr>
          </a:p>
          <a:p>
            <a:pPr lvl="1"/>
            <a:r>
              <a:rPr lang="en-US" altLang="en-US" sz="2200" dirty="0"/>
              <a:t>Transition Skills Inventory manual</a:t>
            </a:r>
          </a:p>
          <a:p>
            <a:pPr lvl="1"/>
            <a:r>
              <a:rPr lang="en-US" altLang="en-US" sz="2200" dirty="0">
                <a:cs typeface="Calibri"/>
              </a:rPr>
              <a:t>TSI Record Books</a:t>
            </a:r>
          </a:p>
          <a:p>
            <a:pPr lvl="2">
              <a:buFont typeface="Wingdings" panose="020F0502020204030204" pitchFamily="34" charset="0"/>
              <a:buChar char="§"/>
            </a:pPr>
            <a:r>
              <a:rPr lang="en-US" altLang="en-US" sz="2000" dirty="0">
                <a:ea typeface="Calibri"/>
                <a:cs typeface="Calibri"/>
              </a:rPr>
              <a:t>Track ongoing growth</a:t>
            </a:r>
          </a:p>
          <a:p>
            <a:pPr lvl="1"/>
            <a:r>
              <a:rPr lang="en-US" altLang="en-US" sz="2200" dirty="0"/>
              <a:t>Recommendations for accommodating students with extensive support needs and non-English speaking</a:t>
            </a:r>
          </a:p>
          <a:p>
            <a:pPr lvl="1"/>
            <a:r>
              <a:rPr lang="en-US" altLang="en-US" sz="2200" dirty="0">
                <a:ea typeface="Calibri" panose="020F0502020204030204"/>
                <a:cs typeface="Calibri"/>
              </a:rPr>
              <a:t>Can also purchase learning activities (TSA)</a:t>
            </a:r>
          </a:p>
        </p:txBody>
      </p:sp>
      <p:sp>
        <p:nvSpPr>
          <p:cNvPr id="2" name="Slide Number Placeholder 1">
            <a:extLst>
              <a:ext uri="{FF2B5EF4-FFF2-40B4-BE49-F238E27FC236}">
                <a16:creationId xmlns:a16="http://schemas.microsoft.com/office/drawing/2014/main" id="{DCDCB464-47B2-EB0D-4036-5974CBEB3844}"/>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21</a:t>
            </a:fld>
            <a:endParaRPr lang="en-US"/>
          </a:p>
        </p:txBody>
      </p:sp>
      <p:pic>
        <p:nvPicPr>
          <p:cNvPr id="3" name="Picture 2" descr="A blue and white book with white text&#10;&#10;AI-generated content may be incorrect.">
            <a:extLst>
              <a:ext uri="{FF2B5EF4-FFF2-40B4-BE49-F238E27FC236}">
                <a16:creationId xmlns:a16="http://schemas.microsoft.com/office/drawing/2014/main" id="{C69795B4-73E7-8354-E0CC-171F6DE92467}"/>
              </a:ext>
            </a:extLst>
          </p:cNvPr>
          <p:cNvPicPr>
            <a:picLocks noChangeAspect="1"/>
          </p:cNvPicPr>
          <p:nvPr/>
        </p:nvPicPr>
        <p:blipFill>
          <a:blip r:embed="rId3"/>
          <a:stretch>
            <a:fillRect/>
          </a:stretch>
        </p:blipFill>
        <p:spPr>
          <a:xfrm>
            <a:off x="282039" y="2098965"/>
            <a:ext cx="3880923" cy="2671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084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612A730-4D88-4062-B2CC-D0946897038D}"/>
              </a:ext>
            </a:extLst>
          </p:cNvPr>
          <p:cNvSpPr>
            <a:spLocks noGrp="1" noChangeArrowheads="1"/>
          </p:cNvSpPr>
          <p:nvPr>
            <p:ph type="title"/>
          </p:nvPr>
        </p:nvSpPr>
        <p:spPr>
          <a:xfrm>
            <a:off x="613508" y="365125"/>
            <a:ext cx="10740292" cy="1345101"/>
          </a:xfrm>
        </p:spPr>
        <p:txBody>
          <a:bodyPr/>
          <a:lstStyle/>
          <a:p>
            <a:pPr>
              <a:defRPr/>
            </a:pPr>
            <a:r>
              <a:rPr lang="en-US" sz="3600" dirty="0">
                <a:solidFill>
                  <a:srgbClr val="002060"/>
                </a:solidFill>
              </a:rPr>
              <a:t>Transition Assessment Tools </a:t>
            </a:r>
            <a:br>
              <a:rPr lang="en-US" sz="3600" dirty="0"/>
            </a:br>
            <a:r>
              <a:rPr lang="en-US" sz="3600" i="1" dirty="0">
                <a:solidFill>
                  <a:srgbClr val="009FD4"/>
                </a:solidFill>
              </a:rPr>
              <a:t>Category A1: Brigance TSI 2</a:t>
            </a:r>
            <a:endParaRPr lang="en-US" sz="3600" b="0" dirty="0">
              <a:solidFill>
                <a:srgbClr val="000000"/>
              </a:solidFill>
              <a:ea typeface="Calibri Light"/>
              <a:cs typeface="Calibri Light"/>
            </a:endParaRPr>
          </a:p>
          <a:p>
            <a:pPr>
              <a:defRPr/>
            </a:pPr>
            <a:endParaRPr lang="en-US" sz="3600" i="1" dirty="0">
              <a:solidFill>
                <a:srgbClr val="4472C4"/>
              </a:solidFill>
              <a:ea typeface="Calibri Light"/>
              <a:cs typeface="Calibri Light"/>
            </a:endParaRPr>
          </a:p>
        </p:txBody>
      </p:sp>
      <p:sp>
        <p:nvSpPr>
          <p:cNvPr id="4" name="Slide Number Placeholder 1">
            <a:extLst>
              <a:ext uri="{FF2B5EF4-FFF2-40B4-BE49-F238E27FC236}">
                <a16:creationId xmlns:a16="http://schemas.microsoft.com/office/drawing/2014/main" id="{AC4B7967-9A11-E7FC-FC56-2BB02F4F8337}"/>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22</a:t>
            </a:fld>
            <a:endParaRPr lang="en-US"/>
          </a:p>
        </p:txBody>
      </p:sp>
      <p:sp>
        <p:nvSpPr>
          <p:cNvPr id="2" name="TextBox 1">
            <a:extLst>
              <a:ext uri="{FF2B5EF4-FFF2-40B4-BE49-F238E27FC236}">
                <a16:creationId xmlns:a16="http://schemas.microsoft.com/office/drawing/2014/main" id="{F8CC2D1D-7400-CFF9-A0FB-E441CF33D062}"/>
              </a:ext>
            </a:extLst>
          </p:cNvPr>
          <p:cNvSpPr txBox="1"/>
          <p:nvPr/>
        </p:nvSpPr>
        <p:spPr>
          <a:xfrm>
            <a:off x="-125098" y="1586634"/>
            <a:ext cx="6870345" cy="5170646"/>
          </a:xfrm>
          <a:prstGeom prst="rect">
            <a:avLst/>
          </a:prstGeom>
          <a:noFill/>
        </p:spPr>
        <p:txBody>
          <a:bodyPr wrap="square" lIns="91440" tIns="45720" rIns="91440" bIns="45720" rtlCol="0" anchor="t">
            <a:spAutoFit/>
          </a:bodyPr>
          <a:lstStyle/>
          <a:p>
            <a:pPr marL="571500"/>
            <a:r>
              <a:rPr lang="en-US" sz="2400" dirty="0">
                <a:solidFill>
                  <a:srgbClr val="000000"/>
                </a:solidFill>
                <a:latin typeface="Calibri"/>
                <a:ea typeface="Calibri"/>
                <a:cs typeface="Calibri"/>
              </a:rPr>
              <a:t>TSI Areas/Factors of Assessment</a:t>
            </a:r>
            <a:endParaRPr lang="en-US" sz="2400" dirty="0">
              <a:ea typeface="Calibri"/>
              <a:cs typeface="Calibri"/>
            </a:endParaRPr>
          </a:p>
          <a:p>
            <a:pPr marL="1028700" marR="0" indent="-457200" algn="l">
              <a:spcBef>
                <a:spcPts val="0"/>
              </a:spcBef>
              <a:spcAft>
                <a:spcPts val="0"/>
              </a:spcAft>
              <a:buFont typeface="Arial"/>
              <a:buChar char="•"/>
            </a:pPr>
            <a:r>
              <a:rPr lang="en-US" sz="2400" b="1" dirty="0">
                <a:solidFill>
                  <a:srgbClr val="000000"/>
                </a:solidFill>
                <a:latin typeface="Calibri"/>
                <a:ea typeface="Calibri"/>
                <a:cs typeface="Calibri"/>
              </a:rPr>
              <a:t>Employment</a:t>
            </a:r>
            <a:r>
              <a:rPr lang="en-US" sz="2400" b="1" i="0" u="none" strike="noStrike" dirty="0">
                <a:solidFill>
                  <a:srgbClr val="000000"/>
                </a:solidFill>
                <a:effectLst/>
                <a:latin typeface="Calibri"/>
                <a:ea typeface="Calibri"/>
                <a:cs typeface="Calibri"/>
              </a:rPr>
              <a:t>: </a:t>
            </a:r>
            <a:r>
              <a:rPr lang="en-US" sz="2400" b="0" i="0" u="none" strike="noStrike" dirty="0">
                <a:solidFill>
                  <a:srgbClr val="000000"/>
                </a:solidFill>
                <a:effectLst/>
                <a:latin typeface="Calibri"/>
                <a:ea typeface="Calibri"/>
                <a:cs typeface="Calibri"/>
              </a:rPr>
              <a:t>Seeking and </a:t>
            </a:r>
            <a:r>
              <a:rPr lang="en-US" sz="2400" dirty="0">
                <a:solidFill>
                  <a:srgbClr val="000000"/>
                </a:solidFill>
                <a:latin typeface="Calibri"/>
                <a:ea typeface="Calibri"/>
                <a:cs typeface="Calibri"/>
              </a:rPr>
              <a:t>M</a:t>
            </a:r>
            <a:r>
              <a:rPr lang="en-US" sz="2400" b="0" i="0" u="none" strike="noStrike" dirty="0">
                <a:solidFill>
                  <a:srgbClr val="000000"/>
                </a:solidFill>
                <a:effectLst/>
                <a:latin typeface="Calibri"/>
                <a:ea typeface="Calibri"/>
                <a:cs typeface="Calibri"/>
              </a:rPr>
              <a:t>aintaining </a:t>
            </a:r>
            <a:r>
              <a:rPr lang="en-US" sz="2400" dirty="0">
                <a:solidFill>
                  <a:srgbClr val="000000"/>
                </a:solidFill>
                <a:latin typeface="Calibri"/>
                <a:ea typeface="Calibri"/>
                <a:cs typeface="Calibri"/>
              </a:rPr>
              <a:t>E</a:t>
            </a:r>
            <a:r>
              <a:rPr lang="en-US" sz="2400" b="0" i="0" u="none" strike="noStrike" dirty="0">
                <a:solidFill>
                  <a:srgbClr val="000000"/>
                </a:solidFill>
                <a:effectLst/>
                <a:latin typeface="Calibri"/>
                <a:ea typeface="Calibri"/>
                <a:cs typeface="Calibri"/>
              </a:rPr>
              <a:t>mployment</a:t>
            </a:r>
            <a:endParaRPr lang="en-US" sz="2400" b="0" i="0" u="none" strike="noStrike" dirty="0">
              <a:solidFill>
                <a:srgbClr val="212121"/>
              </a:solidFill>
              <a:effectLst/>
              <a:latin typeface="Calibri"/>
              <a:ea typeface="Calibri"/>
              <a:cs typeface="Calibri"/>
            </a:endParaRPr>
          </a:p>
          <a:p>
            <a:pPr marL="1028700" indent="-457200">
              <a:buFont typeface="Arial"/>
              <a:buChar char="•"/>
            </a:pPr>
            <a:r>
              <a:rPr lang="en-US" sz="2400" b="1" dirty="0">
                <a:solidFill>
                  <a:srgbClr val="000000"/>
                </a:solidFill>
                <a:latin typeface="Calibri"/>
                <a:ea typeface="Calibri"/>
                <a:cs typeface="Calibri"/>
              </a:rPr>
              <a:t>Postsecondary</a:t>
            </a:r>
            <a:r>
              <a:rPr lang="en-US" sz="2400" b="1" i="0" u="none" strike="noStrike" dirty="0">
                <a:solidFill>
                  <a:srgbClr val="000000"/>
                </a:solidFill>
                <a:effectLst/>
                <a:latin typeface="Calibri"/>
                <a:ea typeface="Calibri"/>
                <a:cs typeface="Calibri"/>
              </a:rPr>
              <a:t> Pathways: </a:t>
            </a:r>
            <a:r>
              <a:rPr lang="en-US" sz="2400" b="0" i="0" u="none" strike="noStrike" dirty="0">
                <a:solidFill>
                  <a:srgbClr val="000000"/>
                </a:solidFill>
                <a:effectLst/>
                <a:latin typeface="Calibri"/>
                <a:ea typeface="Calibri"/>
                <a:cs typeface="Calibri"/>
              </a:rPr>
              <a:t>Communication, Organization</a:t>
            </a:r>
            <a:r>
              <a:rPr lang="en-US" sz="2400" dirty="0">
                <a:solidFill>
                  <a:srgbClr val="000000"/>
                </a:solidFill>
                <a:latin typeface="Calibri"/>
                <a:ea typeface="Calibri"/>
                <a:cs typeface="Calibri"/>
              </a:rPr>
              <a:t>,</a:t>
            </a:r>
            <a:r>
              <a:rPr lang="en-US" sz="2400" b="0" i="0" u="none" strike="noStrike" dirty="0">
                <a:solidFill>
                  <a:srgbClr val="000000"/>
                </a:solidFill>
                <a:effectLst/>
                <a:latin typeface="Calibri"/>
                <a:ea typeface="Calibri"/>
                <a:cs typeface="Calibri"/>
              </a:rPr>
              <a:t> </a:t>
            </a:r>
            <a:r>
              <a:rPr lang="en-US" sz="2400" dirty="0">
                <a:solidFill>
                  <a:srgbClr val="000000"/>
                </a:solidFill>
                <a:latin typeface="Calibri"/>
                <a:ea typeface="Calibri"/>
                <a:cs typeface="Calibri"/>
              </a:rPr>
              <a:t>and </a:t>
            </a:r>
            <a:r>
              <a:rPr lang="en-US" sz="2400" b="0" i="0" u="none" strike="noStrike" dirty="0">
                <a:solidFill>
                  <a:srgbClr val="000000"/>
                </a:solidFill>
                <a:effectLst/>
                <a:latin typeface="Calibri"/>
                <a:ea typeface="Calibri"/>
                <a:cs typeface="Calibri"/>
              </a:rPr>
              <a:t>Self-Determination</a:t>
            </a:r>
            <a:endParaRPr lang="en-US" sz="2400" b="0" i="0" u="none" strike="noStrike" dirty="0">
              <a:solidFill>
                <a:srgbClr val="212121"/>
              </a:solidFill>
              <a:effectLst/>
              <a:latin typeface="Calibri"/>
              <a:ea typeface="Calibri"/>
              <a:cs typeface="Calibri"/>
            </a:endParaRPr>
          </a:p>
          <a:p>
            <a:pPr marL="1028700" indent="-457200">
              <a:buFont typeface="Arial"/>
              <a:buChar char="•"/>
            </a:pPr>
            <a:r>
              <a:rPr lang="en-US" sz="2400" b="1" i="0" u="none" strike="noStrike" dirty="0">
                <a:solidFill>
                  <a:srgbClr val="000000"/>
                </a:solidFill>
                <a:effectLst/>
                <a:latin typeface="Calibri"/>
                <a:ea typeface="Calibri"/>
                <a:cs typeface="Calibri"/>
              </a:rPr>
              <a:t>Independent Living: </a:t>
            </a:r>
            <a:r>
              <a:rPr lang="en-US" sz="2400" b="0" i="0" u="none" strike="noStrike" dirty="0">
                <a:solidFill>
                  <a:srgbClr val="000000"/>
                </a:solidFill>
                <a:effectLst/>
                <a:latin typeface="Calibri"/>
                <a:ea typeface="Calibri"/>
                <a:cs typeface="Calibri"/>
              </a:rPr>
              <a:t>Food, Housing, Money, Health</a:t>
            </a:r>
            <a:r>
              <a:rPr lang="en-US" sz="2400" dirty="0">
                <a:solidFill>
                  <a:srgbClr val="000000"/>
                </a:solidFill>
                <a:latin typeface="Calibri"/>
                <a:ea typeface="Calibri"/>
                <a:cs typeface="Calibri"/>
              </a:rPr>
              <a:t>, and</a:t>
            </a:r>
            <a:r>
              <a:rPr lang="en-US" sz="2400" b="0" i="0" u="none" strike="noStrike" dirty="0">
                <a:solidFill>
                  <a:srgbClr val="000000"/>
                </a:solidFill>
                <a:effectLst/>
                <a:latin typeface="Calibri"/>
                <a:ea typeface="Calibri"/>
                <a:cs typeface="Calibri"/>
              </a:rPr>
              <a:t> Transportation </a:t>
            </a:r>
            <a:endParaRPr lang="en-US" sz="2400" b="0" i="0" u="none" strike="noStrike" dirty="0">
              <a:solidFill>
                <a:srgbClr val="212121"/>
              </a:solidFill>
              <a:effectLst/>
              <a:latin typeface="Calibri"/>
              <a:ea typeface="Calibri"/>
              <a:cs typeface="Calibri"/>
            </a:endParaRPr>
          </a:p>
          <a:p>
            <a:pPr marL="1028700" marR="0" indent="-457200" algn="l">
              <a:spcBef>
                <a:spcPts val="0"/>
              </a:spcBef>
              <a:spcAft>
                <a:spcPts val="0"/>
              </a:spcAft>
              <a:buFont typeface="Arial"/>
              <a:buChar char="•"/>
            </a:pPr>
            <a:r>
              <a:rPr lang="en-US" sz="2400" b="1" dirty="0">
                <a:solidFill>
                  <a:srgbClr val="000000"/>
                </a:solidFill>
                <a:latin typeface="Calibri"/>
                <a:ea typeface="Calibri"/>
                <a:cs typeface="Calibri"/>
              </a:rPr>
              <a:t>Community</a:t>
            </a:r>
            <a:r>
              <a:rPr lang="en-US" sz="2400" b="1" i="0" u="none" strike="noStrike" dirty="0">
                <a:solidFill>
                  <a:srgbClr val="000000"/>
                </a:solidFill>
                <a:effectLst/>
                <a:latin typeface="Calibri"/>
                <a:ea typeface="Calibri"/>
                <a:cs typeface="Calibri"/>
              </a:rPr>
              <a:t> Participation: </a:t>
            </a:r>
            <a:r>
              <a:rPr lang="en-US" sz="2400" b="0" i="0" u="none" strike="noStrike" dirty="0">
                <a:solidFill>
                  <a:srgbClr val="000000"/>
                </a:solidFill>
                <a:effectLst/>
                <a:latin typeface="Calibri"/>
                <a:ea typeface="Calibri"/>
                <a:cs typeface="Calibri"/>
              </a:rPr>
              <a:t>Use/Access of Resources, Citizenship, Recreation, etc.</a:t>
            </a:r>
            <a:endParaRPr lang="en-US" sz="2400" b="0" i="0" u="none" strike="noStrike" dirty="0">
              <a:solidFill>
                <a:srgbClr val="212121"/>
              </a:solidFill>
              <a:effectLst/>
              <a:latin typeface="Calibri"/>
              <a:ea typeface="Calibri"/>
              <a:cs typeface="Calibri"/>
            </a:endParaRPr>
          </a:p>
          <a:p>
            <a:pPr marL="1028700" indent="-457200">
              <a:buFont typeface="Arial"/>
              <a:buChar char="•"/>
            </a:pPr>
            <a:r>
              <a:rPr lang="en-US" sz="2400" b="1" i="0" u="none" strike="noStrike" dirty="0">
                <a:solidFill>
                  <a:srgbClr val="000000"/>
                </a:solidFill>
                <a:effectLst/>
                <a:latin typeface="Calibri"/>
                <a:ea typeface="Calibri"/>
                <a:cs typeface="Calibri"/>
              </a:rPr>
              <a:t>Academics: </a:t>
            </a:r>
            <a:r>
              <a:rPr lang="en-US" sz="2400" b="0" i="0" u="none" strike="noStrike" dirty="0">
                <a:solidFill>
                  <a:srgbClr val="000000"/>
                </a:solidFill>
                <a:effectLst/>
                <a:latin typeface="Calibri"/>
                <a:ea typeface="Calibri"/>
                <a:cs typeface="Calibri"/>
              </a:rPr>
              <a:t>Reading</a:t>
            </a:r>
            <a:r>
              <a:rPr lang="en-US" sz="2400" dirty="0">
                <a:solidFill>
                  <a:srgbClr val="000000"/>
                </a:solidFill>
                <a:latin typeface="Calibri"/>
                <a:ea typeface="Calibri"/>
                <a:cs typeface="Calibri"/>
              </a:rPr>
              <a:t> and </a:t>
            </a:r>
            <a:r>
              <a:rPr lang="en-US" sz="2400" b="0" i="0" u="none" strike="noStrike" dirty="0">
                <a:solidFill>
                  <a:srgbClr val="000000"/>
                </a:solidFill>
                <a:effectLst/>
                <a:latin typeface="Calibri"/>
                <a:ea typeface="Calibri"/>
                <a:cs typeface="Calibri"/>
              </a:rPr>
              <a:t>Math levels</a:t>
            </a:r>
          </a:p>
          <a:p>
            <a:pPr marL="1028700" indent="-457200">
              <a:buFont typeface="Arial"/>
              <a:buChar char="•"/>
            </a:pPr>
            <a:endParaRPr lang="en-US" sz="2400" dirty="0">
              <a:solidFill>
                <a:srgbClr val="000000"/>
              </a:solidFill>
              <a:latin typeface="Calibri"/>
              <a:ea typeface="Calibri"/>
              <a:cs typeface="Calibri"/>
            </a:endParaRPr>
          </a:p>
          <a:p>
            <a:pPr marL="571500"/>
            <a:r>
              <a:rPr lang="en-US" sz="2400" b="0" i="0" u="none" strike="noStrike" dirty="0">
                <a:solidFill>
                  <a:srgbClr val="000000"/>
                </a:solidFill>
                <a:effectLst/>
                <a:latin typeface="Calibri"/>
                <a:ea typeface="Calibri"/>
                <a:cs typeface="Calibri"/>
              </a:rPr>
              <a:t>[Note: System </a:t>
            </a:r>
            <a:r>
              <a:rPr lang="en-US" sz="2400" dirty="0">
                <a:solidFill>
                  <a:srgbClr val="000000"/>
                </a:solidFill>
                <a:latin typeface="Calibri"/>
                <a:ea typeface="Calibri" panose="020F0502020204030204"/>
                <a:cs typeface="Calibri"/>
              </a:rPr>
              <a:t>provides</a:t>
            </a:r>
            <a:r>
              <a:rPr lang="en-US" altLang="en-US" sz="2400" dirty="0">
                <a:ea typeface="Calibri" panose="020F0502020204030204"/>
                <a:cs typeface="Calibri"/>
              </a:rPr>
              <a:t> related IEP goal ideas]</a:t>
            </a:r>
          </a:p>
          <a:p>
            <a:pPr marL="571500"/>
            <a:endParaRPr lang="en-US" sz="2400" b="0" i="0" u="none" strike="noStrike" dirty="0">
              <a:solidFill>
                <a:srgbClr val="212121"/>
              </a:solidFill>
              <a:effectLst/>
              <a:latin typeface="Calibri"/>
              <a:ea typeface="Calibri"/>
              <a:cs typeface="Calibri"/>
            </a:endParaRPr>
          </a:p>
          <a:p>
            <a:endParaRPr lang="en-US" dirty="0"/>
          </a:p>
        </p:txBody>
      </p:sp>
      <p:pic>
        <p:nvPicPr>
          <p:cNvPr id="3" name="Picture 2" descr="A collage of items&#10;&#10;AI-generated content may be incorrect.">
            <a:extLst>
              <a:ext uri="{FF2B5EF4-FFF2-40B4-BE49-F238E27FC236}">
                <a16:creationId xmlns:a16="http://schemas.microsoft.com/office/drawing/2014/main" id="{3D9C0C4A-25D2-FF44-0923-DDD2CDAEA4A8}"/>
              </a:ext>
            </a:extLst>
          </p:cNvPr>
          <p:cNvPicPr>
            <a:picLocks noChangeAspect="1"/>
          </p:cNvPicPr>
          <p:nvPr/>
        </p:nvPicPr>
        <p:blipFill>
          <a:blip r:embed="rId3"/>
          <a:stretch>
            <a:fillRect/>
          </a:stretch>
        </p:blipFill>
        <p:spPr>
          <a:xfrm>
            <a:off x="6745247" y="1706418"/>
            <a:ext cx="5247780" cy="3641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2881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33DE8F0-C5FE-4AE9-BD88-7572E820E05D}"/>
              </a:ext>
            </a:extLst>
          </p:cNvPr>
          <p:cNvSpPr>
            <a:spLocks noGrp="1" noChangeArrowheads="1"/>
          </p:cNvSpPr>
          <p:nvPr>
            <p:ph type="title"/>
          </p:nvPr>
        </p:nvSpPr>
        <p:spPr>
          <a:xfrm>
            <a:off x="0" y="365125"/>
            <a:ext cx="12192000" cy="1325563"/>
          </a:xfrm>
        </p:spPr>
        <p:txBody>
          <a:bodyPr>
            <a:normAutofit/>
          </a:bodyPr>
          <a:lstStyle/>
          <a:p>
            <a:pPr>
              <a:defRPr/>
            </a:pPr>
            <a:r>
              <a:rPr lang="en-US" sz="3600" b="1" dirty="0">
                <a:solidFill>
                  <a:srgbClr val="002060"/>
                </a:solidFill>
              </a:rPr>
              <a:t>Transition Assessment </a:t>
            </a:r>
            <a:r>
              <a:rPr lang="en-US" sz="3600" dirty="0">
                <a:solidFill>
                  <a:srgbClr val="002060"/>
                </a:solidFill>
              </a:rPr>
              <a:t>Tools </a:t>
            </a:r>
            <a:br>
              <a:rPr lang="en-US" sz="3600" dirty="0">
                <a:solidFill>
                  <a:srgbClr val="002060"/>
                </a:solidFill>
              </a:rPr>
            </a:br>
            <a:r>
              <a:rPr lang="en-US" sz="3600" i="1" dirty="0">
                <a:solidFill>
                  <a:srgbClr val="009FD4"/>
                </a:solidFill>
              </a:rPr>
              <a:t>Category A2:</a:t>
            </a:r>
            <a:r>
              <a:rPr lang="en-US" sz="3600" b="1" dirty="0">
                <a:solidFill>
                  <a:srgbClr val="009FD4"/>
                </a:solidFill>
              </a:rPr>
              <a:t> </a:t>
            </a:r>
            <a:r>
              <a:rPr lang="en-US" sz="3600" i="1" dirty="0">
                <a:solidFill>
                  <a:srgbClr val="009FD4"/>
                </a:solidFill>
              </a:rPr>
              <a:t>Career Interests</a:t>
            </a:r>
            <a:endParaRPr lang="en-US" dirty="0">
              <a:solidFill>
                <a:srgbClr val="009FD4"/>
              </a:solidFill>
              <a:ea typeface="Calibri Light"/>
              <a:cs typeface="Calibri Light"/>
            </a:endParaRPr>
          </a:p>
        </p:txBody>
      </p:sp>
      <p:sp>
        <p:nvSpPr>
          <p:cNvPr id="14339" name="Rectangle 3">
            <a:extLst>
              <a:ext uri="{FF2B5EF4-FFF2-40B4-BE49-F238E27FC236}">
                <a16:creationId xmlns:a16="http://schemas.microsoft.com/office/drawing/2014/main" id="{A51D1DA8-A6F8-4870-9AC8-209EED9ADFAC}"/>
              </a:ext>
            </a:extLst>
          </p:cNvPr>
          <p:cNvSpPr>
            <a:spLocks noGrp="1" noChangeArrowheads="1"/>
          </p:cNvSpPr>
          <p:nvPr>
            <p:ph sz="half" idx="1"/>
          </p:nvPr>
        </p:nvSpPr>
        <p:spPr>
          <a:xfrm>
            <a:off x="959339" y="1692031"/>
            <a:ext cx="10515600" cy="4167433"/>
          </a:xfrm>
        </p:spPr>
        <p:txBody>
          <a:bodyPr vert="horz" lIns="91440" tIns="45720" rIns="91440" bIns="45720" rtlCol="0" anchor="t">
            <a:normAutofit lnSpcReduction="10000"/>
          </a:bodyPr>
          <a:lstStyle/>
          <a:p>
            <a:pPr marL="0" indent="0">
              <a:buNone/>
              <a:defRPr/>
            </a:pPr>
            <a:r>
              <a:rPr lang="en-US" altLang="en-US" sz="3000" b="1" dirty="0"/>
              <a:t>Numerous Tools - Several Examples:</a:t>
            </a:r>
            <a:endParaRPr lang="en-US" sz="2200" dirty="0">
              <a:ea typeface="+mn-lt"/>
              <a:cs typeface="+mn-lt"/>
            </a:endParaRPr>
          </a:p>
          <a:p>
            <a:r>
              <a:rPr lang="en-US" altLang="en-US" sz="2600" b="1" dirty="0"/>
              <a:t>Picture Interest Career Survey (PICS) – 3rd Ed. </a:t>
            </a:r>
          </a:p>
          <a:p>
            <a:pPr lvl="1"/>
            <a:r>
              <a:rPr lang="en-US" sz="2200" dirty="0">
                <a:ea typeface="+mn-lt"/>
                <a:cs typeface="+mn-lt"/>
              </a:rPr>
              <a:t>Published by </a:t>
            </a:r>
            <a:r>
              <a:rPr lang="en-US" sz="2200" dirty="0" err="1">
                <a:ea typeface="+mn-lt"/>
                <a:cs typeface="+mn-lt"/>
              </a:rPr>
              <a:t>Jist</a:t>
            </a:r>
            <a:r>
              <a:rPr lang="en-US" sz="2200" dirty="0">
                <a:ea typeface="+mn-lt"/>
                <a:cs typeface="+mn-lt"/>
              </a:rPr>
              <a:t> Works/Impact Publications</a:t>
            </a:r>
            <a:endParaRPr lang="en-US" dirty="0">
              <a:ea typeface="Calibri"/>
              <a:cs typeface="Calibri"/>
            </a:endParaRPr>
          </a:p>
          <a:p>
            <a:pPr lvl="1"/>
            <a:r>
              <a:rPr lang="en-US" sz="2200" dirty="0">
                <a:ea typeface="+mn-lt"/>
                <a:cs typeface="+mn-lt"/>
              </a:rPr>
              <a:t>Covers six career interest clusters – easy admin &amp; scoring</a:t>
            </a:r>
          </a:p>
          <a:p>
            <a:pPr lvl="1"/>
            <a:r>
              <a:rPr lang="en-US" sz="2200" dirty="0">
                <a:ea typeface="+mn-lt"/>
                <a:cs typeface="+mn-lt"/>
              </a:rPr>
              <a:t>available for a reasonable fee - $69 for 25 electronic or hard copies </a:t>
            </a:r>
            <a:r>
              <a:rPr lang="en-US" sz="2200" dirty="0">
                <a:cs typeface="Calibri"/>
                <a:hlinkClick r:id="rId3"/>
              </a:rPr>
              <a:t>www.impactpublications.com/product/picture-interest-career-survey-3rd-edition/</a:t>
            </a:r>
            <a:r>
              <a:rPr lang="en-US" sz="2200" dirty="0">
                <a:cs typeface="Calibri"/>
              </a:rPr>
              <a:t> </a:t>
            </a:r>
            <a:endParaRPr lang="en-US" sz="2200" dirty="0">
              <a:ea typeface="+mn-lt"/>
              <a:cs typeface="+mn-lt"/>
            </a:endParaRPr>
          </a:p>
          <a:p>
            <a:r>
              <a:rPr lang="en-US" sz="2600" b="1" dirty="0">
                <a:cs typeface="Calibri"/>
              </a:rPr>
              <a:t>Buford Photographic Vocational Interest Inventory</a:t>
            </a:r>
          </a:p>
          <a:p>
            <a:pPr lvl="1"/>
            <a:r>
              <a:rPr lang="en-US" sz="2200" dirty="0">
                <a:cs typeface="Calibri"/>
                <a:hlinkClick r:id="rId4"/>
              </a:rPr>
              <a:t>www.slideshare.net/guestea5159f/photointerestinventory-buford</a:t>
            </a:r>
            <a:r>
              <a:rPr lang="en-US" sz="2200" dirty="0">
                <a:cs typeface="Calibri"/>
              </a:rPr>
              <a:t> </a:t>
            </a:r>
            <a:endParaRPr lang="en-US" sz="2200" dirty="0">
              <a:ea typeface="+mn-lt"/>
              <a:cs typeface="+mn-lt"/>
            </a:endParaRPr>
          </a:p>
          <a:p>
            <a:pPr lvl="1"/>
            <a:r>
              <a:rPr lang="en-US" sz="2200" dirty="0">
                <a:cs typeface="Calibri"/>
              </a:rPr>
              <a:t>Free trial, then $12/month</a:t>
            </a:r>
          </a:p>
          <a:p>
            <a:r>
              <a:rPr lang="en-US" altLang="en-US" sz="2600" b="1" dirty="0"/>
              <a:t>Career Cruising/</a:t>
            </a:r>
            <a:r>
              <a:rPr lang="en-US" altLang="en-US" sz="2600" b="1" dirty="0" err="1"/>
              <a:t>Xello</a:t>
            </a:r>
            <a:endParaRPr lang="en-US" altLang="en-US" sz="2600" b="1" dirty="0">
              <a:cs typeface="Calibri"/>
            </a:endParaRPr>
          </a:p>
          <a:p>
            <a:pPr lvl="1"/>
            <a:r>
              <a:rPr lang="en-US" altLang="en-US" sz="2200" dirty="0"/>
              <a:t>Online testing &amp; planning resource – </a:t>
            </a:r>
            <a:r>
              <a:rPr lang="en-US" altLang="en-US" sz="2200" dirty="0">
                <a:ea typeface="+mn-lt"/>
                <a:cs typeface="+mn-lt"/>
              </a:rPr>
              <a:t>f</a:t>
            </a:r>
            <a:r>
              <a:rPr lang="en-US" sz="2200" dirty="0">
                <a:ea typeface="+mn-lt"/>
                <a:cs typeface="+mn-lt"/>
              </a:rPr>
              <a:t>ree to schools via EFE in some regions of IL</a:t>
            </a:r>
          </a:p>
          <a:p>
            <a:pPr marL="0" indent="0">
              <a:buNone/>
              <a:defRPr/>
            </a:pPr>
            <a:endParaRPr lang="en-US" altLang="en-US" sz="2600" dirty="0">
              <a:cs typeface="Calibri"/>
            </a:endParaRPr>
          </a:p>
        </p:txBody>
      </p:sp>
      <p:sp>
        <p:nvSpPr>
          <p:cNvPr id="2" name="Slide Number Placeholder 1">
            <a:extLst>
              <a:ext uri="{FF2B5EF4-FFF2-40B4-BE49-F238E27FC236}">
                <a16:creationId xmlns:a16="http://schemas.microsoft.com/office/drawing/2014/main" id="{ED1F58CD-4944-9D25-CFD7-E5ED7E4474FB}"/>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23</a:t>
            </a:fld>
            <a:endParaRPr lang="en-US"/>
          </a:p>
        </p:txBody>
      </p:sp>
      <p:pic>
        <p:nvPicPr>
          <p:cNvPr id="3" name="Picture 2" descr="A cover page of a survey&#10;&#10;Description automatically generated">
            <a:extLst>
              <a:ext uri="{FF2B5EF4-FFF2-40B4-BE49-F238E27FC236}">
                <a16:creationId xmlns:a16="http://schemas.microsoft.com/office/drawing/2014/main" id="{C6752DBB-6152-B081-9607-708FE145AC42}"/>
              </a:ext>
            </a:extLst>
          </p:cNvPr>
          <p:cNvPicPr>
            <a:picLocks noChangeAspect="1"/>
          </p:cNvPicPr>
          <p:nvPr/>
        </p:nvPicPr>
        <p:blipFill>
          <a:blip r:embed="rId5"/>
          <a:stretch>
            <a:fillRect/>
          </a:stretch>
        </p:blipFill>
        <p:spPr>
          <a:xfrm>
            <a:off x="7501589" y="641323"/>
            <a:ext cx="5515842" cy="3003468"/>
          </a:xfrm>
          <a:prstGeom prst="rect">
            <a:avLst/>
          </a:prstGeom>
        </p:spPr>
      </p:pic>
    </p:spTree>
    <p:extLst>
      <p:ext uri="{BB962C8B-B14F-4D97-AF65-F5344CB8AC3E}">
        <p14:creationId xmlns:p14="http://schemas.microsoft.com/office/powerpoint/2010/main" val="4102266940"/>
      </p:ext>
    </p:extLst>
  </p:cSld>
  <p:clrMapOvr>
    <a:masterClrMapping/>
  </p:clrMapOvr>
  <p:transition spd="med">
    <p:cover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209E9-E583-3829-4D1F-644BCD369F38}"/>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3EACB8B2-107C-5FC0-5DEC-C13DE36AA243}"/>
              </a:ext>
            </a:extLst>
          </p:cNvPr>
          <p:cNvSpPr>
            <a:spLocks noGrp="1" noChangeArrowheads="1"/>
          </p:cNvSpPr>
          <p:nvPr>
            <p:ph type="title"/>
          </p:nvPr>
        </p:nvSpPr>
        <p:spPr>
          <a:xfrm>
            <a:off x="0" y="365125"/>
            <a:ext cx="12192000" cy="1325563"/>
          </a:xfrm>
        </p:spPr>
        <p:txBody>
          <a:bodyPr>
            <a:normAutofit/>
          </a:bodyPr>
          <a:lstStyle/>
          <a:p>
            <a:pPr>
              <a:defRPr/>
            </a:pPr>
            <a:r>
              <a:rPr lang="en-US" sz="3600" b="1" dirty="0">
                <a:solidFill>
                  <a:srgbClr val="002060"/>
                </a:solidFill>
              </a:rPr>
              <a:t>Transition Assessment </a:t>
            </a:r>
            <a:r>
              <a:rPr lang="en-US" sz="3600" dirty="0">
                <a:solidFill>
                  <a:srgbClr val="002060"/>
                </a:solidFill>
              </a:rPr>
              <a:t>Tools </a:t>
            </a:r>
            <a:br>
              <a:rPr lang="en-US" sz="3600" dirty="0">
                <a:solidFill>
                  <a:srgbClr val="002060"/>
                </a:solidFill>
              </a:rPr>
            </a:br>
            <a:r>
              <a:rPr lang="en-US" sz="3600" i="1" dirty="0">
                <a:solidFill>
                  <a:srgbClr val="009FD4"/>
                </a:solidFill>
              </a:rPr>
              <a:t>Category A2:</a:t>
            </a:r>
            <a:r>
              <a:rPr lang="en-US" sz="3600" b="1" dirty="0">
                <a:solidFill>
                  <a:srgbClr val="009FD4"/>
                </a:solidFill>
              </a:rPr>
              <a:t> </a:t>
            </a:r>
            <a:r>
              <a:rPr lang="en-US" sz="3600" i="1" dirty="0">
                <a:solidFill>
                  <a:srgbClr val="009FD4"/>
                </a:solidFill>
              </a:rPr>
              <a:t>Career Interests (Continued)</a:t>
            </a:r>
            <a:endParaRPr lang="en-US" dirty="0">
              <a:solidFill>
                <a:srgbClr val="009FD4"/>
              </a:solidFill>
              <a:ea typeface="Calibri Light"/>
              <a:cs typeface="Calibri Light"/>
            </a:endParaRPr>
          </a:p>
        </p:txBody>
      </p:sp>
      <p:sp>
        <p:nvSpPr>
          <p:cNvPr id="14339" name="Rectangle 3">
            <a:extLst>
              <a:ext uri="{FF2B5EF4-FFF2-40B4-BE49-F238E27FC236}">
                <a16:creationId xmlns:a16="http://schemas.microsoft.com/office/drawing/2014/main" id="{23BC0FF9-4C72-4930-2D44-60B7446207DA}"/>
              </a:ext>
            </a:extLst>
          </p:cNvPr>
          <p:cNvSpPr>
            <a:spLocks noGrp="1" noChangeArrowheads="1"/>
          </p:cNvSpPr>
          <p:nvPr>
            <p:ph sz="half" idx="1"/>
          </p:nvPr>
        </p:nvSpPr>
        <p:spPr>
          <a:xfrm>
            <a:off x="959339" y="1692031"/>
            <a:ext cx="10515600" cy="4167433"/>
          </a:xfrm>
        </p:spPr>
        <p:txBody>
          <a:bodyPr vert="horz" lIns="91440" tIns="45720" rIns="91440" bIns="45720" rtlCol="0" anchor="t">
            <a:normAutofit/>
          </a:bodyPr>
          <a:lstStyle/>
          <a:p>
            <a:pPr marL="0" indent="0">
              <a:buNone/>
              <a:defRPr/>
            </a:pPr>
            <a:endParaRPr lang="en-US" altLang="en-US" sz="3000" b="1" dirty="0"/>
          </a:p>
          <a:p>
            <a:pPr marL="0" indent="0">
              <a:buNone/>
              <a:defRPr/>
            </a:pPr>
            <a:r>
              <a:rPr lang="en-US" altLang="en-US" sz="3000" b="1" dirty="0"/>
              <a:t>Free Tools – to survey and explore interests - Examples:</a:t>
            </a:r>
          </a:p>
          <a:p>
            <a:r>
              <a:rPr lang="en-US" altLang="en-US" sz="2800" b="1" dirty="0"/>
              <a:t>IL Career Info System (CIS): Materials for Jr. High/HS/College/Adult </a:t>
            </a:r>
          </a:p>
          <a:p>
            <a:pPr lvl="1"/>
            <a:r>
              <a:rPr lang="en-US" altLang="en-US" sz="2400" dirty="0">
                <a:hlinkClick r:id="rId3"/>
              </a:rPr>
              <a:t>https://portal.cis.intocareers.org</a:t>
            </a:r>
            <a:endParaRPr lang="en-US" altLang="en-US" sz="2600" dirty="0">
              <a:cs typeface="Calibri"/>
            </a:endParaRPr>
          </a:p>
          <a:p>
            <a:pPr marL="0" indent="0">
              <a:buNone/>
              <a:defRPr/>
            </a:pPr>
            <a:endParaRPr lang="en-US" sz="2200" dirty="0">
              <a:ea typeface="+mn-lt"/>
              <a:cs typeface="+mn-lt"/>
            </a:endParaRPr>
          </a:p>
          <a:p>
            <a:r>
              <a:rPr lang="en-US" altLang="en-US" sz="2800" b="1" dirty="0"/>
              <a:t>US Department of Labor</a:t>
            </a:r>
            <a:r>
              <a:rPr lang="en-US" altLang="en-US" sz="2800" dirty="0"/>
              <a:t> </a:t>
            </a:r>
            <a:r>
              <a:rPr lang="en-US" altLang="en-US" sz="2800" b="1" dirty="0"/>
              <a:t>O-Net Interest </a:t>
            </a:r>
            <a:r>
              <a:rPr lang="en-US" sz="2800" b="1" dirty="0"/>
              <a:t>Profiler</a:t>
            </a:r>
            <a:r>
              <a:rPr lang="en-US" altLang="en-US" sz="2800" dirty="0"/>
              <a:t> </a:t>
            </a:r>
          </a:p>
          <a:p>
            <a:pPr lvl="1"/>
            <a:r>
              <a:rPr lang="en-US" sz="2400" dirty="0">
                <a:ea typeface="+mn-lt"/>
                <a:cs typeface="+mn-lt"/>
                <a:hlinkClick r:id="rId4"/>
              </a:rPr>
              <a:t>www.mynextmove.org/explore/ip</a:t>
            </a:r>
            <a:endParaRPr lang="en-US" altLang="en-US" sz="2400" dirty="0"/>
          </a:p>
        </p:txBody>
      </p:sp>
      <p:sp>
        <p:nvSpPr>
          <p:cNvPr id="2" name="Slide Number Placeholder 1">
            <a:extLst>
              <a:ext uri="{FF2B5EF4-FFF2-40B4-BE49-F238E27FC236}">
                <a16:creationId xmlns:a16="http://schemas.microsoft.com/office/drawing/2014/main" id="{5294A4C5-7C02-9EF1-108F-E6C08C25792F}"/>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24</a:t>
            </a:fld>
            <a:endParaRPr lang="en-US"/>
          </a:p>
        </p:txBody>
      </p:sp>
    </p:spTree>
    <p:extLst>
      <p:ext uri="{BB962C8B-B14F-4D97-AF65-F5344CB8AC3E}">
        <p14:creationId xmlns:p14="http://schemas.microsoft.com/office/powerpoint/2010/main" val="3204976874"/>
      </p:ext>
    </p:extLst>
  </p:cSld>
  <p:clrMapOvr>
    <a:masterClrMapping/>
  </p:clrMapOvr>
  <p:transition spd="med">
    <p:cover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80CF7-737F-E21A-C11C-7A5EC3DDF02B}"/>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848EC576-3F9A-33ED-4191-A86F8502AFF2}"/>
              </a:ext>
            </a:extLst>
          </p:cNvPr>
          <p:cNvSpPr>
            <a:spLocks noGrp="1" noChangeArrowheads="1"/>
          </p:cNvSpPr>
          <p:nvPr>
            <p:ph type="title"/>
          </p:nvPr>
        </p:nvSpPr>
        <p:spPr>
          <a:xfrm>
            <a:off x="0" y="238125"/>
            <a:ext cx="12192000" cy="1325563"/>
          </a:xfrm>
        </p:spPr>
        <p:txBody>
          <a:bodyPr>
            <a:normAutofit/>
          </a:bodyPr>
          <a:lstStyle/>
          <a:p>
            <a:pPr>
              <a:defRPr/>
            </a:pPr>
            <a:r>
              <a:rPr lang="en-US" sz="3600" b="1">
                <a:solidFill>
                  <a:srgbClr val="002060"/>
                </a:solidFill>
              </a:rPr>
              <a:t>Transition Assessment </a:t>
            </a:r>
            <a:r>
              <a:rPr lang="en-US" sz="3600">
                <a:solidFill>
                  <a:srgbClr val="002060"/>
                </a:solidFill>
              </a:rPr>
              <a:t>Tools  </a:t>
            </a:r>
            <a:br>
              <a:rPr lang="en-US" sz="3600">
                <a:solidFill>
                  <a:srgbClr val="002060"/>
                </a:solidFill>
              </a:rPr>
            </a:br>
            <a:r>
              <a:rPr lang="en-US" sz="3600" i="1">
                <a:solidFill>
                  <a:srgbClr val="009FD4"/>
                </a:solidFill>
              </a:rPr>
              <a:t>Category A2:</a:t>
            </a:r>
            <a:r>
              <a:rPr lang="en-US" sz="3600" b="1">
                <a:solidFill>
                  <a:srgbClr val="009FD4"/>
                </a:solidFill>
              </a:rPr>
              <a:t> </a:t>
            </a:r>
            <a:r>
              <a:rPr lang="en-US" sz="3600" i="1">
                <a:solidFill>
                  <a:srgbClr val="009FD4"/>
                </a:solidFill>
              </a:rPr>
              <a:t>Career Interests – PICS Overview</a:t>
            </a:r>
            <a:endParaRPr lang="en-US">
              <a:solidFill>
                <a:srgbClr val="009FD4"/>
              </a:solidFill>
              <a:ea typeface="Calibri Light"/>
              <a:cs typeface="Calibri Light"/>
            </a:endParaRPr>
          </a:p>
        </p:txBody>
      </p:sp>
      <p:sp>
        <p:nvSpPr>
          <p:cNvPr id="14339" name="Rectangle 3">
            <a:extLst>
              <a:ext uri="{FF2B5EF4-FFF2-40B4-BE49-F238E27FC236}">
                <a16:creationId xmlns:a16="http://schemas.microsoft.com/office/drawing/2014/main" id="{6FA78983-443A-4405-BBAC-4C991F1AFF9D}"/>
              </a:ext>
            </a:extLst>
          </p:cNvPr>
          <p:cNvSpPr>
            <a:spLocks noGrp="1" noChangeArrowheads="1"/>
          </p:cNvSpPr>
          <p:nvPr>
            <p:ph sz="half" idx="1"/>
          </p:nvPr>
        </p:nvSpPr>
        <p:spPr>
          <a:xfrm>
            <a:off x="672352" y="1494109"/>
            <a:ext cx="10842171" cy="4147641"/>
          </a:xfrm>
        </p:spPr>
        <p:txBody>
          <a:bodyPr vert="horz" lIns="91440" tIns="45720" rIns="91440" bIns="45720" rtlCol="0" anchor="t">
            <a:normAutofit/>
          </a:bodyPr>
          <a:lstStyle/>
          <a:p>
            <a:pPr marL="0" indent="0">
              <a:buNone/>
            </a:pPr>
            <a:r>
              <a:rPr lang="en-US" altLang="en-US" sz="2800" b="1"/>
              <a:t>Picture Interest Career Survey (PICS) – </a:t>
            </a:r>
            <a:r>
              <a:rPr lang="en-US" sz="2800" b="1">
                <a:ea typeface="+mn-lt"/>
                <a:cs typeface="+mn-lt"/>
              </a:rPr>
              <a:t>Covers 6 career interest clusters</a:t>
            </a:r>
          </a:p>
          <a:p>
            <a:pPr marL="0" indent="0">
              <a:buNone/>
            </a:pPr>
            <a:endParaRPr lang="en-US" sz="2800">
              <a:ea typeface="+mn-lt"/>
              <a:cs typeface="+mn-lt"/>
            </a:endParaRPr>
          </a:p>
          <a:p>
            <a:pPr marL="0" indent="0">
              <a:buNone/>
              <a:defRPr/>
            </a:pPr>
            <a:endParaRPr lang="en-US" altLang="en-US" sz="2600">
              <a:cs typeface="Calibri"/>
            </a:endParaRPr>
          </a:p>
        </p:txBody>
      </p:sp>
      <p:sp>
        <p:nvSpPr>
          <p:cNvPr id="2" name="Slide Number Placeholder 1">
            <a:extLst>
              <a:ext uri="{FF2B5EF4-FFF2-40B4-BE49-F238E27FC236}">
                <a16:creationId xmlns:a16="http://schemas.microsoft.com/office/drawing/2014/main" id="{C1273847-682C-4DDB-6757-EAC0E8C7229F}"/>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25</a:t>
            </a:fld>
            <a:endParaRPr lang="en-US"/>
          </a:p>
        </p:txBody>
      </p:sp>
      <p:graphicFrame>
        <p:nvGraphicFramePr>
          <p:cNvPr id="3" name="Table 2">
            <a:extLst>
              <a:ext uri="{FF2B5EF4-FFF2-40B4-BE49-F238E27FC236}">
                <a16:creationId xmlns:a16="http://schemas.microsoft.com/office/drawing/2014/main" id="{EEF30E53-D5BA-50CB-1B79-C35FF9129925}"/>
              </a:ext>
            </a:extLst>
          </p:cNvPr>
          <p:cNvGraphicFramePr>
            <a:graphicFrameLocks noGrp="1"/>
          </p:cNvGraphicFramePr>
          <p:nvPr>
            <p:extLst>
              <p:ext uri="{D42A27DB-BD31-4B8C-83A1-F6EECF244321}">
                <p14:modId xmlns:p14="http://schemas.microsoft.com/office/powerpoint/2010/main" val="811238958"/>
              </p:ext>
            </p:extLst>
          </p:nvPr>
        </p:nvGraphicFramePr>
        <p:xfrm>
          <a:off x="764772" y="1979183"/>
          <a:ext cx="10433229" cy="3905466"/>
        </p:xfrm>
        <a:graphic>
          <a:graphicData uri="http://schemas.openxmlformats.org/drawingml/2006/table">
            <a:tbl>
              <a:tblPr firstRow="1" bandRow="1">
                <a:tableStyleId>{5C22544A-7EE6-4342-B048-85BDC9FD1C3A}</a:tableStyleId>
              </a:tblPr>
              <a:tblGrid>
                <a:gridCol w="3788535">
                  <a:extLst>
                    <a:ext uri="{9D8B030D-6E8A-4147-A177-3AD203B41FA5}">
                      <a16:colId xmlns:a16="http://schemas.microsoft.com/office/drawing/2014/main" val="687206531"/>
                    </a:ext>
                  </a:extLst>
                </a:gridCol>
                <a:gridCol w="6644694">
                  <a:extLst>
                    <a:ext uri="{9D8B030D-6E8A-4147-A177-3AD203B41FA5}">
                      <a16:colId xmlns:a16="http://schemas.microsoft.com/office/drawing/2014/main" val="2056828273"/>
                    </a:ext>
                  </a:extLst>
                </a:gridCol>
              </a:tblGrid>
              <a:tr h="534071">
                <a:tc>
                  <a:txBody>
                    <a:bodyPr/>
                    <a:lstStyle/>
                    <a:p>
                      <a:r>
                        <a:rPr lang="en-US" sz="2000"/>
                        <a:t>PICS Career Interest Clusters</a:t>
                      </a:r>
                    </a:p>
                  </a:txBody>
                  <a:tcPr/>
                </a:tc>
                <a:tc>
                  <a:txBody>
                    <a:bodyPr/>
                    <a:lstStyle/>
                    <a:p>
                      <a:r>
                        <a:rPr lang="en-US" sz="2000"/>
                        <a:t>Description</a:t>
                      </a:r>
                    </a:p>
                  </a:txBody>
                  <a:tcPr/>
                </a:tc>
                <a:extLst>
                  <a:ext uri="{0D108BD9-81ED-4DB2-BD59-A6C34878D82A}">
                    <a16:rowId xmlns:a16="http://schemas.microsoft.com/office/drawing/2014/main" val="2796462735"/>
                  </a:ext>
                </a:extLst>
              </a:tr>
              <a:tr h="534071">
                <a:tc>
                  <a:txBody>
                    <a:bodyPr/>
                    <a:lstStyle/>
                    <a:p>
                      <a:r>
                        <a:rPr lang="en-US" sz="2000" b="1"/>
                        <a:t>Realistic</a:t>
                      </a:r>
                    </a:p>
                  </a:txBody>
                  <a:tcPr/>
                </a:tc>
                <a:tc>
                  <a:txBody>
                    <a:bodyPr/>
                    <a:lstStyle/>
                    <a:p>
                      <a:pPr lvl="0">
                        <a:buNone/>
                      </a:pPr>
                      <a:r>
                        <a:rPr lang="en-US" sz="2000" b="0" i="0" u="none" strike="noStrike" noProof="0">
                          <a:latin typeface="Calibri"/>
                        </a:rPr>
                        <a:t>Includes hands-on, physical, trade-related positions</a:t>
                      </a:r>
                      <a:endParaRPr lang="en-US" sz="2000"/>
                    </a:p>
                  </a:txBody>
                  <a:tcPr/>
                </a:tc>
                <a:extLst>
                  <a:ext uri="{0D108BD9-81ED-4DB2-BD59-A6C34878D82A}">
                    <a16:rowId xmlns:a16="http://schemas.microsoft.com/office/drawing/2014/main" val="408522932"/>
                  </a:ext>
                </a:extLst>
              </a:tr>
              <a:tr h="534071">
                <a:tc>
                  <a:txBody>
                    <a:bodyPr/>
                    <a:lstStyle/>
                    <a:p>
                      <a:pPr lvl="0">
                        <a:buNone/>
                      </a:pPr>
                      <a:r>
                        <a:rPr lang="en-US" sz="2000" b="1" i="0" u="none" strike="noStrike" noProof="0">
                          <a:latin typeface="Calibri"/>
                        </a:rPr>
                        <a:t>Investigative</a:t>
                      </a:r>
                      <a:endParaRPr lang="en-US" sz="2000" b="1"/>
                    </a:p>
                  </a:txBody>
                  <a:tcPr/>
                </a:tc>
                <a:tc>
                  <a:txBody>
                    <a:bodyPr/>
                    <a:lstStyle/>
                    <a:p>
                      <a:pPr lvl="0">
                        <a:buNone/>
                      </a:pPr>
                      <a:r>
                        <a:rPr lang="en-US" sz="2000" b="0" i="0" u="none" strike="noStrike" noProof="0">
                          <a:latin typeface="Calibri"/>
                        </a:rPr>
                        <a:t>Includes scientific, health, and data-related jobs</a:t>
                      </a:r>
                      <a:endParaRPr lang="en-US" sz="2000"/>
                    </a:p>
                  </a:txBody>
                  <a:tcPr/>
                </a:tc>
                <a:extLst>
                  <a:ext uri="{0D108BD9-81ED-4DB2-BD59-A6C34878D82A}">
                    <a16:rowId xmlns:a16="http://schemas.microsoft.com/office/drawing/2014/main" val="3045308941"/>
                  </a:ext>
                </a:extLst>
              </a:tr>
              <a:tr h="534071">
                <a:tc>
                  <a:txBody>
                    <a:bodyPr/>
                    <a:lstStyle/>
                    <a:p>
                      <a:pPr lvl="0">
                        <a:buNone/>
                      </a:pPr>
                      <a:r>
                        <a:rPr lang="en-US" sz="2000" b="1" i="0" u="none" strike="noStrike" noProof="0">
                          <a:latin typeface="Calibri"/>
                        </a:rPr>
                        <a:t>Artistic</a:t>
                      </a:r>
                      <a:endParaRPr lang="en-US" sz="2000" b="1"/>
                    </a:p>
                  </a:txBody>
                  <a:tcPr/>
                </a:tc>
                <a:tc>
                  <a:txBody>
                    <a:bodyPr/>
                    <a:lstStyle/>
                    <a:p>
                      <a:pPr lvl="0">
                        <a:buNone/>
                      </a:pPr>
                      <a:r>
                        <a:rPr lang="en-US" sz="2000" b="0" i="0" u="none" strike="noStrike" noProof="0">
                          <a:latin typeface="Calibri"/>
                        </a:rPr>
                        <a:t>Includes creative jobs in art, fashion, music, media, etc.</a:t>
                      </a:r>
                      <a:endParaRPr lang="en-US" sz="2000"/>
                    </a:p>
                  </a:txBody>
                  <a:tcPr/>
                </a:tc>
                <a:extLst>
                  <a:ext uri="{0D108BD9-81ED-4DB2-BD59-A6C34878D82A}">
                    <a16:rowId xmlns:a16="http://schemas.microsoft.com/office/drawing/2014/main" val="495641038"/>
                  </a:ext>
                </a:extLst>
              </a:tr>
              <a:tr h="534071">
                <a:tc>
                  <a:txBody>
                    <a:bodyPr/>
                    <a:lstStyle/>
                    <a:p>
                      <a:r>
                        <a:rPr lang="en-US" sz="2000" b="1"/>
                        <a:t>Social</a:t>
                      </a:r>
                    </a:p>
                  </a:txBody>
                  <a:tcPr/>
                </a:tc>
                <a:tc>
                  <a:txBody>
                    <a:bodyPr/>
                    <a:lstStyle/>
                    <a:p>
                      <a:pPr lvl="0">
                        <a:buNone/>
                      </a:pPr>
                      <a:r>
                        <a:rPr lang="en-US" sz="2000" b="0" i="0" u="none" strike="noStrike" noProof="0">
                          <a:latin typeface="Calibri"/>
                        </a:rPr>
                        <a:t>Includes human services, education, recreation &amp; religious vocations</a:t>
                      </a:r>
                      <a:endParaRPr lang="en-US" sz="2000"/>
                    </a:p>
                  </a:txBody>
                  <a:tcPr/>
                </a:tc>
                <a:extLst>
                  <a:ext uri="{0D108BD9-81ED-4DB2-BD59-A6C34878D82A}">
                    <a16:rowId xmlns:a16="http://schemas.microsoft.com/office/drawing/2014/main" val="2910961284"/>
                  </a:ext>
                </a:extLst>
              </a:tr>
              <a:tr h="534071">
                <a:tc>
                  <a:txBody>
                    <a:bodyPr/>
                    <a:lstStyle/>
                    <a:p>
                      <a:pPr lvl="0">
                        <a:buNone/>
                      </a:pPr>
                      <a:r>
                        <a:rPr lang="en-US" sz="2000" b="1" i="0" u="none" strike="noStrike" noProof="0">
                          <a:latin typeface="Calibri"/>
                        </a:rPr>
                        <a:t>Enterprising</a:t>
                      </a:r>
                      <a:endParaRPr lang="en-US" sz="2000" b="1"/>
                    </a:p>
                  </a:txBody>
                  <a:tcPr/>
                </a:tc>
                <a:tc>
                  <a:txBody>
                    <a:bodyPr/>
                    <a:lstStyle/>
                    <a:p>
                      <a:pPr lvl="0">
                        <a:buNone/>
                      </a:pPr>
                      <a:r>
                        <a:rPr lang="en-US" sz="2000" b="0" i="0" u="none" strike="noStrike" noProof="0">
                          <a:latin typeface="Calibri"/>
                        </a:rPr>
                        <a:t>Includes sales, marketing, and entrepreneurial jobs</a:t>
                      </a:r>
                      <a:endParaRPr lang="en-US" sz="2000"/>
                    </a:p>
                  </a:txBody>
                  <a:tcPr/>
                </a:tc>
                <a:extLst>
                  <a:ext uri="{0D108BD9-81ED-4DB2-BD59-A6C34878D82A}">
                    <a16:rowId xmlns:a16="http://schemas.microsoft.com/office/drawing/2014/main" val="881425627"/>
                  </a:ext>
                </a:extLst>
              </a:tr>
              <a:tr h="534071">
                <a:tc>
                  <a:txBody>
                    <a:bodyPr/>
                    <a:lstStyle/>
                    <a:p>
                      <a:pPr lvl="0">
                        <a:buNone/>
                      </a:pPr>
                      <a:r>
                        <a:rPr lang="en-US" sz="2000" b="1" i="0" u="none" strike="noStrike" noProof="0">
                          <a:latin typeface="Calibri"/>
                        </a:rPr>
                        <a:t>Conventional</a:t>
                      </a:r>
                      <a:endParaRPr lang="en-US" sz="2000" b="1"/>
                    </a:p>
                  </a:txBody>
                  <a:tcPr/>
                </a:tc>
                <a:tc>
                  <a:txBody>
                    <a:bodyPr/>
                    <a:lstStyle/>
                    <a:p>
                      <a:pPr lvl="0">
                        <a:buNone/>
                      </a:pPr>
                      <a:r>
                        <a:rPr lang="en-US" sz="2000" b="0" i="0" u="none" strike="noStrike" noProof="0">
                          <a:latin typeface="Calibri"/>
                        </a:rPr>
                        <a:t>Includes clerical, organization-oriented positions</a:t>
                      </a:r>
                      <a:endParaRPr lang="en-US" sz="2000"/>
                    </a:p>
                  </a:txBody>
                  <a:tcPr/>
                </a:tc>
                <a:extLst>
                  <a:ext uri="{0D108BD9-81ED-4DB2-BD59-A6C34878D82A}">
                    <a16:rowId xmlns:a16="http://schemas.microsoft.com/office/drawing/2014/main" val="1068629620"/>
                  </a:ext>
                </a:extLst>
              </a:tr>
            </a:tbl>
          </a:graphicData>
        </a:graphic>
      </p:graphicFrame>
    </p:spTree>
    <p:extLst>
      <p:ext uri="{BB962C8B-B14F-4D97-AF65-F5344CB8AC3E}">
        <p14:creationId xmlns:p14="http://schemas.microsoft.com/office/powerpoint/2010/main" val="4014248936"/>
      </p:ext>
    </p:extLst>
  </p:cSld>
  <p:clrMapOvr>
    <a:masterClrMapping/>
  </p:clrMapOvr>
  <p:transition spd="med">
    <p:cover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CA621-12C0-B79B-216C-253360FEEA2B}"/>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296160F4-8383-A5C1-2CA9-4F12033AAF3E}"/>
              </a:ext>
            </a:extLst>
          </p:cNvPr>
          <p:cNvSpPr>
            <a:spLocks noGrp="1" noChangeArrowheads="1"/>
          </p:cNvSpPr>
          <p:nvPr>
            <p:ph type="title"/>
          </p:nvPr>
        </p:nvSpPr>
        <p:spPr>
          <a:xfrm>
            <a:off x="0" y="365125"/>
            <a:ext cx="12192000" cy="1325563"/>
          </a:xfrm>
        </p:spPr>
        <p:txBody>
          <a:bodyPr>
            <a:normAutofit/>
          </a:bodyPr>
          <a:lstStyle/>
          <a:p>
            <a:pPr>
              <a:defRPr/>
            </a:pPr>
            <a:r>
              <a:rPr lang="en-US" sz="3600" dirty="0">
                <a:solidFill>
                  <a:srgbClr val="002060"/>
                </a:solidFill>
                <a:ea typeface="+mj-lt"/>
                <a:cs typeface="+mj-lt"/>
              </a:rPr>
              <a:t>Transition Assessment Tools  </a:t>
            </a:r>
            <a:br>
              <a:rPr lang="en-US" sz="3600" dirty="0">
                <a:solidFill>
                  <a:srgbClr val="002060"/>
                </a:solidFill>
                <a:ea typeface="+mj-lt"/>
                <a:cs typeface="+mj-lt"/>
              </a:rPr>
            </a:br>
            <a:r>
              <a:rPr lang="en-US" sz="3600" i="1" dirty="0">
                <a:solidFill>
                  <a:srgbClr val="009FD4"/>
                </a:solidFill>
                <a:ea typeface="+mj-lt"/>
                <a:cs typeface="+mj-lt"/>
              </a:rPr>
              <a:t>Category A2: An Experiential Approach to Career Interests</a:t>
            </a:r>
            <a:endParaRPr lang="en-US" sz="3600" i="1" dirty="0">
              <a:solidFill>
                <a:srgbClr val="009FD4"/>
              </a:solidFill>
              <a:ea typeface="Calibri Light"/>
              <a:cs typeface="Calibri Light"/>
            </a:endParaRPr>
          </a:p>
        </p:txBody>
      </p:sp>
      <p:sp>
        <p:nvSpPr>
          <p:cNvPr id="14339" name="Rectangle 3">
            <a:extLst>
              <a:ext uri="{FF2B5EF4-FFF2-40B4-BE49-F238E27FC236}">
                <a16:creationId xmlns:a16="http://schemas.microsoft.com/office/drawing/2014/main" id="{CF0661CD-3D76-4A9B-FCAE-74161FD4C3F4}"/>
              </a:ext>
            </a:extLst>
          </p:cNvPr>
          <p:cNvSpPr>
            <a:spLocks noGrp="1" noChangeArrowheads="1"/>
          </p:cNvSpPr>
          <p:nvPr>
            <p:ph sz="half" idx="1"/>
          </p:nvPr>
        </p:nvSpPr>
        <p:spPr>
          <a:xfrm>
            <a:off x="959338" y="1692031"/>
            <a:ext cx="11006689" cy="4167433"/>
          </a:xfrm>
        </p:spPr>
        <p:txBody>
          <a:bodyPr vert="horz" lIns="91440" tIns="45720" rIns="91440" bIns="45720" rtlCol="0" anchor="t">
            <a:normAutofit/>
          </a:bodyPr>
          <a:lstStyle/>
          <a:p>
            <a:pPr>
              <a:defRPr/>
            </a:pPr>
            <a:r>
              <a:rPr lang="en-US" altLang="en-US" sz="2600" b="1" dirty="0">
                <a:cs typeface="Calibri"/>
              </a:rPr>
              <a:t>Students with high support needs and limited work experiences </a:t>
            </a:r>
            <a:r>
              <a:rPr lang="en-US" altLang="en-US" sz="2600" dirty="0">
                <a:cs typeface="Calibri"/>
              </a:rPr>
              <a:t>may have difficulty with standardized career interest surveys.</a:t>
            </a:r>
          </a:p>
          <a:p>
            <a:pPr>
              <a:defRPr/>
            </a:pPr>
            <a:r>
              <a:rPr lang="en-US" altLang="en-US" sz="2600" dirty="0">
                <a:cs typeface="Calibri"/>
              </a:rPr>
              <a:t>A more </a:t>
            </a:r>
            <a:r>
              <a:rPr lang="en-US" altLang="en-US" sz="2600" b="1" dirty="0">
                <a:cs typeface="Calibri"/>
              </a:rPr>
              <a:t>experiential approach</a:t>
            </a:r>
            <a:r>
              <a:rPr lang="en-US" altLang="en-US" sz="2600" dirty="0">
                <a:cs typeface="Calibri"/>
              </a:rPr>
              <a:t> will likely be more effective.</a:t>
            </a:r>
          </a:p>
          <a:p>
            <a:pPr>
              <a:defRPr/>
            </a:pPr>
            <a:r>
              <a:rPr lang="en-US" altLang="en-US" sz="2600" dirty="0">
                <a:cs typeface="Calibri"/>
              </a:rPr>
              <a:t>First, </a:t>
            </a:r>
            <a:r>
              <a:rPr lang="en-US" altLang="en-US" sz="2600" b="1" dirty="0">
                <a:cs typeface="Calibri"/>
              </a:rPr>
              <a:t>utilize the </a:t>
            </a:r>
            <a:r>
              <a:rPr lang="en-US" altLang="en-US" sz="2600" b="1" i="1" dirty="0">
                <a:cs typeface="Calibri"/>
              </a:rPr>
              <a:t>Personal Preference Indicators</a:t>
            </a:r>
            <a:r>
              <a:rPr lang="en-US" altLang="en-US" sz="2600" dirty="0">
                <a:cs typeface="Calibri"/>
              </a:rPr>
              <a:t> (to be discussed under “Self-Determination Assessments”) to learn of basic likes, dislikes and indicators.</a:t>
            </a:r>
          </a:p>
          <a:p>
            <a:pPr>
              <a:defRPr/>
            </a:pPr>
            <a:r>
              <a:rPr lang="en-US" altLang="en-US" sz="2600" dirty="0">
                <a:cs typeface="Calibri"/>
              </a:rPr>
              <a:t>Secondly, </a:t>
            </a:r>
            <a:r>
              <a:rPr lang="en-US" altLang="en-US" sz="2600" b="1" dirty="0">
                <a:cs typeface="Calibri"/>
              </a:rPr>
              <a:t>set up a variety of work-based learning experiences</a:t>
            </a:r>
            <a:r>
              <a:rPr lang="en-US" altLang="en-US" sz="2600" dirty="0">
                <a:cs typeface="Calibri"/>
              </a:rPr>
              <a:t> that appear to fit the student’s basic preferences and environmental needs.</a:t>
            </a:r>
          </a:p>
          <a:p>
            <a:pPr>
              <a:defRPr/>
            </a:pPr>
            <a:r>
              <a:rPr lang="en-US" altLang="en-US" sz="2600" dirty="0">
                <a:cs typeface="Calibri"/>
              </a:rPr>
              <a:t>Provide needed supports, and </a:t>
            </a:r>
            <a:r>
              <a:rPr lang="en-US" altLang="en-US" sz="2600" b="1" dirty="0">
                <a:cs typeface="Calibri"/>
              </a:rPr>
              <a:t>observe the student at each site</a:t>
            </a:r>
            <a:r>
              <a:rPr lang="en-US" altLang="en-US" sz="2600" dirty="0">
                <a:cs typeface="Calibri"/>
              </a:rPr>
              <a:t>, noting indicators of preference, success, confidence, etc.</a:t>
            </a:r>
          </a:p>
        </p:txBody>
      </p:sp>
      <p:sp>
        <p:nvSpPr>
          <p:cNvPr id="2" name="Slide Number Placeholder 1">
            <a:extLst>
              <a:ext uri="{FF2B5EF4-FFF2-40B4-BE49-F238E27FC236}">
                <a16:creationId xmlns:a16="http://schemas.microsoft.com/office/drawing/2014/main" id="{BCF10262-7376-5EC5-9767-080F89041161}"/>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26</a:t>
            </a:fld>
            <a:endParaRPr lang="en-US"/>
          </a:p>
        </p:txBody>
      </p:sp>
    </p:spTree>
    <p:extLst>
      <p:ext uri="{BB962C8B-B14F-4D97-AF65-F5344CB8AC3E}">
        <p14:creationId xmlns:p14="http://schemas.microsoft.com/office/powerpoint/2010/main" val="1436513520"/>
      </p:ext>
    </p:extLst>
  </p:cSld>
  <p:clrMapOvr>
    <a:masterClrMapping/>
  </p:clrMapOvr>
  <p:transition spd="med">
    <p:cover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33DE8F0-C5FE-4AE9-BD88-7572E820E05D}"/>
              </a:ext>
            </a:extLst>
          </p:cNvPr>
          <p:cNvSpPr>
            <a:spLocks noGrp="1" noChangeArrowheads="1"/>
          </p:cNvSpPr>
          <p:nvPr>
            <p:ph type="title"/>
          </p:nvPr>
        </p:nvSpPr>
        <p:spPr>
          <a:xfrm>
            <a:off x="0" y="365125"/>
            <a:ext cx="12192000" cy="1325563"/>
          </a:xfrm>
        </p:spPr>
        <p:txBody>
          <a:bodyPr>
            <a:normAutofit/>
          </a:bodyPr>
          <a:lstStyle/>
          <a:p>
            <a:pPr>
              <a:defRPr/>
            </a:pPr>
            <a:r>
              <a:rPr lang="en-US" sz="3600" b="1" dirty="0">
                <a:solidFill>
                  <a:srgbClr val="002060"/>
                </a:solidFill>
              </a:rPr>
              <a:t>Transition Assessment Tools</a:t>
            </a:r>
            <a:br>
              <a:rPr lang="en-US" sz="3600" b="1" dirty="0">
                <a:solidFill>
                  <a:srgbClr val="002060"/>
                </a:solidFill>
              </a:rPr>
            </a:br>
            <a:r>
              <a:rPr lang="en-US" sz="3600" i="1" dirty="0">
                <a:solidFill>
                  <a:srgbClr val="002060"/>
                </a:solidFill>
              </a:rPr>
              <a:t>Category A3:</a:t>
            </a:r>
            <a:r>
              <a:rPr lang="en-US" sz="3600" b="1" dirty="0">
                <a:solidFill>
                  <a:srgbClr val="002060"/>
                </a:solidFill>
              </a:rPr>
              <a:t> </a:t>
            </a:r>
            <a:r>
              <a:rPr lang="en-US" sz="3600" b="1" i="1" dirty="0">
                <a:solidFill>
                  <a:srgbClr val="002060"/>
                </a:solidFill>
              </a:rPr>
              <a:t>Student/Parent Surveys</a:t>
            </a:r>
            <a:r>
              <a:rPr lang="en-US" sz="3600" i="1" dirty="0">
                <a:solidFill>
                  <a:srgbClr val="002060"/>
                </a:solidFill>
              </a:rPr>
              <a:t> – Example</a:t>
            </a:r>
            <a:endParaRPr lang="en-US" dirty="0">
              <a:solidFill>
                <a:srgbClr val="002060"/>
              </a:solidFill>
              <a:cs typeface="Calibri Light"/>
            </a:endParaRPr>
          </a:p>
        </p:txBody>
      </p:sp>
      <p:sp>
        <p:nvSpPr>
          <p:cNvPr id="14339" name="Rectangle 3">
            <a:extLst>
              <a:ext uri="{FF2B5EF4-FFF2-40B4-BE49-F238E27FC236}">
                <a16:creationId xmlns:a16="http://schemas.microsoft.com/office/drawing/2014/main" id="{A51D1DA8-A6F8-4870-9AC8-209EED9ADFAC}"/>
              </a:ext>
            </a:extLst>
          </p:cNvPr>
          <p:cNvSpPr>
            <a:spLocks noGrp="1" noChangeArrowheads="1"/>
          </p:cNvSpPr>
          <p:nvPr>
            <p:ph sz="half" idx="1"/>
          </p:nvPr>
        </p:nvSpPr>
        <p:spPr>
          <a:xfrm>
            <a:off x="959339" y="1692031"/>
            <a:ext cx="10515600" cy="4167433"/>
          </a:xfrm>
        </p:spPr>
        <p:txBody>
          <a:bodyPr vert="horz" lIns="91440" tIns="45720" rIns="91440" bIns="45720" rtlCol="0" anchor="t">
            <a:normAutofit fontScale="92500"/>
          </a:bodyPr>
          <a:lstStyle/>
          <a:p>
            <a:pPr>
              <a:defRPr/>
            </a:pPr>
            <a:r>
              <a:rPr lang="en-US" altLang="en-US" sz="3000" b="1" dirty="0"/>
              <a:t>Available via School-to-Work Transition Guide (final section)</a:t>
            </a:r>
          </a:p>
          <a:p>
            <a:pPr>
              <a:defRPr/>
            </a:pPr>
            <a:r>
              <a:rPr lang="en-US" altLang="en-US" sz="3000" b="1" dirty="0"/>
              <a:t>Now available in fillable PDF version</a:t>
            </a:r>
          </a:p>
          <a:p>
            <a:pPr>
              <a:defRPr/>
            </a:pPr>
            <a:r>
              <a:rPr lang="en-US" altLang="en-US" sz="3000" b="1" dirty="0"/>
              <a:t>Covers questions re the following topics (For IEP &amp; IPE):</a:t>
            </a:r>
          </a:p>
          <a:p>
            <a:pPr marL="514350" indent="-514350">
              <a:buAutoNum type="alphaUcPeriod"/>
              <a:defRPr/>
            </a:pPr>
            <a:r>
              <a:rPr lang="en-US" altLang="en-US" sz="3000" dirty="0"/>
              <a:t>Post-Secondary Education &amp; Training</a:t>
            </a:r>
          </a:p>
          <a:p>
            <a:pPr marL="514350" indent="-514350">
              <a:buAutoNum type="alphaUcPeriod"/>
              <a:defRPr/>
            </a:pPr>
            <a:r>
              <a:rPr lang="en-US" altLang="en-US" sz="3000" dirty="0"/>
              <a:t>Career/Vocational Education Experiences</a:t>
            </a:r>
          </a:p>
          <a:p>
            <a:pPr marL="514350" indent="-514350">
              <a:buAutoNum type="alphaUcPeriod"/>
              <a:defRPr/>
            </a:pPr>
            <a:r>
              <a:rPr lang="en-US" altLang="en-US" sz="3000" dirty="0"/>
              <a:t>Personal Care/Independent Living </a:t>
            </a:r>
          </a:p>
          <a:p>
            <a:pPr marL="514350" indent="-514350">
              <a:buAutoNum type="alphaUcPeriod"/>
              <a:defRPr/>
            </a:pPr>
            <a:r>
              <a:rPr lang="en-US" altLang="en-US" sz="3000" dirty="0"/>
              <a:t>Recreation/Social/Leisure</a:t>
            </a:r>
          </a:p>
          <a:p>
            <a:pPr marL="0" indent="0">
              <a:buNone/>
              <a:defRPr/>
            </a:pPr>
            <a:r>
              <a:rPr lang="en-US" altLang="en-US" sz="3000" b="1" dirty="0"/>
              <a:t>[</a:t>
            </a:r>
            <a:r>
              <a:rPr lang="en-US" altLang="en-US" sz="3000" b="1" dirty="0">
                <a:hlinkClick r:id="rId3"/>
              </a:rPr>
              <a:t>https://</a:t>
            </a:r>
            <a:r>
              <a:rPr lang="en-US" altLang="en-US" sz="3000" b="1" dirty="0" err="1">
                <a:hlinkClick r:id="rId3"/>
              </a:rPr>
              <a:t>ictw.illinois.edu</a:t>
            </a:r>
            <a:r>
              <a:rPr lang="en-US" altLang="en-US" sz="3000" b="1" dirty="0">
                <a:hlinkClick r:id="rId3"/>
              </a:rPr>
              <a:t>/resources/school-to-work-transition-guide</a:t>
            </a:r>
            <a:r>
              <a:rPr lang="en-US" altLang="en-US" sz="3000" b="1" dirty="0"/>
              <a:t>]</a:t>
            </a:r>
          </a:p>
          <a:p>
            <a:pPr>
              <a:defRPr/>
            </a:pPr>
            <a:endParaRPr lang="en-US" altLang="en-US" sz="2600" dirty="0">
              <a:cs typeface="Calibri"/>
            </a:endParaRPr>
          </a:p>
        </p:txBody>
      </p:sp>
      <p:sp>
        <p:nvSpPr>
          <p:cNvPr id="2" name="Slide Number Placeholder 1">
            <a:extLst>
              <a:ext uri="{FF2B5EF4-FFF2-40B4-BE49-F238E27FC236}">
                <a16:creationId xmlns:a16="http://schemas.microsoft.com/office/drawing/2014/main" id="{ED1F58CD-4944-9D25-CFD7-E5ED7E4474FB}"/>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27</a:t>
            </a:fld>
            <a:endParaRPr lang="en-US"/>
          </a:p>
        </p:txBody>
      </p:sp>
    </p:spTree>
    <p:extLst>
      <p:ext uri="{BB962C8B-B14F-4D97-AF65-F5344CB8AC3E}">
        <p14:creationId xmlns:p14="http://schemas.microsoft.com/office/powerpoint/2010/main" val="4023934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52E1C-CB05-C045-8671-E017EFA2C7E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306F505-8F4B-3ED0-705D-19320FB5AFB3}"/>
              </a:ext>
            </a:extLst>
          </p:cNvPr>
          <p:cNvSpPr>
            <a:spLocks noGrp="1"/>
          </p:cNvSpPr>
          <p:nvPr>
            <p:ph type="sldNum" sz="quarter" idx="12"/>
          </p:nvPr>
        </p:nvSpPr>
        <p:spPr/>
        <p:txBody>
          <a:bodyPr/>
          <a:lstStyle/>
          <a:p>
            <a:fld id="{DBFB53F7-4D87-E844-B31E-B7D266CDFB23}" type="slidenum">
              <a:rPr lang="en-US" smtClean="0"/>
              <a:t>28</a:t>
            </a:fld>
            <a:endParaRPr lang="en-US"/>
          </a:p>
        </p:txBody>
      </p:sp>
      <p:sp>
        <p:nvSpPr>
          <p:cNvPr id="2" name="TextBox 1">
            <a:extLst>
              <a:ext uri="{FF2B5EF4-FFF2-40B4-BE49-F238E27FC236}">
                <a16:creationId xmlns:a16="http://schemas.microsoft.com/office/drawing/2014/main" id="{8F39A35B-781E-F341-5474-BD36C94A5606}"/>
              </a:ext>
            </a:extLst>
          </p:cNvPr>
          <p:cNvSpPr txBox="1"/>
          <p:nvPr/>
        </p:nvSpPr>
        <p:spPr>
          <a:xfrm>
            <a:off x="2019276" y="537269"/>
            <a:ext cx="7708604" cy="6001643"/>
          </a:xfrm>
          <a:prstGeom prst="rect">
            <a:avLst/>
          </a:prstGeom>
          <a:no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ea typeface="+mn-lt"/>
                <a:cs typeface="+mn-lt"/>
              </a:rPr>
              <a:t>Assessment Examples-</a:t>
            </a:r>
          </a:p>
          <a:p>
            <a:pPr algn="ctr"/>
            <a:r>
              <a:rPr lang="en-US" sz="4800" b="1" dirty="0">
                <a:solidFill>
                  <a:schemeClr val="bg1"/>
                </a:solidFill>
                <a:ea typeface="Calibri"/>
                <a:cs typeface="Calibri"/>
              </a:rPr>
              <a:t>Category B:</a:t>
            </a:r>
          </a:p>
          <a:p>
            <a:pPr marL="628650" indent="-514350">
              <a:buFont typeface="+mj-lt"/>
              <a:buAutoNum type="arabicPeriod"/>
            </a:pPr>
            <a:r>
              <a:rPr lang="en-US" sz="4000" dirty="0">
                <a:solidFill>
                  <a:schemeClr val="bg1"/>
                </a:solidFill>
                <a:cs typeface="Calibri"/>
              </a:rPr>
              <a:t>Vocational Skills Assessments </a:t>
            </a:r>
          </a:p>
          <a:p>
            <a:pPr marL="628650" indent="-514350">
              <a:buFont typeface="+mj-lt"/>
              <a:buAutoNum type="arabicPeriod"/>
            </a:pPr>
            <a:r>
              <a:rPr lang="en-US" sz="4000" dirty="0">
                <a:solidFill>
                  <a:schemeClr val="bg1"/>
                </a:solidFill>
                <a:ea typeface="+mn-lt"/>
                <a:cs typeface="+mn-lt"/>
              </a:rPr>
              <a:t>Postsecondary Ed/Training Assessments </a:t>
            </a:r>
            <a:endParaRPr lang="en-US" sz="4000" dirty="0">
              <a:solidFill>
                <a:schemeClr val="bg1"/>
              </a:solidFill>
              <a:cs typeface="Calibri"/>
            </a:endParaRPr>
          </a:p>
          <a:p>
            <a:pPr marL="628650" indent="-514350">
              <a:buFont typeface="+mj-lt"/>
              <a:buAutoNum type="arabicPeriod"/>
            </a:pPr>
            <a:r>
              <a:rPr lang="en-US" sz="4000" dirty="0">
                <a:solidFill>
                  <a:schemeClr val="bg1"/>
                </a:solidFill>
                <a:ea typeface="+mn-lt"/>
                <a:cs typeface="+mn-lt"/>
              </a:rPr>
              <a:t>Independent Living Skill Assessments </a:t>
            </a:r>
          </a:p>
          <a:p>
            <a:pPr marL="628650" indent="-514350">
              <a:buFont typeface="+mj-lt"/>
              <a:buAutoNum type="arabicPeriod"/>
            </a:pPr>
            <a:r>
              <a:rPr lang="en-US" sz="4000" dirty="0">
                <a:solidFill>
                  <a:schemeClr val="bg1"/>
                </a:solidFill>
                <a:ea typeface="+mn-lt"/>
                <a:cs typeface="+mn-lt"/>
              </a:rPr>
              <a:t>Self-Determination Assessments</a:t>
            </a:r>
          </a:p>
          <a:p>
            <a:pPr algn="ctr"/>
            <a:endParaRPr lang="en-US" sz="4800" b="1" dirty="0">
              <a:solidFill>
                <a:schemeClr val="bg1"/>
              </a:solidFill>
              <a:ea typeface="Calibri"/>
              <a:cs typeface="Calibri"/>
            </a:endParaRPr>
          </a:p>
        </p:txBody>
      </p:sp>
    </p:spTree>
    <p:extLst>
      <p:ext uri="{BB962C8B-B14F-4D97-AF65-F5344CB8AC3E}">
        <p14:creationId xmlns:p14="http://schemas.microsoft.com/office/powerpoint/2010/main" val="2381648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21FF-877C-2FA3-5653-1A31819683F2}"/>
              </a:ext>
            </a:extLst>
          </p:cNvPr>
          <p:cNvSpPr>
            <a:spLocks noGrp="1"/>
          </p:cNvSpPr>
          <p:nvPr>
            <p:ph type="title"/>
          </p:nvPr>
        </p:nvSpPr>
        <p:spPr>
          <a:xfrm>
            <a:off x="150284" y="246373"/>
            <a:ext cx="11902016" cy="1109092"/>
          </a:xfrm>
        </p:spPr>
        <p:txBody>
          <a:bodyPr>
            <a:normAutofit/>
          </a:bodyPr>
          <a:lstStyle/>
          <a:p>
            <a:r>
              <a:rPr lang="en-US" sz="3600" dirty="0">
                <a:solidFill>
                  <a:srgbClr val="002060"/>
                </a:solidFill>
                <a:ea typeface="Calibri Light"/>
                <a:cs typeface="Calibri Light"/>
              </a:rPr>
              <a:t>Transition Assessment Tools </a:t>
            </a:r>
            <a:br>
              <a:rPr lang="en-US" sz="3600" dirty="0">
                <a:solidFill>
                  <a:srgbClr val="002060"/>
                </a:solidFill>
                <a:ea typeface="Calibri Light"/>
                <a:cs typeface="Calibri Light"/>
              </a:rPr>
            </a:br>
            <a:r>
              <a:rPr lang="en-US" sz="3600" i="1" dirty="0">
                <a:solidFill>
                  <a:srgbClr val="009FD4"/>
                </a:solidFill>
                <a:ea typeface="Calibri Light"/>
                <a:cs typeface="Calibri Light"/>
              </a:rPr>
              <a:t>Category B: </a:t>
            </a:r>
            <a:r>
              <a:rPr lang="en-US" sz="3600" i="1" dirty="0">
                <a:solidFill>
                  <a:srgbClr val="009FD4"/>
                </a:solidFill>
                <a:ea typeface="Calibri Light"/>
                <a:cs typeface="Calibri"/>
              </a:rPr>
              <a:t>As</a:t>
            </a:r>
            <a:r>
              <a:rPr lang="en-US" sz="3600" b="1" i="1" dirty="0">
                <a:solidFill>
                  <a:srgbClr val="009FD4"/>
                </a:solidFill>
                <a:cs typeface="Calibri"/>
              </a:rPr>
              <a:t> Needed Assessments, based on student need</a:t>
            </a:r>
            <a:r>
              <a:rPr lang="en-US" sz="3600" i="1" dirty="0">
                <a:solidFill>
                  <a:srgbClr val="009FD4"/>
                </a:solidFill>
                <a:cs typeface="Calibri Light"/>
              </a:rPr>
              <a:t>  </a:t>
            </a:r>
            <a:endParaRPr lang="en-US" sz="3600" i="1" dirty="0">
              <a:solidFill>
                <a:srgbClr val="009FD4"/>
              </a:solidFill>
              <a:ea typeface="Calibri Light"/>
              <a:cs typeface="Calibri Light"/>
            </a:endParaRPr>
          </a:p>
        </p:txBody>
      </p:sp>
      <p:sp>
        <p:nvSpPr>
          <p:cNvPr id="4" name="Slide Number Placeholder 1">
            <a:extLst>
              <a:ext uri="{FF2B5EF4-FFF2-40B4-BE49-F238E27FC236}">
                <a16:creationId xmlns:a16="http://schemas.microsoft.com/office/drawing/2014/main" id="{3DD87944-B452-BE20-17FD-EFEDE995F289}"/>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29</a:t>
            </a:fld>
            <a:endParaRPr lang="en-US"/>
          </a:p>
        </p:txBody>
      </p:sp>
      <p:graphicFrame>
        <p:nvGraphicFramePr>
          <p:cNvPr id="7" name="Content Placeholder 6">
            <a:extLst>
              <a:ext uri="{FF2B5EF4-FFF2-40B4-BE49-F238E27FC236}">
                <a16:creationId xmlns:a16="http://schemas.microsoft.com/office/drawing/2014/main" id="{B9ACC08D-BEE7-A9A8-01AD-8C436801E273}"/>
              </a:ext>
            </a:extLst>
          </p:cNvPr>
          <p:cNvGraphicFramePr>
            <a:graphicFrameLocks noGrp="1"/>
          </p:cNvGraphicFramePr>
          <p:nvPr>
            <p:ph idx="1"/>
            <p:extLst>
              <p:ext uri="{D42A27DB-BD31-4B8C-83A1-F6EECF244321}">
                <p14:modId xmlns:p14="http://schemas.microsoft.com/office/powerpoint/2010/main" val="1790888420"/>
              </p:ext>
            </p:extLst>
          </p:nvPr>
        </p:nvGraphicFramePr>
        <p:xfrm>
          <a:off x="836083" y="1460500"/>
          <a:ext cx="10515598" cy="4443703"/>
        </p:xfrm>
        <a:graphic>
          <a:graphicData uri="http://schemas.openxmlformats.org/drawingml/2006/table">
            <a:tbl>
              <a:tblPr firstRow="1" bandRow="1">
                <a:tableStyleId>{5C22544A-7EE6-4342-B048-85BDC9FD1C3A}</a:tableStyleId>
              </a:tblPr>
              <a:tblGrid>
                <a:gridCol w="4606636">
                  <a:extLst>
                    <a:ext uri="{9D8B030D-6E8A-4147-A177-3AD203B41FA5}">
                      <a16:colId xmlns:a16="http://schemas.microsoft.com/office/drawing/2014/main" val="2958243249"/>
                    </a:ext>
                  </a:extLst>
                </a:gridCol>
                <a:gridCol w="5908962">
                  <a:extLst>
                    <a:ext uri="{9D8B030D-6E8A-4147-A177-3AD203B41FA5}">
                      <a16:colId xmlns:a16="http://schemas.microsoft.com/office/drawing/2014/main" val="365079353"/>
                    </a:ext>
                  </a:extLst>
                </a:gridCol>
              </a:tblGrid>
              <a:tr h="403973">
                <a:tc>
                  <a:txBody>
                    <a:bodyPr/>
                    <a:lstStyle/>
                    <a:p>
                      <a:r>
                        <a:rPr lang="en-US" sz="2000"/>
                        <a:t>Assessment Type</a:t>
                      </a:r>
                    </a:p>
                  </a:txBody>
                  <a:tcPr>
                    <a:lnL w="12700">
                      <a:solidFill>
                        <a:schemeClr val="tx1"/>
                      </a:solidFill>
                    </a:lnL>
                    <a:lnT w="12700">
                      <a:solidFill>
                        <a:schemeClr val="tx1"/>
                      </a:solidFill>
                    </a:lnT>
                  </a:tcPr>
                </a:tc>
                <a:tc>
                  <a:txBody>
                    <a:bodyPr/>
                    <a:lstStyle/>
                    <a:p>
                      <a:r>
                        <a:rPr lang="en-US" sz="2000"/>
                        <a:t>Options</a:t>
                      </a:r>
                    </a:p>
                  </a:txBody>
                  <a:tcPr>
                    <a:lnR w="12700">
                      <a:solidFill>
                        <a:schemeClr val="tx1"/>
                      </a:solidFill>
                    </a:lnR>
                    <a:lnT w="12700">
                      <a:solidFill>
                        <a:schemeClr val="tx1"/>
                      </a:solidFill>
                    </a:lnT>
                  </a:tcPr>
                </a:tc>
                <a:extLst>
                  <a:ext uri="{0D108BD9-81ED-4DB2-BD59-A6C34878D82A}">
                    <a16:rowId xmlns:a16="http://schemas.microsoft.com/office/drawing/2014/main" val="2238138514"/>
                  </a:ext>
                </a:extLst>
              </a:tr>
              <a:tr h="403973">
                <a:tc rowSpan="3">
                  <a:txBody>
                    <a:bodyPr/>
                    <a:lstStyle/>
                    <a:p>
                      <a:pPr lvl="0" algn="l">
                        <a:buNone/>
                      </a:pPr>
                      <a:r>
                        <a:rPr lang="en-US" sz="2000" b="0" i="0" u="none" strike="noStrike" noProof="0" dirty="0">
                          <a:latin typeface="Calibri"/>
                        </a:rPr>
                        <a:t>Vocational Skill Assessments (B1)</a:t>
                      </a:r>
                      <a:endParaRPr lang="en-US" sz="2000" dirty="0"/>
                    </a:p>
                  </a:txBody>
                  <a:tcPr anchor="ctr">
                    <a:lnL w="12700">
                      <a:solidFill>
                        <a:schemeClr val="tx1"/>
                      </a:solidFill>
                    </a:lnL>
                    <a:lnB w="12700">
                      <a:solidFill>
                        <a:schemeClr val="tx1"/>
                      </a:solidFill>
                    </a:lnB>
                  </a:tcPr>
                </a:tc>
                <a:tc>
                  <a:txBody>
                    <a:bodyPr/>
                    <a:lstStyle/>
                    <a:p>
                      <a:pPr lvl="0">
                        <a:buNone/>
                      </a:pPr>
                      <a:r>
                        <a:rPr lang="en-US" sz="2000" b="0" i="0" u="none" strike="noStrike" noProof="0" dirty="0">
                          <a:latin typeface="Calibri"/>
                        </a:rPr>
                        <a:t>Employability/Life Skills Assessment (ELSA)</a:t>
                      </a:r>
                      <a:endParaRPr lang="en-US" sz="2000" b="0" dirty="0"/>
                    </a:p>
                  </a:txBody>
                  <a:tcPr>
                    <a:lnR w="12700">
                      <a:solidFill>
                        <a:schemeClr val="tx1"/>
                      </a:solidFill>
                    </a:lnR>
                  </a:tcPr>
                </a:tc>
                <a:extLst>
                  <a:ext uri="{0D108BD9-81ED-4DB2-BD59-A6C34878D82A}">
                    <a16:rowId xmlns:a16="http://schemas.microsoft.com/office/drawing/2014/main" val="3706918533"/>
                  </a:ext>
                </a:extLst>
              </a:tr>
              <a:tr h="403973">
                <a:tc vMerge="1">
                  <a:txBody>
                    <a:bodyPr/>
                    <a:lstStyle/>
                    <a:p>
                      <a:endParaRPr lang="en-US"/>
                    </a:p>
                  </a:txBody>
                  <a:tcPr/>
                </a:tc>
                <a:tc>
                  <a:txBody>
                    <a:bodyPr/>
                    <a:lstStyle/>
                    <a:p>
                      <a:pPr lvl="0">
                        <a:buNone/>
                      </a:pPr>
                      <a:r>
                        <a:rPr lang="en-US" sz="2000" b="0" i="0" u="none" strike="noStrike" noProof="0">
                          <a:latin typeface="Calibri"/>
                        </a:rPr>
                        <a:t>Individualized functional assessments </a:t>
                      </a:r>
                      <a:endParaRPr lang="en-US" sz="2000"/>
                    </a:p>
                  </a:txBody>
                  <a:tcPr>
                    <a:lnR w="12700">
                      <a:solidFill>
                        <a:schemeClr val="tx1"/>
                      </a:solidFill>
                    </a:lnR>
                  </a:tcPr>
                </a:tc>
                <a:extLst>
                  <a:ext uri="{0D108BD9-81ED-4DB2-BD59-A6C34878D82A}">
                    <a16:rowId xmlns:a16="http://schemas.microsoft.com/office/drawing/2014/main" val="3769866382"/>
                  </a:ext>
                </a:extLst>
              </a:tr>
              <a:tr h="403973">
                <a:tc vMerge="1">
                  <a:txBody>
                    <a:bodyPr/>
                    <a:lstStyle/>
                    <a:p>
                      <a:endParaRPr lang="en-US"/>
                    </a:p>
                  </a:txBody>
                  <a:tcPr/>
                </a:tc>
                <a:tc>
                  <a:txBody>
                    <a:bodyPr/>
                    <a:lstStyle/>
                    <a:p>
                      <a:pPr lvl="0">
                        <a:buNone/>
                      </a:pPr>
                      <a:r>
                        <a:rPr lang="en-US" sz="2000" b="0" i="0" u="none" strike="noStrike" noProof="0">
                          <a:latin typeface="Calibri"/>
                        </a:rPr>
                        <a:t>PAES Lab </a:t>
                      </a:r>
                      <a:endParaRPr lang="en-US" sz="2000"/>
                    </a:p>
                  </a:txBody>
                  <a:tcPr>
                    <a:lnR w="12700">
                      <a:solidFill>
                        <a:schemeClr val="tx1"/>
                      </a:solidFill>
                    </a:lnR>
                    <a:lnB w="12700">
                      <a:solidFill>
                        <a:schemeClr val="tx1"/>
                      </a:solidFill>
                    </a:lnB>
                  </a:tcPr>
                </a:tc>
                <a:extLst>
                  <a:ext uri="{0D108BD9-81ED-4DB2-BD59-A6C34878D82A}">
                    <a16:rowId xmlns:a16="http://schemas.microsoft.com/office/drawing/2014/main" val="1825585665"/>
                  </a:ext>
                </a:extLst>
              </a:tr>
              <a:tr h="403973">
                <a:tc rowSpan="2">
                  <a:txBody>
                    <a:bodyPr/>
                    <a:lstStyle/>
                    <a:p>
                      <a:pPr lvl="0" algn="l">
                        <a:buNone/>
                      </a:pPr>
                      <a:r>
                        <a:rPr lang="en-US" sz="2000" b="0" i="0" u="none" strike="noStrike" noProof="0" dirty="0">
                          <a:latin typeface="Calibri"/>
                        </a:rPr>
                        <a:t>Postsecondary Training/Education Assessments (B2)</a:t>
                      </a:r>
                      <a:endParaRPr lang="en-US" sz="2000" dirty="0"/>
                    </a:p>
                  </a:txBody>
                  <a:tcPr anchor="ctr">
                    <a:lnL w="12700">
                      <a:solidFill>
                        <a:schemeClr val="tx1"/>
                      </a:solidFill>
                    </a:lnL>
                    <a:lnT w="12700">
                      <a:solidFill>
                        <a:schemeClr val="tx1"/>
                      </a:solidFill>
                    </a:lnT>
                    <a:lnB w="12700">
                      <a:solidFill>
                        <a:schemeClr val="tx1"/>
                      </a:solidFill>
                    </a:lnB>
                  </a:tcPr>
                </a:tc>
                <a:tc>
                  <a:txBody>
                    <a:bodyPr/>
                    <a:lstStyle/>
                    <a:p>
                      <a:pPr lvl="0">
                        <a:buNone/>
                      </a:pPr>
                      <a:r>
                        <a:rPr lang="en-US" sz="2000" b="0" i="0" u="none" strike="noStrike" noProof="0" dirty="0">
                          <a:latin typeface="Calibri"/>
                        </a:rPr>
                        <a:t>Employment Support Indicators</a:t>
                      </a:r>
                      <a:endParaRPr lang="en-US" sz="2000" b="0" dirty="0"/>
                    </a:p>
                  </a:txBody>
                  <a:tcPr>
                    <a:lnR w="12700">
                      <a:solidFill>
                        <a:schemeClr val="tx1"/>
                      </a:solidFill>
                    </a:lnR>
                    <a:lnT w="12700">
                      <a:solidFill>
                        <a:schemeClr val="tx1"/>
                      </a:solidFill>
                    </a:lnT>
                  </a:tcPr>
                </a:tc>
                <a:extLst>
                  <a:ext uri="{0D108BD9-81ED-4DB2-BD59-A6C34878D82A}">
                    <a16:rowId xmlns:a16="http://schemas.microsoft.com/office/drawing/2014/main" val="43318556"/>
                  </a:ext>
                </a:extLst>
              </a:tr>
              <a:tr h="403973">
                <a:tc vMerge="1">
                  <a:txBody>
                    <a:bodyPr/>
                    <a:lstStyle/>
                    <a:p>
                      <a:endParaRPr lang="en-US"/>
                    </a:p>
                  </a:txBody>
                  <a:tcPr/>
                </a:tc>
                <a:tc>
                  <a:txBody>
                    <a:bodyPr/>
                    <a:lstStyle/>
                    <a:p>
                      <a:pPr lvl="0">
                        <a:buNone/>
                      </a:pPr>
                      <a:r>
                        <a:rPr lang="en-US" sz="2000" b="0" i="0" u="none" strike="noStrike" noProof="0">
                          <a:latin typeface="Calibri"/>
                        </a:rPr>
                        <a:t>Guide to Assessing College Readiness </a:t>
                      </a:r>
                      <a:endParaRPr lang="en-US" sz="2000"/>
                    </a:p>
                  </a:txBody>
                  <a:tcPr>
                    <a:lnR w="12700">
                      <a:solidFill>
                        <a:schemeClr val="tx1"/>
                      </a:solidFill>
                    </a:lnR>
                    <a:lnB w="12700">
                      <a:solidFill>
                        <a:schemeClr val="tx1"/>
                      </a:solidFill>
                    </a:lnB>
                  </a:tcPr>
                </a:tc>
                <a:extLst>
                  <a:ext uri="{0D108BD9-81ED-4DB2-BD59-A6C34878D82A}">
                    <a16:rowId xmlns:a16="http://schemas.microsoft.com/office/drawing/2014/main" val="3101361610"/>
                  </a:ext>
                </a:extLst>
              </a:tr>
              <a:tr h="403973">
                <a:tc rowSpan="2">
                  <a:txBody>
                    <a:bodyPr/>
                    <a:lstStyle/>
                    <a:p>
                      <a:pPr algn="l"/>
                      <a:r>
                        <a:rPr lang="en-US" sz="2000"/>
                        <a:t>Self-Determination Assessments (B3)</a:t>
                      </a:r>
                    </a:p>
                  </a:txBody>
                  <a:tcPr anchor="ctr">
                    <a:lnL w="12700">
                      <a:solidFill>
                        <a:schemeClr val="tx1"/>
                      </a:solidFill>
                    </a:lnL>
                    <a:lnT w="12700">
                      <a:solidFill>
                        <a:schemeClr val="tx1"/>
                      </a:solidFill>
                    </a:lnT>
                    <a:lnB w="12700">
                      <a:solidFill>
                        <a:schemeClr val="tx1"/>
                      </a:solidFill>
                    </a:lnB>
                    <a:solidFill>
                      <a:srgbClr val="CFD5EA"/>
                    </a:solidFill>
                  </a:tcPr>
                </a:tc>
                <a:tc>
                  <a:txBody>
                    <a:bodyPr/>
                    <a:lstStyle/>
                    <a:p>
                      <a:pPr lvl="0">
                        <a:buNone/>
                      </a:pPr>
                      <a:r>
                        <a:rPr lang="en-US" sz="2000" b="0" i="0" u="none" strike="noStrike" noProof="0" err="1">
                          <a:latin typeface="Calibri"/>
                        </a:rPr>
                        <a:t>ChoiceMaker</a:t>
                      </a:r>
                      <a:r>
                        <a:rPr lang="en-US" sz="2000" b="0" i="0" u="none" strike="noStrike" noProof="0">
                          <a:latin typeface="Calibri"/>
                        </a:rPr>
                        <a:t> Self-Determination Assessment </a:t>
                      </a:r>
                      <a:endParaRPr lang="en-US" sz="2000"/>
                    </a:p>
                  </a:txBody>
                  <a:tcPr>
                    <a:lnR w="12700">
                      <a:solidFill>
                        <a:schemeClr val="tx1"/>
                      </a:solidFill>
                    </a:lnR>
                    <a:lnT w="12700">
                      <a:solidFill>
                        <a:schemeClr val="tx1"/>
                      </a:solidFill>
                    </a:lnT>
                  </a:tcPr>
                </a:tc>
                <a:extLst>
                  <a:ext uri="{0D108BD9-81ED-4DB2-BD59-A6C34878D82A}">
                    <a16:rowId xmlns:a16="http://schemas.microsoft.com/office/drawing/2014/main" val="2987957841"/>
                  </a:ext>
                </a:extLst>
              </a:tr>
              <a:tr h="403973">
                <a:tc vMerge="1">
                  <a:txBody>
                    <a:bodyPr/>
                    <a:lstStyle/>
                    <a:p>
                      <a:endParaRPr lang="en-US"/>
                    </a:p>
                  </a:txBody>
                  <a:tcPr/>
                </a:tc>
                <a:tc>
                  <a:txBody>
                    <a:bodyPr/>
                    <a:lstStyle/>
                    <a:p>
                      <a:pPr lvl="0">
                        <a:buNone/>
                      </a:pPr>
                      <a:r>
                        <a:rPr lang="en-US" sz="2000" b="0" i="0" u="none" strike="noStrike" noProof="0" dirty="0">
                          <a:latin typeface="Calibri"/>
                        </a:rPr>
                        <a:t>Personal Preference Indicators</a:t>
                      </a:r>
                      <a:endParaRPr lang="en-US" sz="2000" b="0" dirty="0"/>
                    </a:p>
                  </a:txBody>
                  <a:tcPr>
                    <a:lnR w="12700">
                      <a:solidFill>
                        <a:schemeClr val="tx1"/>
                      </a:solidFill>
                    </a:lnR>
                    <a:lnB w="12700">
                      <a:solidFill>
                        <a:schemeClr val="tx1"/>
                      </a:solidFill>
                    </a:lnB>
                    <a:solidFill>
                      <a:srgbClr val="CFD5EA"/>
                    </a:solidFill>
                  </a:tcPr>
                </a:tc>
                <a:extLst>
                  <a:ext uri="{0D108BD9-81ED-4DB2-BD59-A6C34878D82A}">
                    <a16:rowId xmlns:a16="http://schemas.microsoft.com/office/drawing/2014/main" val="849373501"/>
                  </a:ext>
                </a:extLst>
              </a:tr>
              <a:tr h="403973">
                <a:tc rowSpan="3">
                  <a:txBody>
                    <a:bodyPr/>
                    <a:lstStyle/>
                    <a:p>
                      <a:pPr lvl="0" algn="l">
                        <a:buNone/>
                      </a:pPr>
                      <a:r>
                        <a:rPr lang="en-US" sz="2000" b="0" i="0" u="none" strike="noStrike" noProof="0" dirty="0">
                          <a:latin typeface="Calibri"/>
                        </a:rPr>
                        <a:t>Independent Living &amp; Multi-Topic Assessments (B4)</a:t>
                      </a:r>
                      <a:endParaRPr lang="en-US" sz="2000" dirty="0"/>
                    </a:p>
                  </a:txBody>
                  <a:tcPr anchor="ctr">
                    <a:lnL w="12700">
                      <a:solidFill>
                        <a:schemeClr val="tx1"/>
                      </a:solidFill>
                    </a:lnL>
                    <a:lnT w="12700">
                      <a:solidFill>
                        <a:schemeClr val="tx1"/>
                      </a:solidFill>
                    </a:lnT>
                    <a:lnB w="12700">
                      <a:solidFill>
                        <a:schemeClr val="tx1"/>
                      </a:solidFill>
                    </a:lnB>
                  </a:tcPr>
                </a:tc>
                <a:tc>
                  <a:txBody>
                    <a:bodyPr/>
                    <a:lstStyle/>
                    <a:p>
                      <a:pPr lvl="0">
                        <a:buNone/>
                      </a:pPr>
                      <a:r>
                        <a:rPr lang="en-US" sz="2000" dirty="0"/>
                        <a:t>Life Skills Inventory (WA)</a:t>
                      </a:r>
                    </a:p>
                  </a:txBody>
                  <a:tcPr>
                    <a:lnR w="12700">
                      <a:solidFill>
                        <a:schemeClr val="tx1"/>
                      </a:solidFill>
                    </a:lnR>
                    <a:lnT w="12700">
                      <a:solidFill>
                        <a:schemeClr val="tx1"/>
                      </a:solidFill>
                    </a:lnT>
                  </a:tcPr>
                </a:tc>
                <a:extLst>
                  <a:ext uri="{0D108BD9-81ED-4DB2-BD59-A6C34878D82A}">
                    <a16:rowId xmlns:a16="http://schemas.microsoft.com/office/drawing/2014/main" val="3686995123"/>
                  </a:ext>
                </a:extLst>
              </a:tr>
              <a:tr h="403973">
                <a:tc vMerge="1">
                  <a:txBody>
                    <a:bodyPr/>
                    <a:lstStyle/>
                    <a:p>
                      <a:endParaRPr lang="en-US"/>
                    </a:p>
                  </a:txBody>
                  <a:tcPr/>
                </a:tc>
                <a:tc>
                  <a:txBody>
                    <a:bodyPr/>
                    <a:lstStyle/>
                    <a:p>
                      <a:pPr lvl="0">
                        <a:buNone/>
                      </a:pPr>
                      <a:r>
                        <a:rPr lang="en-US" sz="2000" b="0" i="0" u="none" strike="noStrike" noProof="0" dirty="0"/>
                        <a:t>Brigance Transition Skills Inventory (TSI 2) - subparts</a:t>
                      </a:r>
                      <a:endParaRPr lang="en-US" sz="2000" dirty="0"/>
                    </a:p>
                  </a:txBody>
                  <a:tcPr>
                    <a:lnR w="12700">
                      <a:solidFill>
                        <a:schemeClr val="tx1"/>
                      </a:solidFill>
                    </a:lnR>
                  </a:tcPr>
                </a:tc>
                <a:extLst>
                  <a:ext uri="{0D108BD9-81ED-4DB2-BD59-A6C34878D82A}">
                    <a16:rowId xmlns:a16="http://schemas.microsoft.com/office/drawing/2014/main" val="241458037"/>
                  </a:ext>
                </a:extLst>
              </a:tr>
              <a:tr h="403973">
                <a:tc vMerge="1">
                  <a:txBody>
                    <a:bodyPr/>
                    <a:lstStyle/>
                    <a:p>
                      <a:endParaRPr lang="en-US"/>
                    </a:p>
                  </a:txBody>
                  <a:tcPr/>
                </a:tc>
                <a:tc>
                  <a:txBody>
                    <a:bodyPr/>
                    <a:lstStyle/>
                    <a:p>
                      <a:pPr lvl="0">
                        <a:buNone/>
                      </a:pPr>
                      <a:r>
                        <a:rPr lang="en-US" sz="2000" b="0" i="0" u="none" strike="noStrike" noProof="0" dirty="0"/>
                        <a:t>Pro-Ed Informal Assessments  (follow-up to TPI, etc.)</a:t>
                      </a:r>
                      <a:endParaRPr lang="en-US" sz="2000" dirty="0"/>
                    </a:p>
                  </a:txBody>
                  <a:tcPr>
                    <a:lnR w="12700">
                      <a:solidFill>
                        <a:schemeClr val="tx1"/>
                      </a:solidFill>
                    </a:lnR>
                    <a:lnB w="12700">
                      <a:solidFill>
                        <a:schemeClr val="tx1"/>
                      </a:solidFill>
                    </a:lnB>
                  </a:tcPr>
                </a:tc>
                <a:extLst>
                  <a:ext uri="{0D108BD9-81ED-4DB2-BD59-A6C34878D82A}">
                    <a16:rowId xmlns:a16="http://schemas.microsoft.com/office/drawing/2014/main" val="789594915"/>
                  </a:ext>
                </a:extLst>
              </a:tr>
            </a:tbl>
          </a:graphicData>
        </a:graphic>
      </p:graphicFrame>
    </p:spTree>
    <p:extLst>
      <p:ext uri="{BB962C8B-B14F-4D97-AF65-F5344CB8AC3E}">
        <p14:creationId xmlns:p14="http://schemas.microsoft.com/office/powerpoint/2010/main" val="399548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3FEB-64B3-5878-B150-8365BEEC49B6}"/>
              </a:ext>
            </a:extLst>
          </p:cNvPr>
          <p:cNvSpPr>
            <a:spLocks noGrp="1"/>
          </p:cNvSpPr>
          <p:nvPr>
            <p:ph type="title"/>
          </p:nvPr>
        </p:nvSpPr>
        <p:spPr>
          <a:xfrm>
            <a:off x="838200" y="365125"/>
            <a:ext cx="10515600" cy="1017135"/>
          </a:xfrm>
        </p:spPr>
        <p:txBody>
          <a:bodyPr/>
          <a:lstStyle/>
          <a:p>
            <a:r>
              <a:rPr lang="en-US">
                <a:cs typeface="Calibri Light"/>
              </a:rPr>
              <a:t>Objectives</a:t>
            </a:r>
            <a:endParaRPr lang="en-US"/>
          </a:p>
        </p:txBody>
      </p:sp>
      <p:sp>
        <p:nvSpPr>
          <p:cNvPr id="3" name="Content Placeholder 2">
            <a:extLst>
              <a:ext uri="{FF2B5EF4-FFF2-40B4-BE49-F238E27FC236}">
                <a16:creationId xmlns:a16="http://schemas.microsoft.com/office/drawing/2014/main" id="{857AB09F-F226-86CD-9EF8-067BC001E1B0}"/>
              </a:ext>
            </a:extLst>
          </p:cNvPr>
          <p:cNvSpPr>
            <a:spLocks noGrp="1"/>
          </p:cNvSpPr>
          <p:nvPr>
            <p:ph idx="1"/>
          </p:nvPr>
        </p:nvSpPr>
        <p:spPr>
          <a:xfrm>
            <a:off x="528638" y="1351356"/>
            <a:ext cx="11101387" cy="4668837"/>
          </a:xfrm>
        </p:spPr>
        <p:txBody>
          <a:bodyPr vert="horz" lIns="91440" tIns="45720" rIns="91440" bIns="45720" numCol="2" spcCol="457200" rtlCol="0" anchor="t">
            <a:noAutofit/>
          </a:bodyPr>
          <a:lstStyle/>
          <a:p>
            <a:pPr indent="-320040">
              <a:lnSpc>
                <a:spcPct val="100000"/>
              </a:lnSpc>
              <a:spcBef>
                <a:spcPts val="0"/>
              </a:spcBef>
              <a:spcAft>
                <a:spcPts val="800"/>
              </a:spcAft>
            </a:pPr>
            <a:r>
              <a:rPr lang="en-US" sz="2800" dirty="0">
                <a:cs typeface="Calibri"/>
              </a:rPr>
              <a:t>What: An overview/explanation  of transition assessment </a:t>
            </a:r>
          </a:p>
          <a:p>
            <a:pPr indent="-320040">
              <a:lnSpc>
                <a:spcPct val="100000"/>
              </a:lnSpc>
              <a:spcBef>
                <a:spcPts val="0"/>
              </a:spcBef>
              <a:spcAft>
                <a:spcPts val="800"/>
              </a:spcAft>
            </a:pPr>
            <a:r>
              <a:rPr lang="en-US" sz="2800" dirty="0">
                <a:cs typeface="Calibri"/>
              </a:rPr>
              <a:t>Why: Assessment is the first step in transition planning – which is the heart of the IEP, beginning at age 14.5 in Illinois</a:t>
            </a:r>
          </a:p>
          <a:p>
            <a:pPr indent="-320040">
              <a:lnSpc>
                <a:spcPct val="100000"/>
              </a:lnSpc>
              <a:spcBef>
                <a:spcPts val="0"/>
              </a:spcBef>
              <a:spcAft>
                <a:spcPts val="800"/>
              </a:spcAft>
            </a:pPr>
            <a:r>
              <a:rPr lang="en-US" sz="2800" dirty="0">
                <a:cs typeface="Calibri"/>
              </a:rPr>
              <a:t>How: Provide a strategy for assessment, and examples to illustrate best practice assessment planning</a:t>
            </a:r>
          </a:p>
          <a:p>
            <a:pPr indent="-320040">
              <a:lnSpc>
                <a:spcPct val="100000"/>
              </a:lnSpc>
              <a:spcBef>
                <a:spcPts val="0"/>
              </a:spcBef>
              <a:spcAft>
                <a:spcPts val="800"/>
              </a:spcAft>
            </a:pPr>
            <a:r>
              <a:rPr lang="en-US" sz="2800" dirty="0">
                <a:cs typeface="Calibri"/>
              </a:rPr>
              <a:t>Resources – Explanation of select assessment resources, including many designed for students with high support needs </a:t>
            </a:r>
            <a:endParaRPr lang="en-US" sz="2800" dirty="0"/>
          </a:p>
          <a:p>
            <a:pPr marL="0" indent="0">
              <a:lnSpc>
                <a:spcPct val="100000"/>
              </a:lnSpc>
              <a:spcBef>
                <a:spcPts val="0"/>
              </a:spcBef>
              <a:spcAft>
                <a:spcPts val="800"/>
              </a:spcAft>
              <a:buNone/>
            </a:pPr>
            <a:endParaRPr lang="en-US" sz="2800" dirty="0">
              <a:cs typeface="Calibri"/>
            </a:endParaRPr>
          </a:p>
        </p:txBody>
      </p:sp>
      <p:sp>
        <p:nvSpPr>
          <p:cNvPr id="4" name="Slide Number Placeholder 1">
            <a:extLst>
              <a:ext uri="{FF2B5EF4-FFF2-40B4-BE49-F238E27FC236}">
                <a16:creationId xmlns:a16="http://schemas.microsoft.com/office/drawing/2014/main" id="{D45129D1-5231-755B-70CE-420922842AF6}"/>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3</a:t>
            </a:fld>
            <a:endParaRPr lang="en-US"/>
          </a:p>
        </p:txBody>
      </p:sp>
    </p:spTree>
    <p:extLst>
      <p:ext uri="{BB962C8B-B14F-4D97-AF65-F5344CB8AC3E}">
        <p14:creationId xmlns:p14="http://schemas.microsoft.com/office/powerpoint/2010/main" val="782935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7720092-C38E-4E5C-C835-FAB291962E28}"/>
              </a:ext>
            </a:extLst>
          </p:cNvPr>
          <p:cNvSpPr>
            <a:spLocks noGrp="1" noChangeArrowheads="1"/>
          </p:cNvSpPr>
          <p:nvPr>
            <p:ph type="title" idx="4294967295"/>
          </p:nvPr>
        </p:nvSpPr>
        <p:spPr>
          <a:xfrm>
            <a:off x="0" y="136525"/>
            <a:ext cx="12192000" cy="1616075"/>
          </a:xfrm>
        </p:spPr>
        <p:txBody>
          <a:bodyPr>
            <a:normAutofit/>
          </a:bodyPr>
          <a:lstStyle/>
          <a:p>
            <a:r>
              <a:rPr lang="en-US" sz="3600">
                <a:solidFill>
                  <a:srgbClr val="002060"/>
                </a:solidFill>
                <a:ea typeface="+mj-lt"/>
                <a:cs typeface="+mj-lt"/>
              </a:rPr>
              <a:t>Transition Assessment Tools </a:t>
            </a:r>
            <a:br>
              <a:rPr lang="en-US" sz="3600">
                <a:ea typeface="+mj-lt"/>
                <a:cs typeface="+mj-lt"/>
              </a:rPr>
            </a:br>
            <a:r>
              <a:rPr lang="en-US" sz="3600" i="1">
                <a:solidFill>
                  <a:srgbClr val="009FD4"/>
                </a:solidFill>
                <a:ea typeface="+mj-lt"/>
                <a:cs typeface="+mj-lt"/>
              </a:rPr>
              <a:t>Category B1: Vocational Skills Assessments - ELSA Overview</a:t>
            </a:r>
          </a:p>
        </p:txBody>
      </p:sp>
      <p:sp>
        <p:nvSpPr>
          <p:cNvPr id="11267" name="Rectangle 3">
            <a:extLst>
              <a:ext uri="{FF2B5EF4-FFF2-40B4-BE49-F238E27FC236}">
                <a16:creationId xmlns:a16="http://schemas.microsoft.com/office/drawing/2014/main" id="{F251370F-9057-06F1-814B-3E65CC564945}"/>
              </a:ext>
            </a:extLst>
          </p:cNvPr>
          <p:cNvSpPr>
            <a:spLocks noGrp="1" noChangeArrowheads="1"/>
          </p:cNvSpPr>
          <p:nvPr>
            <p:ph sz="half" idx="4294967295"/>
          </p:nvPr>
        </p:nvSpPr>
        <p:spPr>
          <a:xfrm>
            <a:off x="164523" y="1581307"/>
            <a:ext cx="7470750" cy="4635834"/>
          </a:xfrm>
        </p:spPr>
        <p:txBody>
          <a:bodyPr vert="horz" lIns="91440" tIns="45720" rIns="91440" bIns="45720" rtlCol="0" anchor="t">
            <a:normAutofit/>
          </a:bodyPr>
          <a:lstStyle/>
          <a:p>
            <a:pPr eaLnBrk="1" hangingPunct="1"/>
            <a:r>
              <a:rPr lang="en-US" altLang="en-US" sz="2800" b="1"/>
              <a:t>Authors: </a:t>
            </a:r>
            <a:r>
              <a:rPr lang="en-US" altLang="en-US" sz="2800"/>
              <a:t>Weaver &amp; DeLuca</a:t>
            </a:r>
            <a:r>
              <a:rPr lang="en-US" altLang="en-US" sz="2800">
                <a:cs typeface="Calibri"/>
              </a:rPr>
              <a:t>, </a:t>
            </a:r>
            <a:r>
              <a:rPr lang="en-US" altLang="en-US" sz="2800"/>
              <a:t>Ohio Dept of Education</a:t>
            </a:r>
          </a:p>
          <a:p>
            <a:r>
              <a:rPr lang="en-US" altLang="en-US" sz="2800" b="1"/>
              <a:t>Tool: </a:t>
            </a:r>
            <a:r>
              <a:rPr lang="en-US" altLang="en-US" sz="2800" u="sng"/>
              <a:t>Employability/Life Skills Assessment (ELSA)</a:t>
            </a:r>
            <a:endParaRPr lang="en-US" altLang="en-US" sz="2800" u="sng">
              <a:ea typeface="Calibri"/>
              <a:cs typeface="Calibri"/>
            </a:endParaRPr>
          </a:p>
          <a:p>
            <a:pPr lvl="1"/>
            <a:r>
              <a:rPr lang="en-US" sz="2600">
                <a:ea typeface="+mn-lt"/>
                <a:cs typeface="+mn-lt"/>
              </a:rPr>
              <a:t>For further info about scoring and use, visit </a:t>
            </a:r>
            <a:r>
              <a:rPr lang="en-US" sz="2600">
                <a:ea typeface="+mn-lt"/>
                <a:cs typeface="+mn-lt"/>
                <a:hlinkClick r:id="rId3"/>
              </a:rPr>
              <a:t>www.ocali.org/up_doc/ELSA-For-Professionals-01052021.pdf  </a:t>
            </a:r>
            <a:r>
              <a:rPr lang="en-US" sz="2600">
                <a:ea typeface="+mn-lt"/>
                <a:cs typeface="+mn-lt"/>
              </a:rPr>
              <a:t>(fillable form)</a:t>
            </a:r>
            <a:endParaRPr lang="en-US" altLang="en-US" sz="2600" u="sng">
              <a:cs typeface="Calibri"/>
              <a:hlinkClick r:id="rId3"/>
            </a:endParaRPr>
          </a:p>
          <a:p>
            <a:r>
              <a:rPr lang="en-US" altLang="en-US" sz="2800" b="1"/>
              <a:t>Administration:</a:t>
            </a:r>
            <a:r>
              <a:rPr lang="en-US" altLang="en-US" sz="2800"/>
              <a:t> Ideally based on worksite observation (over time, e.g., 1 month or more.)</a:t>
            </a:r>
            <a:endParaRPr lang="en-US" altLang="en-US" sz="2800">
              <a:ea typeface="Calibri" panose="020F0502020204030204"/>
              <a:cs typeface="Calibri" panose="020F0502020204030204"/>
            </a:endParaRPr>
          </a:p>
          <a:p>
            <a:endParaRPr lang="en-US" altLang="en-US" sz="2800">
              <a:ea typeface="Calibri" panose="020F0502020204030204"/>
              <a:cs typeface="Calibri" panose="020F0502020204030204"/>
            </a:endParaRPr>
          </a:p>
          <a:p>
            <a:pPr>
              <a:buNone/>
            </a:pPr>
            <a:endParaRPr lang="en-US" altLang="en-US" sz="2600">
              <a:ea typeface="Calibri" panose="020F0502020204030204"/>
              <a:cs typeface="Calibri" panose="020F0502020204030204"/>
            </a:endParaRPr>
          </a:p>
        </p:txBody>
      </p:sp>
      <p:sp>
        <p:nvSpPr>
          <p:cNvPr id="3" name="Slide Number Placeholder 1">
            <a:extLst>
              <a:ext uri="{FF2B5EF4-FFF2-40B4-BE49-F238E27FC236}">
                <a16:creationId xmlns:a16="http://schemas.microsoft.com/office/drawing/2014/main" id="{7440F1BB-62C7-F432-39E0-79C06EE33AA9}"/>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30</a:t>
            </a:fld>
            <a:endParaRPr lang="en-US"/>
          </a:p>
        </p:txBody>
      </p:sp>
      <p:pic>
        <p:nvPicPr>
          <p:cNvPr id="4" name="Picture 3" descr="A chart with text on it&#10;&#10;Description automatically generated">
            <a:extLst>
              <a:ext uri="{FF2B5EF4-FFF2-40B4-BE49-F238E27FC236}">
                <a16:creationId xmlns:a16="http://schemas.microsoft.com/office/drawing/2014/main" id="{548FC843-A922-718B-1075-66D22ABA2563}"/>
              </a:ext>
            </a:extLst>
          </p:cNvPr>
          <p:cNvPicPr>
            <a:picLocks noChangeAspect="1"/>
          </p:cNvPicPr>
          <p:nvPr/>
        </p:nvPicPr>
        <p:blipFill>
          <a:blip r:embed="rId4"/>
          <a:stretch>
            <a:fillRect/>
          </a:stretch>
        </p:blipFill>
        <p:spPr>
          <a:xfrm>
            <a:off x="7635120" y="2143886"/>
            <a:ext cx="4409076" cy="3331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6841382"/>
      </p:ext>
    </p:extLst>
  </p:cSld>
  <p:clrMapOvr>
    <a:masterClrMapping/>
  </p:clrMapOvr>
  <p:transition spd="med">
    <p:cover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BFBA66-3F1A-9F80-CDF1-C97037B69B80}"/>
              </a:ext>
            </a:extLst>
          </p:cNvPr>
          <p:cNvSpPr txBox="1"/>
          <p:nvPr/>
        </p:nvSpPr>
        <p:spPr>
          <a:xfrm>
            <a:off x="42913" y="272020"/>
            <a:ext cx="12111795"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002060"/>
                </a:solidFill>
                <a:latin typeface="Calibri Light"/>
                <a:ea typeface="Calibri Light"/>
                <a:cs typeface="Calibri Light"/>
              </a:rPr>
              <a:t>Transition Assessment Tools </a:t>
            </a:r>
            <a:br>
              <a:rPr lang="en-US" sz="3600" b="1">
                <a:latin typeface="Calibri Light"/>
                <a:ea typeface="Calibri Light"/>
                <a:cs typeface="Calibri Light"/>
              </a:rPr>
            </a:br>
            <a:r>
              <a:rPr lang="en-US" sz="3600" b="1" i="1">
                <a:solidFill>
                  <a:srgbClr val="009FD4"/>
                </a:solidFill>
                <a:latin typeface="Calibri Light"/>
                <a:ea typeface="Calibri Light"/>
                <a:cs typeface="Calibri Light"/>
              </a:rPr>
              <a:t>Category B1: ELSA  </a:t>
            </a:r>
          </a:p>
          <a:p>
            <a:pPr algn="ctr"/>
            <a:endParaRPr lang="en-US" sz="3200" b="1" i="1">
              <a:solidFill>
                <a:srgbClr val="002060"/>
              </a:solidFill>
              <a:latin typeface="Calibri Light"/>
              <a:ea typeface="Calibri Light"/>
              <a:cs typeface="Calibri Light"/>
            </a:endParaRPr>
          </a:p>
        </p:txBody>
      </p:sp>
      <p:sp>
        <p:nvSpPr>
          <p:cNvPr id="4" name="TextBox 3">
            <a:extLst>
              <a:ext uri="{FF2B5EF4-FFF2-40B4-BE49-F238E27FC236}">
                <a16:creationId xmlns:a16="http://schemas.microsoft.com/office/drawing/2014/main" id="{EC820473-3B2D-ACBA-C0F9-2EE549D02CED}"/>
              </a:ext>
            </a:extLst>
          </p:cNvPr>
          <p:cNvSpPr txBox="1"/>
          <p:nvPr/>
        </p:nvSpPr>
        <p:spPr>
          <a:xfrm>
            <a:off x="589317" y="1501868"/>
            <a:ext cx="8536725" cy="51244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100">
                <a:latin typeface="Calibri Light"/>
                <a:ea typeface="+mn-lt"/>
                <a:cs typeface="+mn-lt"/>
              </a:rPr>
            </a:br>
            <a:r>
              <a:rPr lang="en-US" sz="2800">
                <a:latin typeface="Calibri"/>
                <a:ea typeface="+mn-lt"/>
                <a:cs typeface="+mn-lt"/>
              </a:rPr>
              <a:t>Assesses the following, spanning ages 14-21:</a:t>
            </a:r>
            <a:endParaRPr lang="en-US" sz="3600" b="1">
              <a:latin typeface="Calibri"/>
              <a:ea typeface="Calibri"/>
              <a:cs typeface="Calibri"/>
            </a:endParaRPr>
          </a:p>
          <a:p>
            <a:r>
              <a:rPr lang="en-US" sz="2800">
                <a:ea typeface="Calibri"/>
                <a:cs typeface="Calibri"/>
              </a:rPr>
              <a:t>1. Self-help skills</a:t>
            </a:r>
          </a:p>
          <a:p>
            <a:r>
              <a:rPr lang="en-US" sz="2800">
                <a:ea typeface="Calibri"/>
                <a:cs typeface="Calibri"/>
              </a:rPr>
              <a:t>2. Work habits</a:t>
            </a:r>
          </a:p>
          <a:p>
            <a:r>
              <a:rPr lang="en-US" sz="2800">
                <a:ea typeface="Calibri"/>
                <a:cs typeface="Calibri"/>
              </a:rPr>
              <a:t>3. Task-related skills</a:t>
            </a:r>
          </a:p>
          <a:p>
            <a:r>
              <a:rPr lang="en-US" sz="2800">
                <a:ea typeface="Calibri"/>
                <a:cs typeface="Calibri"/>
              </a:rPr>
              <a:t>4. Work Quantity</a:t>
            </a:r>
          </a:p>
          <a:p>
            <a:r>
              <a:rPr lang="en-US" sz="2800">
                <a:ea typeface="Calibri"/>
                <a:cs typeface="Calibri"/>
              </a:rPr>
              <a:t>5. Work Quality</a:t>
            </a:r>
            <a:endParaRPr lang="en-US"/>
          </a:p>
          <a:p>
            <a:r>
              <a:rPr lang="en-US" sz="2800">
                <a:ea typeface="Calibri" panose="020F0502020204030204"/>
                <a:cs typeface="Calibri"/>
              </a:rPr>
              <a:t>6. Relations – supervisors</a:t>
            </a:r>
          </a:p>
          <a:p>
            <a:r>
              <a:rPr lang="en-US" sz="2800">
                <a:ea typeface="Calibri" panose="020F0502020204030204"/>
                <a:cs typeface="Calibri"/>
              </a:rPr>
              <a:t>7. Relations – peers</a:t>
            </a:r>
          </a:p>
          <a:p>
            <a:r>
              <a:rPr lang="en-US" sz="2800">
                <a:ea typeface="Calibri" panose="020F0502020204030204"/>
                <a:cs typeface="Calibri"/>
              </a:rPr>
              <a:t>8. Work Attitudes</a:t>
            </a:r>
          </a:p>
          <a:p>
            <a:endParaRPr lang="en-US" sz="2800">
              <a:ea typeface="Calibri" panose="020F0502020204030204"/>
              <a:cs typeface="Calibri"/>
            </a:endParaRPr>
          </a:p>
          <a:p>
            <a:endParaRPr lang="en-US" sz="3600">
              <a:ea typeface="Calibri" panose="020F0502020204030204"/>
              <a:cs typeface="Calibri"/>
            </a:endParaRPr>
          </a:p>
        </p:txBody>
      </p:sp>
      <p:sp>
        <p:nvSpPr>
          <p:cNvPr id="9" name="Slide Number Placeholder 1">
            <a:extLst>
              <a:ext uri="{FF2B5EF4-FFF2-40B4-BE49-F238E27FC236}">
                <a16:creationId xmlns:a16="http://schemas.microsoft.com/office/drawing/2014/main" id="{DAA11814-69E6-A402-D052-F82220C729ED}"/>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31</a:t>
            </a:fld>
            <a:endParaRPr lang="en-US"/>
          </a:p>
        </p:txBody>
      </p:sp>
      <p:sp>
        <p:nvSpPr>
          <p:cNvPr id="5" name="TextBox 4">
            <a:extLst>
              <a:ext uri="{FF2B5EF4-FFF2-40B4-BE49-F238E27FC236}">
                <a16:creationId xmlns:a16="http://schemas.microsoft.com/office/drawing/2014/main" id="{E630A974-7AAB-8FF7-1030-A10F7D4A2581}"/>
              </a:ext>
            </a:extLst>
          </p:cNvPr>
          <p:cNvSpPr txBox="1"/>
          <p:nvPr/>
        </p:nvSpPr>
        <p:spPr>
          <a:xfrm>
            <a:off x="7158240" y="5316200"/>
            <a:ext cx="4710716" cy="707886"/>
          </a:xfrm>
          <a:prstGeom prst="rect">
            <a:avLst/>
          </a:prstGeom>
          <a:noFill/>
        </p:spPr>
        <p:txBody>
          <a:bodyPr wrap="square" lIns="91440" tIns="45720" rIns="91440" bIns="45720" rtlCol="0" anchor="t">
            <a:spAutoFit/>
          </a:bodyPr>
          <a:lstStyle/>
          <a:p>
            <a:pPr algn="ctr"/>
            <a:r>
              <a:rPr lang="en-US" sz="2000" b="1">
                <a:solidFill>
                  <a:srgbClr val="009FD4"/>
                </a:solidFill>
              </a:rPr>
              <a:t>Note: Multiple columns provided for annual retesting; covers some life skills</a:t>
            </a:r>
            <a:endParaRPr lang="en-US" sz="2000" b="1">
              <a:solidFill>
                <a:srgbClr val="009FD4"/>
              </a:solidFill>
              <a:ea typeface="Calibri"/>
              <a:cs typeface="Calibri"/>
            </a:endParaRPr>
          </a:p>
        </p:txBody>
      </p:sp>
      <p:pic>
        <p:nvPicPr>
          <p:cNvPr id="2" name="Picture 1">
            <a:extLst>
              <a:ext uri="{FF2B5EF4-FFF2-40B4-BE49-F238E27FC236}">
                <a16:creationId xmlns:a16="http://schemas.microsoft.com/office/drawing/2014/main" id="{EBDEDF5D-9F1D-08FD-3807-2C9672133923}"/>
              </a:ext>
            </a:extLst>
          </p:cNvPr>
          <p:cNvPicPr>
            <a:picLocks noChangeAspect="1"/>
          </p:cNvPicPr>
          <p:nvPr/>
        </p:nvPicPr>
        <p:blipFill>
          <a:blip r:embed="rId3"/>
          <a:stretch>
            <a:fillRect/>
          </a:stretch>
        </p:blipFill>
        <p:spPr>
          <a:xfrm>
            <a:off x="7606083" y="1496807"/>
            <a:ext cx="4268312" cy="3734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0379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A4D40-6780-F5D0-CE86-077E896FA73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EE1E053-00FB-F5B5-8826-9731D0EB44BD}"/>
              </a:ext>
            </a:extLst>
          </p:cNvPr>
          <p:cNvSpPr txBox="1"/>
          <p:nvPr/>
        </p:nvSpPr>
        <p:spPr>
          <a:xfrm>
            <a:off x="494269" y="494270"/>
            <a:ext cx="112961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002060"/>
                </a:solidFill>
                <a:latin typeface="Calibri Light"/>
                <a:ea typeface="+mj-lt"/>
                <a:cs typeface="+mj-lt"/>
              </a:rPr>
              <a:t>Transition Assessment Tools </a:t>
            </a:r>
            <a:br>
              <a:rPr lang="en-US" sz="3600" b="1">
                <a:solidFill>
                  <a:srgbClr val="002060"/>
                </a:solidFill>
                <a:latin typeface="Calibri Light"/>
                <a:ea typeface="+mj-lt"/>
                <a:cs typeface="+mj-lt"/>
              </a:rPr>
            </a:br>
            <a:r>
              <a:rPr lang="en-US" sz="3600" b="1" i="1">
                <a:solidFill>
                  <a:srgbClr val="009FD4"/>
                </a:solidFill>
                <a:latin typeface="Calibri Light"/>
                <a:ea typeface="+mj-lt"/>
                <a:cs typeface="+mj-lt"/>
              </a:rPr>
              <a:t>Category B1: ELSA Scoring</a:t>
            </a:r>
            <a:endParaRPr lang="en-US" sz="3600" i="1">
              <a:solidFill>
                <a:srgbClr val="009FD4"/>
              </a:solidFill>
              <a:latin typeface="Calibri Light"/>
              <a:ea typeface="+mj-lt"/>
              <a:cs typeface="+mj-lt"/>
            </a:endParaRPr>
          </a:p>
        </p:txBody>
      </p:sp>
      <p:sp>
        <p:nvSpPr>
          <p:cNvPr id="4" name="TextBox 3">
            <a:extLst>
              <a:ext uri="{FF2B5EF4-FFF2-40B4-BE49-F238E27FC236}">
                <a16:creationId xmlns:a16="http://schemas.microsoft.com/office/drawing/2014/main" id="{2F22A5E2-B227-F956-2DBB-0541FC01A63B}"/>
              </a:ext>
            </a:extLst>
          </p:cNvPr>
          <p:cNvSpPr txBox="1"/>
          <p:nvPr/>
        </p:nvSpPr>
        <p:spPr>
          <a:xfrm>
            <a:off x="772509" y="1694599"/>
            <a:ext cx="10386059"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sz="2800" dirty="0"/>
              <a:t>Criterion-referenced assessment</a:t>
            </a:r>
            <a:endParaRPr lang="en-US" sz="2400" dirty="0"/>
          </a:p>
          <a:p>
            <a:pPr marL="742950" lvl="1" indent="-285750">
              <a:buFont typeface="Courier New"/>
              <a:buChar char="o"/>
            </a:pPr>
            <a:r>
              <a:rPr lang="en-US" sz="2400" dirty="0"/>
              <a:t>Rates the student’s skills based on the standards expected of adults </a:t>
            </a:r>
            <a:endParaRPr lang="en-US" sz="2400" dirty="0">
              <a:ea typeface="Calibri" panose="020F0502020204030204"/>
              <a:cs typeface="Calibri" panose="020F0502020204030204"/>
            </a:endParaRPr>
          </a:p>
          <a:p>
            <a:pPr marL="285750" indent="-285750">
              <a:buFont typeface="Wingdings"/>
              <a:buChar char="§"/>
            </a:pPr>
            <a:r>
              <a:rPr lang="en-US" sz="2800" dirty="0"/>
              <a:t>Two formats</a:t>
            </a:r>
            <a:endParaRPr lang="en-US" sz="2800" dirty="0">
              <a:ea typeface="Calibri" panose="020F0502020204030204"/>
              <a:cs typeface="Calibri" panose="020F0502020204030204"/>
            </a:endParaRPr>
          </a:p>
          <a:p>
            <a:pPr marL="742950" lvl="1" indent="-285750">
              <a:buFont typeface="Courier New"/>
              <a:buChar char="o"/>
            </a:pPr>
            <a:r>
              <a:rPr lang="en-US" sz="2400" dirty="0"/>
              <a:t>Transition team professionals </a:t>
            </a:r>
            <a:endParaRPr lang="en-US" sz="2400" dirty="0">
              <a:ea typeface="Calibri" panose="020F0502020204030204"/>
              <a:cs typeface="Calibri" panose="020F0502020204030204"/>
            </a:endParaRPr>
          </a:p>
          <a:p>
            <a:pPr marL="742950" lvl="1" indent="-285750">
              <a:buFont typeface="Courier New"/>
              <a:buChar char="o"/>
            </a:pPr>
            <a:r>
              <a:rPr lang="en-US" sz="2400" dirty="0"/>
              <a:t>Parent/family members</a:t>
            </a:r>
            <a:endParaRPr lang="en-US" sz="2400" dirty="0">
              <a:ea typeface="Calibri" panose="020F0502020204030204"/>
              <a:cs typeface="Calibri" panose="020F0502020204030204"/>
            </a:endParaRPr>
          </a:p>
          <a:p>
            <a:pPr marL="285750" indent="-285750">
              <a:buFont typeface="Wingdings"/>
              <a:buChar char="§"/>
            </a:pPr>
            <a:r>
              <a:rPr lang="en-US" sz="2800" dirty="0"/>
              <a:t>Rating scale for listed skills: “Student meets expectations…” </a:t>
            </a:r>
            <a:endParaRPr lang="en-US" sz="2800" dirty="0">
              <a:ea typeface="Calibri" panose="020F0502020204030204"/>
              <a:cs typeface="Calibri" panose="020F0502020204030204"/>
            </a:endParaRPr>
          </a:p>
          <a:p>
            <a:pPr marL="742950" lvl="1" indent="-285750">
              <a:buFont typeface="Courier New"/>
              <a:buChar char="o"/>
            </a:pPr>
            <a:r>
              <a:rPr lang="en-US" sz="2400" dirty="0"/>
              <a:t>3 = Usually; 2 = Sometimes; 1 = Seldom; 0 = Never</a:t>
            </a:r>
            <a:endParaRPr lang="en-US" sz="2400" dirty="0">
              <a:ea typeface="Calibri" panose="020F0502020204030204"/>
              <a:cs typeface="Calibri" panose="020F0502020204030204"/>
            </a:endParaRPr>
          </a:p>
          <a:p>
            <a:pPr marL="285750" indent="-285750">
              <a:buFont typeface="Wingdings"/>
              <a:buChar char="§"/>
            </a:pPr>
            <a:r>
              <a:rPr lang="en-US" sz="2800" dirty="0"/>
              <a:t>Scoring/Interpretation</a:t>
            </a:r>
            <a:endParaRPr lang="en-US" sz="2800" dirty="0">
              <a:ea typeface="Calibri" panose="020F0502020204030204"/>
              <a:cs typeface="Calibri" panose="020F0502020204030204"/>
            </a:endParaRPr>
          </a:p>
          <a:p>
            <a:pPr marL="800100" lvl="1" indent="-342900">
              <a:buFont typeface="Courier New"/>
              <a:buChar char="o"/>
            </a:pPr>
            <a:r>
              <a:rPr lang="en-US" sz="2400" dirty="0"/>
              <a:t>Max score of 3 X 3 = 9 for each skill area</a:t>
            </a:r>
            <a:endParaRPr lang="en-US" sz="2400" dirty="0">
              <a:ea typeface="Calibri" panose="020F0502020204030204"/>
              <a:cs typeface="Calibri" panose="020F0502020204030204"/>
            </a:endParaRPr>
          </a:p>
          <a:p>
            <a:pPr marL="800100" lvl="1" indent="-342900">
              <a:buFont typeface="Courier New"/>
              <a:buChar char="o"/>
            </a:pPr>
            <a:r>
              <a:rPr lang="en-US" sz="2400" dirty="0"/>
              <a:t>Report: Bar graph</a:t>
            </a:r>
            <a:endParaRPr lang="en-US" sz="2400" dirty="0">
              <a:ea typeface="Calibri" panose="020F0502020204030204"/>
              <a:cs typeface="Calibri" panose="020F0502020204030204"/>
            </a:endParaRPr>
          </a:p>
          <a:p>
            <a:pPr marL="800100" lvl="1" indent="-342900">
              <a:buFont typeface="Courier New"/>
              <a:buChar char="o"/>
            </a:pPr>
            <a:r>
              <a:rPr lang="en-US" sz="2400" dirty="0"/>
              <a:t>Strong score: 7-9; Concerns: 0-6</a:t>
            </a:r>
            <a:endParaRPr lang="en-US" sz="2400" dirty="0">
              <a:ea typeface="Calibri" panose="020F0502020204030204"/>
              <a:cs typeface="Calibri" panose="020F0502020204030204"/>
            </a:endParaRPr>
          </a:p>
          <a:p>
            <a:endParaRPr lang="en-US" sz="3200" dirty="0">
              <a:ea typeface="Calibri" panose="020F0502020204030204"/>
              <a:cs typeface="Calibri"/>
            </a:endParaRPr>
          </a:p>
        </p:txBody>
      </p:sp>
      <p:sp>
        <p:nvSpPr>
          <p:cNvPr id="9" name="Slide Number Placeholder 1">
            <a:extLst>
              <a:ext uri="{FF2B5EF4-FFF2-40B4-BE49-F238E27FC236}">
                <a16:creationId xmlns:a16="http://schemas.microsoft.com/office/drawing/2014/main" id="{D9A1E348-A3A8-EFDF-5B92-B80C7D31550B}"/>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32</a:t>
            </a:fld>
            <a:endParaRPr lang="en-US"/>
          </a:p>
        </p:txBody>
      </p:sp>
      <p:pic>
        <p:nvPicPr>
          <p:cNvPr id="2" name="Picture 1" descr="A screenshot of a computer&#10;&#10;AI-generated content may be incorrect.">
            <a:extLst>
              <a:ext uri="{FF2B5EF4-FFF2-40B4-BE49-F238E27FC236}">
                <a16:creationId xmlns:a16="http://schemas.microsoft.com/office/drawing/2014/main" id="{7A3D2C92-4560-0BF9-FB11-F852CDA96A52}"/>
              </a:ext>
            </a:extLst>
          </p:cNvPr>
          <p:cNvPicPr>
            <a:picLocks noChangeAspect="1"/>
          </p:cNvPicPr>
          <p:nvPr/>
        </p:nvPicPr>
        <p:blipFill>
          <a:blip r:embed="rId3"/>
          <a:stretch>
            <a:fillRect/>
          </a:stretch>
        </p:blipFill>
        <p:spPr>
          <a:xfrm>
            <a:off x="10513998" y="274782"/>
            <a:ext cx="1485642" cy="5996708"/>
          </a:xfrm>
          <a:prstGeom prst="rect">
            <a:avLst/>
          </a:prstGeom>
        </p:spPr>
      </p:pic>
    </p:spTree>
    <p:extLst>
      <p:ext uri="{BB962C8B-B14F-4D97-AF65-F5344CB8AC3E}">
        <p14:creationId xmlns:p14="http://schemas.microsoft.com/office/powerpoint/2010/main" val="579550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B774-0E16-15C2-0921-A5476DEFA218}"/>
              </a:ext>
            </a:extLst>
          </p:cNvPr>
          <p:cNvSpPr>
            <a:spLocks noGrp="1"/>
          </p:cNvSpPr>
          <p:nvPr>
            <p:ph type="title"/>
          </p:nvPr>
        </p:nvSpPr>
        <p:spPr>
          <a:xfrm>
            <a:off x="1074" y="365125"/>
            <a:ext cx="12189852" cy="1347027"/>
          </a:xfrm>
        </p:spPr>
        <p:txBody>
          <a:bodyPr>
            <a:normAutofit/>
          </a:bodyPr>
          <a:lstStyle/>
          <a:p>
            <a:r>
              <a:rPr lang="en-US" sz="3600">
                <a:solidFill>
                  <a:srgbClr val="002060"/>
                </a:solidFill>
                <a:latin typeface="Calibri Light"/>
                <a:ea typeface="Calibri Light"/>
                <a:cs typeface="Calibri Light"/>
              </a:rPr>
              <a:t>Transition Assessment Tools </a:t>
            </a:r>
            <a:br>
              <a:rPr lang="en-US" sz="3600">
                <a:solidFill>
                  <a:srgbClr val="002060"/>
                </a:solidFill>
                <a:latin typeface="Calibri Light"/>
                <a:ea typeface="Calibri Light"/>
                <a:cs typeface="Calibri Light"/>
              </a:rPr>
            </a:br>
            <a:r>
              <a:rPr lang="en-US" sz="3600" i="1">
                <a:solidFill>
                  <a:srgbClr val="009FD4"/>
                </a:solidFill>
                <a:latin typeface="Calibri Light"/>
                <a:ea typeface="Calibri Light"/>
                <a:cs typeface="Calibri Light"/>
              </a:rPr>
              <a:t>Category B1: Individualized Functional Vocational Assessment </a:t>
            </a:r>
            <a:endParaRPr lang="en-US" sz="3600">
              <a:solidFill>
                <a:srgbClr val="009FD4"/>
              </a:solidFill>
              <a:latin typeface="Calibri Light"/>
              <a:ea typeface="Calibri Light"/>
              <a:cs typeface="Calibri Light"/>
            </a:endParaRPr>
          </a:p>
        </p:txBody>
      </p:sp>
      <p:sp>
        <p:nvSpPr>
          <p:cNvPr id="3" name="Text Placeholder 2">
            <a:extLst>
              <a:ext uri="{FF2B5EF4-FFF2-40B4-BE49-F238E27FC236}">
                <a16:creationId xmlns:a16="http://schemas.microsoft.com/office/drawing/2014/main" id="{E788B042-E0C8-6D27-37F4-C1BF97105408}"/>
              </a:ext>
            </a:extLst>
          </p:cNvPr>
          <p:cNvSpPr>
            <a:spLocks noGrp="1"/>
          </p:cNvSpPr>
          <p:nvPr>
            <p:ph type="body" idx="1"/>
          </p:nvPr>
        </p:nvSpPr>
        <p:spPr>
          <a:xfrm>
            <a:off x="838200" y="1691155"/>
            <a:ext cx="10515600" cy="4485808"/>
          </a:xfrm>
        </p:spPr>
        <p:txBody>
          <a:bodyPr vert="horz" lIns="91440" tIns="45720" rIns="91440" bIns="45720" rtlCol="0" anchor="t">
            <a:normAutofit/>
          </a:bodyPr>
          <a:lstStyle/>
          <a:p>
            <a:r>
              <a:rPr lang="en-US" dirty="0"/>
              <a:t>Helps identify specific tasks to be performed in work environments </a:t>
            </a:r>
          </a:p>
          <a:p>
            <a:pPr lvl="1">
              <a:buFont typeface="Courier New" panose="05000000000000000000" pitchFamily="2" charset="2"/>
              <a:buChar char="o"/>
            </a:pPr>
            <a:r>
              <a:rPr lang="en-US" dirty="0"/>
              <a:t>e.g., community and school-based worksites</a:t>
            </a:r>
            <a:endParaRPr lang="en-US" dirty="0">
              <a:ea typeface="Calibri"/>
              <a:cs typeface="Calibri"/>
            </a:endParaRPr>
          </a:p>
          <a:p>
            <a:r>
              <a:rPr lang="en-US" dirty="0"/>
              <a:t>Uses a rating scale to quantify degree of competency </a:t>
            </a:r>
          </a:p>
          <a:p>
            <a:pPr lvl="1">
              <a:buFont typeface="Courier New" panose="05000000000000000000" pitchFamily="2" charset="2"/>
              <a:buChar char="o"/>
            </a:pPr>
            <a:r>
              <a:rPr lang="en-US" dirty="0"/>
              <a:t>e.g., utilize hierarchy of prompts</a:t>
            </a:r>
            <a:endParaRPr lang="en-US" dirty="0">
              <a:ea typeface="Calibri"/>
              <a:cs typeface="Calibri"/>
            </a:endParaRPr>
          </a:p>
          <a:p>
            <a:r>
              <a:rPr lang="en-US" dirty="0"/>
              <a:t>In addition to looking at task analysis steps, may include: </a:t>
            </a:r>
            <a:endParaRPr lang="en-US" dirty="0">
              <a:ea typeface="Calibri"/>
              <a:cs typeface="Calibri"/>
            </a:endParaRPr>
          </a:p>
          <a:p>
            <a:pPr lvl="1">
              <a:buFont typeface="Courier New" panose="05000000000000000000" pitchFamily="2" charset="2"/>
              <a:buChar char="o"/>
            </a:pPr>
            <a:r>
              <a:rPr lang="en-US" dirty="0"/>
              <a:t>Following directions; adequate quality of work  </a:t>
            </a:r>
            <a:endParaRPr lang="en-US" dirty="0">
              <a:ea typeface="Calibri"/>
              <a:cs typeface="Calibri"/>
            </a:endParaRPr>
          </a:p>
          <a:p>
            <a:pPr lvl="1">
              <a:buFont typeface="Courier New" panose="05000000000000000000" pitchFamily="2" charset="2"/>
              <a:buChar char="o"/>
            </a:pPr>
            <a:r>
              <a:rPr lang="en-US" dirty="0"/>
              <a:t>Interacting in a socially appropriate manner</a:t>
            </a:r>
            <a:endParaRPr lang="en-US" dirty="0">
              <a:ea typeface="Calibri"/>
              <a:cs typeface="Calibri"/>
            </a:endParaRPr>
          </a:p>
          <a:p>
            <a:pPr lvl="1">
              <a:buFont typeface="Courier New" panose="05000000000000000000" pitchFamily="2" charset="2"/>
              <a:buChar char="o"/>
            </a:pPr>
            <a:r>
              <a:rPr lang="en-US" dirty="0">
                <a:ea typeface="Calibri"/>
                <a:cs typeface="Calibri"/>
              </a:rPr>
              <a:t>Level of independent completion; use of supports</a:t>
            </a:r>
          </a:p>
        </p:txBody>
      </p:sp>
      <p:sp>
        <p:nvSpPr>
          <p:cNvPr id="4" name="Slide Number Placeholder 3">
            <a:extLst>
              <a:ext uri="{FF2B5EF4-FFF2-40B4-BE49-F238E27FC236}">
                <a16:creationId xmlns:a16="http://schemas.microsoft.com/office/drawing/2014/main" id="{0A42F0D0-9B21-8AE3-A08B-A3BF1BFBDD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2036015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B50AD-80B2-8E57-B407-E8D71A122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A5788-AC20-717B-DAF7-C2D9CA55C9E3}"/>
              </a:ext>
            </a:extLst>
          </p:cNvPr>
          <p:cNvSpPr>
            <a:spLocks noGrp="1"/>
          </p:cNvSpPr>
          <p:nvPr>
            <p:ph type="title"/>
          </p:nvPr>
        </p:nvSpPr>
        <p:spPr>
          <a:xfrm>
            <a:off x="148087" y="365125"/>
            <a:ext cx="11852694" cy="1339940"/>
          </a:xfrm>
        </p:spPr>
        <p:txBody>
          <a:bodyPr>
            <a:normAutofit/>
          </a:bodyPr>
          <a:lstStyle/>
          <a:p>
            <a:r>
              <a:rPr lang="en-US" sz="3600">
                <a:solidFill>
                  <a:srgbClr val="002060"/>
                </a:solidFill>
                <a:latin typeface="Calibri Light"/>
                <a:ea typeface="Calibri Light"/>
                <a:cs typeface="Calibri Light"/>
              </a:rPr>
              <a:t>Transition Assessment Tools </a:t>
            </a:r>
            <a:br>
              <a:rPr lang="en-US" sz="3600">
                <a:solidFill>
                  <a:srgbClr val="002060"/>
                </a:solidFill>
                <a:latin typeface="Calibri Light"/>
                <a:ea typeface="Calibri Light"/>
                <a:cs typeface="Calibri Light"/>
              </a:rPr>
            </a:br>
            <a:r>
              <a:rPr lang="en-US" sz="3600" i="1">
                <a:solidFill>
                  <a:srgbClr val="009FD4"/>
                </a:solidFill>
                <a:latin typeface="Calibri Light"/>
                <a:ea typeface="Calibri Light"/>
                <a:cs typeface="Calibri Light"/>
              </a:rPr>
              <a:t>Category B1: PAES Lab</a:t>
            </a:r>
            <a:endParaRPr lang="en-US" i="1">
              <a:solidFill>
                <a:srgbClr val="000000"/>
              </a:solidFill>
              <a:ea typeface="Calibri Light" panose="020F0302020204030204"/>
              <a:cs typeface="Calibri Light" panose="020F0302020204030204"/>
            </a:endParaRPr>
          </a:p>
        </p:txBody>
      </p:sp>
      <p:sp>
        <p:nvSpPr>
          <p:cNvPr id="3" name="Text Placeholder 2">
            <a:extLst>
              <a:ext uri="{FF2B5EF4-FFF2-40B4-BE49-F238E27FC236}">
                <a16:creationId xmlns:a16="http://schemas.microsoft.com/office/drawing/2014/main" id="{C8F4A9AF-1FBC-6D1F-E9EF-4E3F2114B55C}"/>
              </a:ext>
            </a:extLst>
          </p:cNvPr>
          <p:cNvSpPr>
            <a:spLocks noGrp="1"/>
          </p:cNvSpPr>
          <p:nvPr>
            <p:ph type="body" idx="1"/>
          </p:nvPr>
        </p:nvSpPr>
        <p:spPr>
          <a:xfrm>
            <a:off x="584200" y="2130425"/>
            <a:ext cx="8674100" cy="4338638"/>
          </a:xfrm>
        </p:spPr>
        <p:txBody>
          <a:bodyPr vert="horz" lIns="91440" tIns="45720" rIns="91440" bIns="45720" rtlCol="0" anchor="t">
            <a:normAutofit/>
          </a:bodyPr>
          <a:lstStyle/>
          <a:p>
            <a:r>
              <a:rPr lang="en-US" sz="2800" dirty="0"/>
              <a:t>For students with limited work experience</a:t>
            </a:r>
            <a:endParaRPr lang="en-US" sz="2800" dirty="0">
              <a:ea typeface="Calibri"/>
              <a:cs typeface="Calibri"/>
            </a:endParaRPr>
          </a:p>
          <a:p>
            <a:pPr>
              <a:buFont typeface="Wingdings" pitchFamily="2" charset="2"/>
              <a:buChar char="§"/>
            </a:pPr>
            <a:r>
              <a:rPr lang="en-US" sz="2800" dirty="0"/>
              <a:t>R</a:t>
            </a:r>
            <a:r>
              <a:rPr lang="en-US" sz="2800" b="0" i="0" u="none" strike="noStrike" dirty="0">
                <a:effectLst/>
              </a:rPr>
              <a:t>esearch-based assessment system that identifies aptitude for community-based employment</a:t>
            </a:r>
            <a:endParaRPr lang="en-US" sz="2800" b="0" i="0" u="none" strike="noStrike" dirty="0">
              <a:effectLst/>
              <a:ea typeface="Calibri"/>
              <a:cs typeface="Calibri"/>
            </a:endParaRPr>
          </a:p>
          <a:p>
            <a:pPr>
              <a:buFont typeface="Wingdings" pitchFamily="2" charset="2"/>
              <a:buChar char="§"/>
            </a:pPr>
            <a:r>
              <a:rPr lang="en-US" sz="2800" dirty="0"/>
              <a:t>Keys in on </a:t>
            </a:r>
            <a:r>
              <a:rPr lang="en-US" sz="2800" b="0" i="0" u="none" strike="noStrike" dirty="0">
                <a:effectLst/>
              </a:rPr>
              <a:t>functional work skills, interests, behaviors, strengths and barriers to success</a:t>
            </a:r>
            <a:endParaRPr lang="en-US" sz="2800" b="0" i="0" u="none" strike="noStrike" dirty="0">
              <a:effectLst/>
              <a:ea typeface="Calibri"/>
              <a:cs typeface="Calibri"/>
            </a:endParaRPr>
          </a:p>
          <a:p>
            <a:pPr>
              <a:buFont typeface="Wingdings" pitchFamily="2" charset="2"/>
              <a:buChar char="§"/>
            </a:pPr>
            <a:r>
              <a:rPr lang="en-US" sz="2800" dirty="0"/>
              <a:t>Utilize as a launching pad toward community work experiences/job placement</a:t>
            </a:r>
          </a:p>
          <a:p>
            <a:pPr>
              <a:buFont typeface="Wingdings" pitchFamily="2" charset="2"/>
              <a:buChar char="§"/>
            </a:pPr>
            <a:r>
              <a:rPr lang="en-US" sz="2800" dirty="0">
                <a:ea typeface="Calibri"/>
                <a:cs typeface="Calibri"/>
              </a:rPr>
              <a:t>Includes work projects in 5 career interest areas</a:t>
            </a:r>
          </a:p>
        </p:txBody>
      </p:sp>
      <p:sp>
        <p:nvSpPr>
          <p:cNvPr id="4" name="Slide Number Placeholder 3">
            <a:extLst>
              <a:ext uri="{FF2B5EF4-FFF2-40B4-BE49-F238E27FC236}">
                <a16:creationId xmlns:a16="http://schemas.microsoft.com/office/drawing/2014/main" id="{E73BCA6F-97B5-21B2-B9D3-271161DD55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pic>
        <p:nvPicPr>
          <p:cNvPr id="5" name="Picture 4" descr="IMG_0096.JPG">
            <a:extLst>
              <a:ext uri="{FF2B5EF4-FFF2-40B4-BE49-F238E27FC236}">
                <a16:creationId xmlns:a16="http://schemas.microsoft.com/office/drawing/2014/main" id="{3D21A935-6E88-5DCC-F6CC-18EB52E6D702}"/>
              </a:ext>
            </a:extLst>
          </p:cNvPr>
          <p:cNvPicPr>
            <a:picLocks noChangeAspect="1"/>
          </p:cNvPicPr>
          <p:nvPr/>
        </p:nvPicPr>
        <p:blipFill>
          <a:blip r:embed="rId3"/>
          <a:stretch>
            <a:fillRect/>
          </a:stretch>
        </p:blipFill>
        <p:spPr>
          <a:xfrm>
            <a:off x="8750300" y="2857500"/>
            <a:ext cx="32512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D2060BF8-9D8A-F588-B626-23130F7F1B58}"/>
              </a:ext>
            </a:extLst>
          </p:cNvPr>
          <p:cNvSpPr txBox="1"/>
          <p:nvPr/>
        </p:nvSpPr>
        <p:spPr>
          <a:xfrm>
            <a:off x="495300" y="1562100"/>
            <a:ext cx="101854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ea typeface="Calibri"/>
                <a:cs typeface="Calibri"/>
              </a:rPr>
              <a:t>PAES Lab</a:t>
            </a:r>
            <a:r>
              <a:rPr lang="en-US" sz="3200" dirty="0">
                <a:ea typeface="Calibri"/>
                <a:cs typeface="Calibri"/>
              </a:rPr>
              <a:t> (Practical Assessment Exploration System)</a:t>
            </a:r>
            <a:endParaRPr lang="en-US" dirty="0"/>
          </a:p>
        </p:txBody>
      </p:sp>
    </p:spTree>
    <p:extLst>
      <p:ext uri="{BB962C8B-B14F-4D97-AF65-F5344CB8AC3E}">
        <p14:creationId xmlns:p14="http://schemas.microsoft.com/office/powerpoint/2010/main" val="1086308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831EA09-9300-473D-85E7-660BDC194A93}"/>
              </a:ext>
            </a:extLst>
          </p:cNvPr>
          <p:cNvSpPr>
            <a:spLocks noGrp="1" noChangeArrowheads="1"/>
          </p:cNvSpPr>
          <p:nvPr>
            <p:ph type="title" idx="4294967295"/>
          </p:nvPr>
        </p:nvSpPr>
        <p:spPr>
          <a:xfrm>
            <a:off x="0" y="275271"/>
            <a:ext cx="12192000" cy="1295400"/>
          </a:xfrm>
        </p:spPr>
        <p:txBody>
          <a:bodyPr>
            <a:normAutofit/>
          </a:bodyPr>
          <a:lstStyle/>
          <a:p>
            <a:pPr>
              <a:defRPr/>
            </a:pPr>
            <a:r>
              <a:rPr lang="en-US" sz="3600">
                <a:solidFill>
                  <a:srgbClr val="002060"/>
                </a:solidFill>
                <a:ea typeface="+mj-lt"/>
                <a:cs typeface="+mj-lt"/>
              </a:rPr>
              <a:t>Transition Assessment Tools </a:t>
            </a:r>
            <a:br>
              <a:rPr lang="en-US" sz="3600">
                <a:ea typeface="+mj-lt"/>
                <a:cs typeface="+mj-lt"/>
              </a:rPr>
            </a:br>
            <a:r>
              <a:rPr lang="en-US" sz="3600">
                <a:solidFill>
                  <a:srgbClr val="009FD4"/>
                </a:solidFill>
                <a:ea typeface="+mj-lt"/>
                <a:cs typeface="+mj-lt"/>
              </a:rPr>
              <a:t>Category B2: Postsecondary Education/Training</a:t>
            </a:r>
            <a:endParaRPr lang="en-US" sz="3600">
              <a:solidFill>
                <a:srgbClr val="009FD4"/>
              </a:solidFill>
              <a:ea typeface="Calibri Light"/>
              <a:cs typeface="Calibri Light"/>
            </a:endParaRPr>
          </a:p>
        </p:txBody>
      </p:sp>
      <p:sp>
        <p:nvSpPr>
          <p:cNvPr id="11268" name="Rectangle 4">
            <a:extLst>
              <a:ext uri="{FF2B5EF4-FFF2-40B4-BE49-F238E27FC236}">
                <a16:creationId xmlns:a16="http://schemas.microsoft.com/office/drawing/2014/main" id="{0B13DF78-1AE3-030B-FD04-32A0CEBB31F2}"/>
              </a:ext>
            </a:extLst>
          </p:cNvPr>
          <p:cNvSpPr>
            <a:spLocks noGrp="1" noChangeArrowheads="1"/>
          </p:cNvSpPr>
          <p:nvPr>
            <p:ph sz="half" idx="4294967295"/>
          </p:nvPr>
        </p:nvSpPr>
        <p:spPr>
          <a:xfrm>
            <a:off x="600072" y="1753968"/>
            <a:ext cx="11001376" cy="3721002"/>
          </a:xfrm>
        </p:spPr>
        <p:txBody>
          <a:bodyPr vert="horz" lIns="91440" tIns="45720" rIns="91440" bIns="45720" rtlCol="0" anchor="t">
            <a:normAutofit/>
          </a:bodyPr>
          <a:lstStyle/>
          <a:p>
            <a:endParaRPr lang="en-US" altLang="en-US" b="1">
              <a:ea typeface="Calibri"/>
              <a:cs typeface="Calibri"/>
            </a:endParaRPr>
          </a:p>
          <a:p>
            <a:pPr lvl="1"/>
            <a:endParaRPr lang="en-US" altLang="en-US" sz="2400">
              <a:cs typeface="Calibri"/>
            </a:endParaRPr>
          </a:p>
          <a:p>
            <a:pPr marL="457200" lvl="1" indent="0">
              <a:buNone/>
            </a:pPr>
            <a:endParaRPr lang="en-US" altLang="en-US" sz="2400">
              <a:highlight>
                <a:srgbClr val="FFFF00"/>
              </a:highlight>
              <a:cs typeface="Calibri"/>
            </a:endParaRPr>
          </a:p>
          <a:p>
            <a:pPr marL="457200" lvl="1" indent="0">
              <a:buNone/>
            </a:pPr>
            <a:endParaRPr lang="en-US" altLang="en-US" sz="2200">
              <a:ea typeface="Calibri" panose="020F0502020204030204"/>
              <a:cs typeface="Calibri"/>
            </a:endParaRPr>
          </a:p>
        </p:txBody>
      </p:sp>
      <p:sp>
        <p:nvSpPr>
          <p:cNvPr id="4" name="Slide Number Placeholder 1">
            <a:extLst>
              <a:ext uri="{FF2B5EF4-FFF2-40B4-BE49-F238E27FC236}">
                <a16:creationId xmlns:a16="http://schemas.microsoft.com/office/drawing/2014/main" id="{E7A5DE61-9499-6846-2E0A-8023E2342C29}"/>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35</a:t>
            </a:fld>
            <a:endParaRPr lang="en-US"/>
          </a:p>
        </p:txBody>
      </p:sp>
      <p:graphicFrame>
        <p:nvGraphicFramePr>
          <p:cNvPr id="2" name="Table 1">
            <a:extLst>
              <a:ext uri="{FF2B5EF4-FFF2-40B4-BE49-F238E27FC236}">
                <a16:creationId xmlns:a16="http://schemas.microsoft.com/office/drawing/2014/main" id="{9C68A7A3-568D-290A-309E-F7061D978DF2}"/>
              </a:ext>
            </a:extLst>
          </p:cNvPr>
          <p:cNvGraphicFramePr>
            <a:graphicFrameLocks noGrp="1"/>
          </p:cNvGraphicFramePr>
          <p:nvPr>
            <p:extLst>
              <p:ext uri="{D42A27DB-BD31-4B8C-83A1-F6EECF244321}">
                <p14:modId xmlns:p14="http://schemas.microsoft.com/office/powerpoint/2010/main" val="3957871155"/>
              </p:ext>
            </p:extLst>
          </p:nvPr>
        </p:nvGraphicFramePr>
        <p:xfrm>
          <a:off x="698500" y="1756833"/>
          <a:ext cx="11067334" cy="412224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43124045"/>
                    </a:ext>
                  </a:extLst>
                </a:gridCol>
                <a:gridCol w="4456545">
                  <a:extLst>
                    <a:ext uri="{9D8B030D-6E8A-4147-A177-3AD203B41FA5}">
                      <a16:colId xmlns:a16="http://schemas.microsoft.com/office/drawing/2014/main" val="3246513697"/>
                    </a:ext>
                  </a:extLst>
                </a:gridCol>
                <a:gridCol w="4578789">
                  <a:extLst>
                    <a:ext uri="{9D8B030D-6E8A-4147-A177-3AD203B41FA5}">
                      <a16:colId xmlns:a16="http://schemas.microsoft.com/office/drawing/2014/main" val="54828027"/>
                    </a:ext>
                  </a:extLst>
                </a:gridCol>
              </a:tblGrid>
              <a:tr h="836705">
                <a:tc>
                  <a:txBody>
                    <a:bodyPr/>
                    <a:lstStyle/>
                    <a:p>
                      <a:pPr lvl="0">
                        <a:buNone/>
                      </a:pPr>
                      <a:endParaRPr lang="en-US" sz="2400" b="1" i="0" u="none" strike="noStrike" noProof="0">
                        <a:latin typeface="Calibri"/>
                      </a:endParaRPr>
                    </a:p>
                  </a:txBody>
                  <a:tcPr/>
                </a:tc>
                <a:tc>
                  <a:txBody>
                    <a:bodyPr/>
                    <a:lstStyle/>
                    <a:p>
                      <a:pPr lvl="0">
                        <a:buNone/>
                      </a:pPr>
                      <a:r>
                        <a:rPr lang="en-US" sz="2400" b="0" i="0" u="none" strike="noStrike" noProof="0" dirty="0"/>
                        <a:t>Employment Support Indicators</a:t>
                      </a:r>
                      <a:endParaRPr lang="en-US" sz="2400" dirty="0"/>
                    </a:p>
                  </a:txBody>
                  <a:tcPr>
                    <a:lnR w="12700">
                      <a:solidFill>
                        <a:schemeClr val="bg1"/>
                      </a:solidFill>
                    </a:lnR>
                    <a:lnT w="12700">
                      <a:solidFill>
                        <a:schemeClr val="bg1"/>
                      </a:solidFill>
                    </a:lnT>
                    <a:lnB w="12700">
                      <a:solidFill>
                        <a:schemeClr val="bg1"/>
                      </a:solidFill>
                    </a:lnB>
                  </a:tcPr>
                </a:tc>
                <a:tc>
                  <a:txBody>
                    <a:bodyPr/>
                    <a:lstStyle/>
                    <a:p>
                      <a:pPr lvl="0">
                        <a:buNone/>
                      </a:pPr>
                      <a:r>
                        <a:rPr lang="en-US" sz="2400" b="0" i="0" u="none" strike="noStrike" noProof="0"/>
                        <a:t>Guide to Assessing College Readiness </a:t>
                      </a:r>
                      <a:endParaRPr lang="en-US" b="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26978026"/>
                  </a:ext>
                </a:extLst>
              </a:tr>
              <a:tr h="831899">
                <a:tc>
                  <a:txBody>
                    <a:bodyPr/>
                    <a:lstStyle/>
                    <a:p>
                      <a:pPr lvl="0">
                        <a:buNone/>
                      </a:pPr>
                      <a:r>
                        <a:rPr lang="en-US" sz="2300" b="1" i="0" u="none" strike="noStrike" noProof="0">
                          <a:solidFill>
                            <a:schemeClr val="tx1"/>
                          </a:solidFill>
                          <a:latin typeface="Calibri"/>
                        </a:rPr>
                        <a:t>Source</a:t>
                      </a:r>
                    </a:p>
                  </a:txBody>
                  <a:tcPr anchor="ctr"/>
                </a:tc>
                <a:tc>
                  <a:txBody>
                    <a:bodyPr/>
                    <a:lstStyle/>
                    <a:p>
                      <a:pPr lvl="0">
                        <a:buNone/>
                      </a:pPr>
                      <a:r>
                        <a:rPr lang="en-US" sz="2300" b="0" i="0" u="none" strike="noStrike" noProof="0">
                          <a:latin typeface="Calibri"/>
                        </a:rPr>
                        <a:t>University of Oklahoma Center for Learning &amp; Leadership</a:t>
                      </a:r>
                      <a:endParaRPr lang="en-US" sz="2300"/>
                    </a:p>
                  </a:txBody>
                  <a:tcPr anchor="ctr">
                    <a:lnR w="12700">
                      <a:solidFill>
                        <a:schemeClr val="bg1"/>
                      </a:solidFill>
                    </a:lnR>
                    <a:lnT w="12700">
                      <a:solidFill>
                        <a:schemeClr val="bg1"/>
                      </a:solidFill>
                    </a:lnT>
                    <a:lnB w="12700">
                      <a:solidFill>
                        <a:schemeClr val="bg1"/>
                      </a:solidFill>
                    </a:lnB>
                  </a:tcPr>
                </a:tc>
                <a:tc>
                  <a:txBody>
                    <a:bodyPr/>
                    <a:lstStyle/>
                    <a:p>
                      <a:pPr lvl="0">
                        <a:buNone/>
                      </a:pPr>
                      <a:r>
                        <a:rPr lang="en-US" sz="2300" b="0" i="0" u="none" strike="noStrike" noProof="0">
                          <a:latin typeface="Calibri"/>
                        </a:rPr>
                        <a:t>Landmark College</a:t>
                      </a:r>
                      <a:endParaRPr lang="en-US"/>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183248985"/>
                  </a:ext>
                </a:extLst>
              </a:tr>
              <a:tr h="1188427">
                <a:tc>
                  <a:txBody>
                    <a:bodyPr/>
                    <a:lstStyle/>
                    <a:p>
                      <a:pPr lvl="0">
                        <a:buNone/>
                      </a:pPr>
                      <a:r>
                        <a:rPr lang="en-US" sz="2300" b="1" i="0" u="none" strike="noStrike" noProof="0">
                          <a:solidFill>
                            <a:schemeClr val="tx1"/>
                          </a:solidFill>
                          <a:latin typeface="Calibri"/>
                        </a:rPr>
                        <a:t>Link</a:t>
                      </a:r>
                    </a:p>
                  </a:txBody>
                  <a:tcPr anchor="ctr"/>
                </a:tc>
                <a:tc>
                  <a:txBody>
                    <a:bodyPr/>
                    <a:lstStyle/>
                    <a:p>
                      <a:pPr lvl="0">
                        <a:buNone/>
                      </a:pPr>
                      <a:r>
                        <a:rPr lang="en-US" sz="2000" b="0" i="0" u="none" strike="noStrike" noProof="0">
                          <a:solidFill>
                            <a:schemeClr val="bg2">
                              <a:lumMod val="75000"/>
                            </a:schemeClr>
                          </a:solidFill>
                          <a:latin typeface="Calibri"/>
                          <a:hlinkClick r:id="rId3"/>
                        </a:rPr>
                        <a:t>https://ouhsc.edu/thecenter/Publications/Publication-Details/employment-support-indicators</a:t>
                      </a:r>
                      <a:r>
                        <a:rPr lang="en-US" sz="2000" b="0" i="0" u="none" strike="noStrike" noProof="0">
                          <a:solidFill>
                            <a:schemeClr val="bg2">
                              <a:lumMod val="75000"/>
                            </a:schemeClr>
                          </a:solidFill>
                          <a:latin typeface="Calibri"/>
                        </a:rPr>
                        <a:t> </a:t>
                      </a:r>
                      <a:endParaRPr lang="en-US" sz="2000"/>
                    </a:p>
                  </a:txBody>
                  <a:tcPr anchor="ctr">
                    <a:lnT w="12700" cap="flat" cmpd="sng" algn="ctr">
                      <a:solidFill>
                        <a:schemeClr val="bg1"/>
                      </a:solidFill>
                      <a:prstDash val="solid"/>
                      <a:round/>
                      <a:headEnd type="none" w="med" len="med"/>
                      <a:tailEnd type="none" w="med" len="med"/>
                    </a:lnT>
                  </a:tcPr>
                </a:tc>
                <a:tc>
                  <a:txBody>
                    <a:bodyPr/>
                    <a:lstStyle/>
                    <a:p>
                      <a:pPr lvl="0">
                        <a:buNone/>
                      </a:pPr>
                      <a:r>
                        <a:rPr lang="en-US" sz="2000" b="0" i="0" u="none" strike="noStrike" noProof="0">
                          <a:hlinkClick r:id="rId4"/>
                        </a:rPr>
                        <a:t>nextsteps-nh.org/wp-content/uploads/2020/06/ college-readiness_assessment-Landmark-Guide.pdf</a:t>
                      </a:r>
                      <a:r>
                        <a:rPr lang="en-US" sz="2000" b="0" i="0" u="none" strike="noStrike" noProof="0"/>
                        <a:t> </a:t>
                      </a:r>
                      <a:endParaRPr lang="en-US"/>
                    </a:p>
                  </a:txBody>
                  <a:tcPr anchor="ctr"/>
                </a:tc>
                <a:extLst>
                  <a:ext uri="{0D108BD9-81ED-4DB2-BD59-A6C34878D82A}">
                    <a16:rowId xmlns:a16="http://schemas.microsoft.com/office/drawing/2014/main" val="2230603806"/>
                  </a:ext>
                </a:extLst>
              </a:tr>
              <a:tr h="911127">
                <a:tc>
                  <a:txBody>
                    <a:bodyPr/>
                    <a:lstStyle/>
                    <a:p>
                      <a:pPr lvl="0">
                        <a:buNone/>
                      </a:pPr>
                      <a:r>
                        <a:rPr lang="en-US" sz="2300" b="1" i="0" u="none" strike="noStrike" noProof="0">
                          <a:solidFill>
                            <a:schemeClr val="tx1"/>
                          </a:solidFill>
                          <a:latin typeface="Calibri"/>
                        </a:rPr>
                        <a:t>Target demographic</a:t>
                      </a:r>
                      <a:endParaRPr lang="en-US" sz="2300" b="0" i="0" u="none" strike="noStrike" noProof="0">
                        <a:solidFill>
                          <a:schemeClr val="tx1"/>
                        </a:solidFill>
                        <a:latin typeface="Calibri"/>
                      </a:endParaRPr>
                    </a:p>
                  </a:txBody>
                  <a:tcPr anchor="ctr"/>
                </a:tc>
                <a:tc>
                  <a:txBody>
                    <a:bodyPr/>
                    <a:lstStyle/>
                    <a:p>
                      <a:pPr lvl="0">
                        <a:buNone/>
                      </a:pPr>
                      <a:r>
                        <a:rPr lang="en-US" sz="2300" b="0" i="0" u="none" strike="noStrike" noProof="0">
                          <a:solidFill>
                            <a:schemeClr val="tx1"/>
                          </a:solidFill>
                          <a:latin typeface="Calibri"/>
                        </a:rPr>
                        <a:t>Students with  intellectual/developmental disabilities</a:t>
                      </a:r>
                    </a:p>
                  </a:txBody>
                  <a:tcPr anchor="ctr"/>
                </a:tc>
                <a:tc>
                  <a:txBody>
                    <a:bodyPr/>
                    <a:lstStyle/>
                    <a:p>
                      <a:pPr lvl="0">
                        <a:buNone/>
                      </a:pPr>
                      <a:r>
                        <a:rPr lang="en-US" sz="2300" b="0" i="0" u="none" strike="noStrike" noProof="0" dirty="0">
                          <a:latin typeface="Calibri"/>
                        </a:rPr>
                        <a:t>Students interested in attending college</a:t>
                      </a:r>
                    </a:p>
                  </a:txBody>
                  <a:tcPr anchor="ctr"/>
                </a:tc>
                <a:extLst>
                  <a:ext uri="{0D108BD9-81ED-4DB2-BD59-A6C34878D82A}">
                    <a16:rowId xmlns:a16="http://schemas.microsoft.com/office/drawing/2014/main" val="1499245765"/>
                  </a:ext>
                </a:extLst>
              </a:tr>
            </a:tbl>
          </a:graphicData>
        </a:graphic>
      </p:graphicFrame>
    </p:spTree>
    <p:extLst>
      <p:ext uri="{BB962C8B-B14F-4D97-AF65-F5344CB8AC3E}">
        <p14:creationId xmlns:p14="http://schemas.microsoft.com/office/powerpoint/2010/main" val="134866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book cover&#10;&#10;AI-generated content may be incorrect.">
            <a:extLst>
              <a:ext uri="{FF2B5EF4-FFF2-40B4-BE49-F238E27FC236}">
                <a16:creationId xmlns:a16="http://schemas.microsoft.com/office/drawing/2014/main" id="{E6FA0597-EA4A-0269-4B41-F61E72BC0E24}"/>
              </a:ext>
            </a:extLst>
          </p:cNvPr>
          <p:cNvPicPr>
            <a:picLocks noChangeAspect="1"/>
          </p:cNvPicPr>
          <p:nvPr/>
        </p:nvPicPr>
        <p:blipFill>
          <a:blip r:embed="rId3"/>
          <a:stretch>
            <a:fillRect/>
          </a:stretch>
        </p:blipFill>
        <p:spPr>
          <a:xfrm>
            <a:off x="8826027" y="1625600"/>
            <a:ext cx="3210581" cy="4033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4" name="Rectangle 2">
            <a:extLst>
              <a:ext uri="{FF2B5EF4-FFF2-40B4-BE49-F238E27FC236}">
                <a16:creationId xmlns:a16="http://schemas.microsoft.com/office/drawing/2014/main" id="{AF823F49-647A-A664-1C61-60F55E6411AC}"/>
              </a:ext>
            </a:extLst>
          </p:cNvPr>
          <p:cNvSpPr>
            <a:spLocks noGrp="1" noChangeArrowheads="1"/>
          </p:cNvSpPr>
          <p:nvPr>
            <p:ph type="title"/>
          </p:nvPr>
        </p:nvSpPr>
        <p:spPr>
          <a:xfrm>
            <a:off x="99291" y="365125"/>
            <a:ext cx="11958781" cy="1586338"/>
          </a:xfrm>
        </p:spPr>
        <p:txBody>
          <a:bodyPr>
            <a:normAutofit fontScale="90000"/>
          </a:bodyPr>
          <a:lstStyle/>
          <a:p>
            <a:r>
              <a:rPr lang="en-US" sz="3600">
                <a:solidFill>
                  <a:srgbClr val="002060"/>
                </a:solidFill>
                <a:ea typeface="Calibri Light"/>
                <a:cs typeface="Calibri Light"/>
              </a:rPr>
              <a:t>Transition Assessment Tools </a:t>
            </a:r>
            <a:br>
              <a:rPr lang="en-US" sz="3600">
                <a:ea typeface="Calibri Light"/>
                <a:cs typeface="Calibri Light"/>
              </a:rPr>
            </a:br>
            <a:r>
              <a:rPr lang="en-US" sz="3600" i="1">
                <a:solidFill>
                  <a:srgbClr val="009FD4"/>
                </a:solidFill>
                <a:ea typeface="Calibri Light"/>
                <a:cs typeface="Calibri Light"/>
              </a:rPr>
              <a:t>Category B2: </a:t>
            </a:r>
            <a:r>
              <a:rPr lang="en-US" sz="3600" i="1">
                <a:solidFill>
                  <a:srgbClr val="009FD4"/>
                </a:solidFill>
                <a:ea typeface="+mj-lt"/>
                <a:cs typeface="+mj-lt"/>
              </a:rPr>
              <a:t>Postsecondary Education/Training - </a:t>
            </a:r>
            <a:br>
              <a:rPr lang="en-US" sz="3600" i="1">
                <a:solidFill>
                  <a:srgbClr val="009FD4"/>
                </a:solidFill>
                <a:ea typeface="Calibri Light"/>
                <a:cs typeface="Calibri Light"/>
              </a:rPr>
            </a:br>
            <a:r>
              <a:rPr lang="en-US" sz="3600" i="1">
                <a:solidFill>
                  <a:srgbClr val="009FD4"/>
                </a:solidFill>
                <a:ea typeface="Calibri"/>
                <a:cs typeface="Calibri"/>
              </a:rPr>
              <a:t>Employment</a:t>
            </a:r>
            <a:r>
              <a:rPr lang="en-US" sz="3600" i="1">
                <a:solidFill>
                  <a:srgbClr val="009FD4"/>
                </a:solidFill>
                <a:ea typeface="+mn-lt"/>
                <a:cs typeface="+mn-lt"/>
              </a:rPr>
              <a:t> Support Indicators Overview</a:t>
            </a:r>
            <a:br>
              <a:rPr lang="en-US" sz="3600">
                <a:ea typeface="+mn-lt"/>
                <a:cs typeface="+mn-lt"/>
              </a:rPr>
            </a:br>
            <a:endParaRPr lang="en-US" altLang="en-US" sz="3800" i="1">
              <a:solidFill>
                <a:schemeClr val="accent1"/>
              </a:solidFill>
              <a:ea typeface="Calibri Light"/>
              <a:cs typeface="Calibri Light"/>
            </a:endParaRPr>
          </a:p>
        </p:txBody>
      </p:sp>
      <p:sp>
        <p:nvSpPr>
          <p:cNvPr id="21507" name="Rectangle 3">
            <a:extLst>
              <a:ext uri="{FF2B5EF4-FFF2-40B4-BE49-F238E27FC236}">
                <a16:creationId xmlns:a16="http://schemas.microsoft.com/office/drawing/2014/main" id="{0461602B-75AC-4EBA-9E64-876F0A18D9CD}"/>
              </a:ext>
            </a:extLst>
          </p:cNvPr>
          <p:cNvSpPr>
            <a:spLocks noGrp="1" noChangeArrowheads="1"/>
          </p:cNvSpPr>
          <p:nvPr>
            <p:ph sz="half" idx="1"/>
          </p:nvPr>
        </p:nvSpPr>
        <p:spPr>
          <a:xfrm>
            <a:off x="838200" y="1825625"/>
            <a:ext cx="10335943" cy="4024767"/>
          </a:xfrm>
        </p:spPr>
        <p:txBody>
          <a:bodyPr vert="horz" lIns="91440" tIns="45720" rIns="91440" bIns="45720" rtlCol="0" anchor="t">
            <a:normAutofit fontScale="92500" lnSpcReduction="20000"/>
          </a:bodyPr>
          <a:lstStyle/>
          <a:p>
            <a:pPr marL="0" indent="0" eaLnBrk="1" hangingPunct="1">
              <a:buNone/>
              <a:defRPr/>
            </a:pPr>
            <a:endParaRPr lang="en-US" altLang="en-US" sz="2600">
              <a:cs typeface="Calibri" panose="020F0502020204030204"/>
            </a:endParaRPr>
          </a:p>
          <a:p>
            <a:pPr eaLnBrk="1" hangingPunct="1">
              <a:defRPr/>
            </a:pPr>
            <a:endParaRPr lang="en-US" altLang="en-US" sz="2600"/>
          </a:p>
          <a:p>
            <a:pPr eaLnBrk="1" hangingPunct="1">
              <a:defRPr/>
            </a:pPr>
            <a:endParaRPr lang="en-US" altLang="en-US" sz="2600"/>
          </a:p>
          <a:p>
            <a:pPr eaLnBrk="1" hangingPunct="1">
              <a:defRPr/>
            </a:pPr>
            <a:endParaRPr lang="en-US" altLang="en-US" sz="2600"/>
          </a:p>
          <a:p>
            <a:pPr eaLnBrk="1" hangingPunct="1">
              <a:defRPr/>
            </a:pPr>
            <a:endParaRPr lang="en-US" altLang="en-US" sz="2600"/>
          </a:p>
          <a:p>
            <a:pPr eaLnBrk="1" hangingPunct="1">
              <a:defRPr/>
            </a:pPr>
            <a:endParaRPr lang="en-US" altLang="en-US" sz="2600"/>
          </a:p>
          <a:p>
            <a:pPr eaLnBrk="1" hangingPunct="1">
              <a:defRPr/>
            </a:pPr>
            <a:endParaRPr lang="en-US" altLang="en-US" sz="2600"/>
          </a:p>
          <a:p>
            <a:pPr marL="0" indent="0" eaLnBrk="1" hangingPunct="1">
              <a:buNone/>
              <a:defRPr/>
            </a:pPr>
            <a:endParaRPr lang="en-US" altLang="en-US" sz="2600"/>
          </a:p>
        </p:txBody>
      </p:sp>
      <p:sp>
        <p:nvSpPr>
          <p:cNvPr id="23556" name="Rectangle 4">
            <a:extLst>
              <a:ext uri="{FF2B5EF4-FFF2-40B4-BE49-F238E27FC236}">
                <a16:creationId xmlns:a16="http://schemas.microsoft.com/office/drawing/2014/main" id="{ED143936-86FD-9D30-19FB-C4F6E7C7475F}"/>
              </a:ext>
            </a:extLst>
          </p:cNvPr>
          <p:cNvSpPr>
            <a:spLocks noGrp="1" noChangeArrowheads="1"/>
          </p:cNvSpPr>
          <p:nvPr>
            <p:ph sz="half" idx="2"/>
          </p:nvPr>
        </p:nvSpPr>
        <p:spPr>
          <a:xfrm>
            <a:off x="93809" y="1713327"/>
            <a:ext cx="8815655" cy="4036311"/>
          </a:xfrm>
        </p:spPr>
        <p:txBody>
          <a:bodyPr vert="horz" lIns="91440" tIns="45720" rIns="91440" bIns="45720" rtlCol="0" anchor="t">
            <a:normAutofit fontScale="92500" lnSpcReduction="20000"/>
          </a:bodyPr>
          <a:lstStyle/>
          <a:p>
            <a:pPr marL="0" indent="0">
              <a:lnSpc>
                <a:spcPct val="135000"/>
              </a:lnSpc>
              <a:spcBef>
                <a:spcPts val="0"/>
              </a:spcBef>
              <a:buNone/>
            </a:pPr>
            <a:r>
              <a:rPr lang="en-US" sz="2800" b="1" dirty="0">
                <a:ea typeface="Calibri" panose="020F0502020204030204"/>
                <a:cs typeface="Calibri"/>
              </a:rPr>
              <a:t>Employment Supports Indicators [see copy in packet]</a:t>
            </a:r>
          </a:p>
          <a:p>
            <a:pPr>
              <a:lnSpc>
                <a:spcPct val="135000"/>
              </a:lnSpc>
              <a:spcBef>
                <a:spcPts val="0"/>
              </a:spcBef>
            </a:pPr>
            <a:r>
              <a:rPr lang="en-US" sz="2800" dirty="0">
                <a:cs typeface="Calibri"/>
              </a:rPr>
              <a:t>University of Oklahoma Center for Learning &amp; Leadership</a:t>
            </a:r>
            <a:endParaRPr lang="en-US" dirty="0">
              <a:ea typeface="Calibri" panose="020F0502020204030204"/>
              <a:cs typeface="Calibri" panose="020F0502020204030204"/>
            </a:endParaRPr>
          </a:p>
          <a:p>
            <a:pPr>
              <a:lnSpc>
                <a:spcPct val="135000"/>
              </a:lnSpc>
              <a:spcBef>
                <a:spcPts val="0"/>
              </a:spcBef>
            </a:pPr>
            <a:r>
              <a:rPr lang="en-US" sz="2800" dirty="0">
                <a:ea typeface="+mn-lt"/>
                <a:cs typeface="+mn-lt"/>
              </a:rPr>
              <a:t>Freely available (in both English and Spanish)</a:t>
            </a:r>
          </a:p>
          <a:p>
            <a:pPr lvl="1">
              <a:lnSpc>
                <a:spcPct val="135000"/>
              </a:lnSpc>
              <a:spcBef>
                <a:spcPts val="0"/>
              </a:spcBef>
            </a:pPr>
            <a:r>
              <a:rPr lang="en-US" sz="2400" dirty="0">
                <a:ea typeface="+mn-lt"/>
                <a:cs typeface="+mn-lt"/>
                <a:hlinkClick r:id="rId4"/>
              </a:rPr>
              <a:t>https://ouhsc.edu/thecenter/Publications/Publication-Details/employment-support-indicators</a:t>
            </a:r>
            <a:r>
              <a:rPr lang="en-US" sz="2400" dirty="0">
                <a:ea typeface="+mn-lt"/>
                <a:cs typeface="+mn-lt"/>
              </a:rPr>
              <a:t> (2021 Edition)</a:t>
            </a:r>
          </a:p>
          <a:p>
            <a:pPr lvl="1">
              <a:lnSpc>
                <a:spcPct val="135000"/>
              </a:lnSpc>
              <a:spcBef>
                <a:spcPts val="0"/>
              </a:spcBef>
            </a:pPr>
            <a:r>
              <a:rPr lang="en-US" sz="2400" dirty="0">
                <a:ea typeface="+mn-lt"/>
                <a:cs typeface="+mn-lt"/>
              </a:rPr>
              <a:t>Used to determine what supports the person may need to navigate the work place, learn job tasks, get work done, and get along with coworkers and supervisors</a:t>
            </a:r>
            <a:endParaRPr lang="en-US" sz="2400" dirty="0">
              <a:ea typeface="Calibri"/>
              <a:cs typeface="Calibri"/>
            </a:endParaRPr>
          </a:p>
          <a:p>
            <a:pPr lvl="1">
              <a:lnSpc>
                <a:spcPct val="135000"/>
              </a:lnSpc>
              <a:spcBef>
                <a:spcPts val="0"/>
              </a:spcBef>
            </a:pPr>
            <a:r>
              <a:rPr lang="en-US" altLang="en-US" sz="2400" dirty="0"/>
              <a:t>Simple administration: Circle responses and add notes of clarification</a:t>
            </a:r>
            <a:endParaRPr lang="en-US" altLang="en-US" sz="2400" dirty="0">
              <a:ea typeface="Calibri"/>
              <a:cs typeface="Calibri"/>
            </a:endParaRPr>
          </a:p>
          <a:p>
            <a:pPr marL="457200" lvl="1">
              <a:lnSpc>
                <a:spcPct val="135000"/>
              </a:lnSpc>
              <a:spcBef>
                <a:spcPts val="0"/>
              </a:spcBef>
            </a:pPr>
            <a:endParaRPr lang="en-US" sz="2400" u="sng" dirty="0"/>
          </a:p>
        </p:txBody>
      </p:sp>
      <p:sp>
        <p:nvSpPr>
          <p:cNvPr id="2" name="Slide Number Placeholder 1">
            <a:extLst>
              <a:ext uri="{FF2B5EF4-FFF2-40B4-BE49-F238E27FC236}">
                <a16:creationId xmlns:a16="http://schemas.microsoft.com/office/drawing/2014/main" id="{5181508A-F628-3596-38CE-532FD9C70EA8}"/>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36</a:t>
            </a:fld>
            <a:endParaRPr lang="en-US"/>
          </a:p>
        </p:txBody>
      </p:sp>
    </p:spTree>
    <p:extLst>
      <p:ext uri="{BB962C8B-B14F-4D97-AF65-F5344CB8AC3E}">
        <p14:creationId xmlns:p14="http://schemas.microsoft.com/office/powerpoint/2010/main" val="1771467014"/>
      </p:ext>
    </p:extLst>
  </p:cSld>
  <p:clrMapOvr>
    <a:masterClrMapping/>
  </p:clrMapOvr>
  <p:transition spd="med">
    <p:cover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F823F49-647A-A664-1C61-60F55E6411AC}"/>
              </a:ext>
            </a:extLst>
          </p:cNvPr>
          <p:cNvSpPr>
            <a:spLocks noGrp="1" noChangeArrowheads="1"/>
          </p:cNvSpPr>
          <p:nvPr>
            <p:ph type="title"/>
          </p:nvPr>
        </p:nvSpPr>
        <p:spPr>
          <a:xfrm>
            <a:off x="109745" y="159327"/>
            <a:ext cx="11993416" cy="1644712"/>
          </a:xfrm>
        </p:spPr>
        <p:txBody>
          <a:bodyPr>
            <a:normAutofit/>
          </a:bodyPr>
          <a:lstStyle/>
          <a:p>
            <a:r>
              <a:rPr lang="en-US" sz="3200">
                <a:solidFill>
                  <a:srgbClr val="002060"/>
                </a:solidFill>
              </a:rPr>
              <a:t>Transition Assessment Tools </a:t>
            </a:r>
            <a:br>
              <a:rPr lang="en-US" sz="3200">
                <a:solidFill>
                  <a:srgbClr val="002060"/>
                </a:solidFill>
              </a:rPr>
            </a:br>
            <a:r>
              <a:rPr lang="en-US" sz="3200">
                <a:solidFill>
                  <a:srgbClr val="009FD4"/>
                </a:solidFill>
              </a:rPr>
              <a:t>Category B2: </a:t>
            </a:r>
            <a:r>
              <a:rPr lang="en-US" sz="3200" i="1">
                <a:solidFill>
                  <a:srgbClr val="009FD4"/>
                </a:solidFill>
                <a:cs typeface="Calibri Light"/>
              </a:rPr>
              <a:t>Employment Support Indicators Domain Areas</a:t>
            </a:r>
            <a:endParaRPr lang="en-US" sz="3200" i="1">
              <a:cs typeface="+mj-lt"/>
            </a:endParaRPr>
          </a:p>
        </p:txBody>
      </p:sp>
      <p:sp>
        <p:nvSpPr>
          <p:cNvPr id="3" name="Content Placeholder 2">
            <a:extLst>
              <a:ext uri="{FF2B5EF4-FFF2-40B4-BE49-F238E27FC236}">
                <a16:creationId xmlns:a16="http://schemas.microsoft.com/office/drawing/2014/main" id="{57FB8C55-9B8A-4C8F-4384-E492DD5EE3FE}"/>
              </a:ext>
            </a:extLst>
          </p:cNvPr>
          <p:cNvSpPr>
            <a:spLocks noGrp="1"/>
          </p:cNvSpPr>
          <p:nvPr>
            <p:ph sz="half" idx="1"/>
          </p:nvPr>
        </p:nvSpPr>
        <p:spPr>
          <a:xfrm>
            <a:off x="913308" y="1674748"/>
            <a:ext cx="5181600" cy="4813981"/>
          </a:xfrm>
        </p:spPr>
        <p:txBody>
          <a:bodyPr vert="horz" lIns="91440" tIns="45720" rIns="91440" bIns="45720" rtlCol="0" anchor="t">
            <a:normAutofit/>
          </a:bodyPr>
          <a:lstStyle/>
          <a:p>
            <a:pPr marL="0" indent="0">
              <a:buNone/>
            </a:pPr>
            <a:r>
              <a:rPr lang="en-US" b="1">
                <a:cs typeface="Calibri"/>
              </a:rPr>
              <a:t>A.</a:t>
            </a:r>
            <a:r>
              <a:rPr lang="en-US">
                <a:cs typeface="Calibri"/>
              </a:rPr>
              <a:t> </a:t>
            </a:r>
            <a:r>
              <a:rPr lang="en-US" b="1">
                <a:cs typeface="Calibri"/>
              </a:rPr>
              <a:t>Social Supports</a:t>
            </a:r>
            <a:r>
              <a:rPr lang="en-US">
                <a:cs typeface="Calibri"/>
              </a:rPr>
              <a:t>:</a:t>
            </a:r>
            <a:endParaRPr lang="en-US">
              <a:ea typeface="Calibri"/>
              <a:cs typeface="Calibri"/>
            </a:endParaRPr>
          </a:p>
          <a:p>
            <a:r>
              <a:rPr lang="en-US" sz="2800">
                <a:cs typeface="Calibri"/>
              </a:rPr>
              <a:t>Interpersonal Skills</a:t>
            </a:r>
            <a:endParaRPr lang="en-US" sz="2800">
              <a:ea typeface="Calibri"/>
              <a:cs typeface="Calibri"/>
            </a:endParaRPr>
          </a:p>
          <a:p>
            <a:r>
              <a:rPr lang="en-US" sz="2800">
                <a:cs typeface="Calibri"/>
              </a:rPr>
              <a:t>Communication</a:t>
            </a:r>
            <a:endParaRPr lang="en-US" sz="2800">
              <a:ea typeface="Calibri"/>
              <a:cs typeface="Calibri"/>
            </a:endParaRPr>
          </a:p>
          <a:p>
            <a:r>
              <a:rPr lang="en-US" sz="2800">
                <a:ea typeface="Calibri"/>
                <a:cs typeface="Calibri"/>
              </a:rPr>
              <a:t>Emotional Awareness in Self and Others</a:t>
            </a:r>
          </a:p>
          <a:p>
            <a:r>
              <a:rPr lang="en-US" sz="2800">
                <a:ea typeface="Calibri"/>
                <a:cs typeface="Calibri"/>
              </a:rPr>
              <a:t>Handling Feedback/Criticism/Stress</a:t>
            </a:r>
          </a:p>
          <a:p>
            <a:r>
              <a:rPr lang="en-US" sz="2800">
                <a:ea typeface="Calibri"/>
                <a:cs typeface="Calibri"/>
              </a:rPr>
              <a:t>Asking for Help/ Problem Solving</a:t>
            </a:r>
          </a:p>
          <a:p>
            <a:pPr marL="0" indent="0">
              <a:buNone/>
            </a:pPr>
            <a:endParaRPr lang="en-US">
              <a:ea typeface="Calibri" panose="020F0502020204030204"/>
              <a:cs typeface="Calibri"/>
            </a:endParaRPr>
          </a:p>
        </p:txBody>
      </p:sp>
      <p:sp>
        <p:nvSpPr>
          <p:cNvPr id="4" name="TextBox 3">
            <a:extLst>
              <a:ext uri="{FF2B5EF4-FFF2-40B4-BE49-F238E27FC236}">
                <a16:creationId xmlns:a16="http://schemas.microsoft.com/office/drawing/2014/main" id="{98B19D2B-C77B-DBDE-92B6-D132B775E8DB}"/>
              </a:ext>
            </a:extLst>
          </p:cNvPr>
          <p:cNvSpPr txBox="1"/>
          <p:nvPr/>
        </p:nvSpPr>
        <p:spPr>
          <a:xfrm>
            <a:off x="6466383" y="1673193"/>
            <a:ext cx="589642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buNone/>
            </a:pPr>
            <a:r>
              <a:rPr lang="en-US" sz="3200" b="1">
                <a:cs typeface="Calibri"/>
              </a:rPr>
              <a:t>B.</a:t>
            </a:r>
            <a:r>
              <a:rPr lang="en-US" sz="3200">
                <a:cs typeface="Calibri"/>
              </a:rPr>
              <a:t> </a:t>
            </a:r>
            <a:r>
              <a:rPr lang="en-US" sz="3200" b="1">
                <a:cs typeface="Calibri"/>
              </a:rPr>
              <a:t>Work Setting Supports</a:t>
            </a:r>
            <a:r>
              <a:rPr lang="en-US" sz="3200">
                <a:cs typeface="Calibri"/>
              </a:rPr>
              <a:t>:</a:t>
            </a:r>
          </a:p>
          <a:p>
            <a:pPr marL="571500" indent="-571500">
              <a:buFont typeface="Wingdings" pitchFamily="2" charset="2"/>
              <a:buChar char="§"/>
            </a:pPr>
            <a:r>
              <a:rPr lang="en-US" sz="2800">
                <a:cs typeface="Calibri"/>
              </a:rPr>
              <a:t>Lighting Preferences</a:t>
            </a:r>
            <a:endParaRPr lang="en-US" sz="2800">
              <a:ea typeface="Calibri"/>
              <a:cs typeface="Calibri"/>
            </a:endParaRPr>
          </a:p>
          <a:p>
            <a:pPr marL="571500" indent="-571500">
              <a:buFont typeface="Wingdings" pitchFamily="2" charset="2"/>
              <a:buChar char="§"/>
            </a:pPr>
            <a:r>
              <a:rPr lang="en-US" sz="2800">
                <a:cs typeface="Calibri"/>
              </a:rPr>
              <a:t>Noise Levels</a:t>
            </a:r>
            <a:endParaRPr lang="en-US" sz="2800">
              <a:ea typeface="Calibri"/>
              <a:cs typeface="Calibri"/>
            </a:endParaRPr>
          </a:p>
          <a:p>
            <a:pPr marL="571500" indent="-571500">
              <a:buFont typeface="Wingdings" pitchFamily="2" charset="2"/>
              <a:buChar char="§"/>
            </a:pPr>
            <a:r>
              <a:rPr lang="en-US" sz="2800">
                <a:ea typeface="Calibri"/>
                <a:cs typeface="Calibri"/>
              </a:rPr>
              <a:t>Body Clock</a:t>
            </a:r>
            <a:endParaRPr lang="en-US" sz="2800">
              <a:cs typeface="Calibri"/>
            </a:endParaRPr>
          </a:p>
          <a:p>
            <a:pPr marL="571500" indent="-571500">
              <a:buFont typeface="Wingdings,Sans-Serif" pitchFamily="2" charset="2"/>
              <a:buChar char="§"/>
            </a:pPr>
            <a:r>
              <a:rPr lang="en-US" sz="2800">
                <a:ea typeface="Calibri"/>
                <a:cs typeface="Calibri"/>
              </a:rPr>
              <a:t>Size of Work Area</a:t>
            </a:r>
          </a:p>
          <a:p>
            <a:pPr marL="571500" indent="-571500">
              <a:buFont typeface="Wingdings" pitchFamily="2" charset="2"/>
              <a:buChar char="§"/>
            </a:pPr>
            <a:r>
              <a:rPr lang="en-US" sz="2800">
                <a:ea typeface="Calibri"/>
                <a:cs typeface="Calibri"/>
              </a:rPr>
              <a:t>Work Preferences</a:t>
            </a:r>
          </a:p>
          <a:p>
            <a:pPr marL="571500" indent="-571500">
              <a:buFont typeface="Wingdings" pitchFamily="2" charset="2"/>
              <a:buChar char="§"/>
            </a:pPr>
            <a:r>
              <a:rPr lang="en-US" sz="2800">
                <a:cs typeface="Calibri"/>
              </a:rPr>
              <a:t>Number of People</a:t>
            </a:r>
            <a:endParaRPr lang="en-US" sz="2800">
              <a:ea typeface="Calibri"/>
              <a:cs typeface="Calibri"/>
            </a:endParaRPr>
          </a:p>
          <a:p>
            <a:endParaRPr lang="en-US" sz="2800">
              <a:cs typeface="Calibri"/>
            </a:endParaRPr>
          </a:p>
          <a:p>
            <a:endParaRPr lang="en-US" sz="2800">
              <a:cs typeface="Calibri"/>
            </a:endParaRPr>
          </a:p>
        </p:txBody>
      </p:sp>
      <p:sp>
        <p:nvSpPr>
          <p:cNvPr id="2" name="Slide Number Placeholder 1">
            <a:extLst>
              <a:ext uri="{FF2B5EF4-FFF2-40B4-BE49-F238E27FC236}">
                <a16:creationId xmlns:a16="http://schemas.microsoft.com/office/drawing/2014/main" id="{4EE81502-DA67-5AEE-C1DB-289C29F33C8D}"/>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37</a:t>
            </a:fld>
            <a:endParaRPr lang="en-US"/>
          </a:p>
        </p:txBody>
      </p:sp>
    </p:spTree>
    <p:extLst>
      <p:ext uri="{BB962C8B-B14F-4D97-AF65-F5344CB8AC3E}">
        <p14:creationId xmlns:p14="http://schemas.microsoft.com/office/powerpoint/2010/main" val="1151306630"/>
      </p:ext>
    </p:extLst>
  </p:cSld>
  <p:clrMapOvr>
    <a:masterClrMapping/>
  </p:clrMapOvr>
  <p:transition spd="med">
    <p:cover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F823F49-647A-A664-1C61-60F55E6411AC}"/>
              </a:ext>
            </a:extLst>
          </p:cNvPr>
          <p:cNvSpPr>
            <a:spLocks noGrp="1" noChangeArrowheads="1"/>
          </p:cNvSpPr>
          <p:nvPr>
            <p:ph type="title"/>
          </p:nvPr>
        </p:nvSpPr>
        <p:spPr>
          <a:xfrm>
            <a:off x="109745" y="159327"/>
            <a:ext cx="11993416" cy="1644712"/>
          </a:xfrm>
        </p:spPr>
        <p:txBody>
          <a:bodyPr>
            <a:normAutofit/>
          </a:bodyPr>
          <a:lstStyle/>
          <a:p>
            <a:r>
              <a:rPr lang="en-US" sz="3200">
                <a:solidFill>
                  <a:srgbClr val="002060"/>
                </a:solidFill>
              </a:rPr>
              <a:t>Transition Assessment Tools </a:t>
            </a:r>
            <a:br>
              <a:rPr lang="en-US" sz="3200">
                <a:solidFill>
                  <a:srgbClr val="002060"/>
                </a:solidFill>
              </a:rPr>
            </a:br>
            <a:r>
              <a:rPr lang="en-US" sz="3200">
                <a:solidFill>
                  <a:srgbClr val="009FD4"/>
                </a:solidFill>
              </a:rPr>
              <a:t>Category B2: </a:t>
            </a:r>
            <a:r>
              <a:rPr lang="en-US" sz="3200" i="1">
                <a:solidFill>
                  <a:srgbClr val="009FD4"/>
                </a:solidFill>
                <a:cs typeface="Calibri Light"/>
              </a:rPr>
              <a:t>Employment Support Indicators Domain Areas</a:t>
            </a:r>
            <a:endParaRPr lang="en-US" sz="3200" i="1">
              <a:cs typeface="+mj-lt"/>
            </a:endParaRPr>
          </a:p>
        </p:txBody>
      </p:sp>
      <p:sp>
        <p:nvSpPr>
          <p:cNvPr id="3" name="Content Placeholder 2">
            <a:extLst>
              <a:ext uri="{FF2B5EF4-FFF2-40B4-BE49-F238E27FC236}">
                <a16:creationId xmlns:a16="http://schemas.microsoft.com/office/drawing/2014/main" id="{57FB8C55-9B8A-4C8F-4384-E492DD5EE3FE}"/>
              </a:ext>
            </a:extLst>
          </p:cNvPr>
          <p:cNvSpPr>
            <a:spLocks noGrp="1"/>
          </p:cNvSpPr>
          <p:nvPr>
            <p:ph sz="half" idx="1"/>
          </p:nvPr>
        </p:nvSpPr>
        <p:spPr>
          <a:xfrm>
            <a:off x="913308" y="1706498"/>
            <a:ext cx="5181600" cy="4189565"/>
          </a:xfrm>
        </p:spPr>
        <p:txBody>
          <a:bodyPr vert="horz" lIns="91440" tIns="45720" rIns="91440" bIns="45720" rtlCol="0" anchor="t">
            <a:normAutofit/>
          </a:bodyPr>
          <a:lstStyle/>
          <a:p>
            <a:pPr marL="0" indent="0">
              <a:buNone/>
            </a:pPr>
            <a:r>
              <a:rPr lang="en-US" b="1">
                <a:cs typeface="Calibri"/>
              </a:rPr>
              <a:t>C.</a:t>
            </a:r>
            <a:r>
              <a:rPr lang="en-US">
                <a:cs typeface="Calibri"/>
              </a:rPr>
              <a:t> </a:t>
            </a:r>
            <a:r>
              <a:rPr lang="en-US" b="1">
                <a:ea typeface="+mn-lt"/>
                <a:cs typeface="+mn-lt"/>
              </a:rPr>
              <a:t>Work Style/Learning Supports </a:t>
            </a:r>
            <a:endParaRPr lang="en-US" b="1">
              <a:ea typeface="Calibri"/>
              <a:cs typeface="Calibri"/>
            </a:endParaRPr>
          </a:p>
          <a:p>
            <a:r>
              <a:rPr lang="en-US" sz="2800">
                <a:ea typeface="+mn-lt"/>
                <a:cs typeface="+mn-lt"/>
              </a:rPr>
              <a:t>Initiation/Sustaining Work Activity </a:t>
            </a:r>
            <a:endParaRPr lang="en-US" sz="2800">
              <a:ea typeface="Calibri"/>
              <a:cs typeface="Calibri"/>
            </a:endParaRPr>
          </a:p>
          <a:p>
            <a:r>
              <a:rPr lang="en-US" sz="2800">
                <a:ea typeface="+mn-lt"/>
                <a:cs typeface="+mn-lt"/>
              </a:rPr>
              <a:t>Attention to Task </a:t>
            </a:r>
            <a:endParaRPr lang="en-US">
              <a:ea typeface="Calibri" panose="020F0502020204030204"/>
              <a:cs typeface="Calibri" panose="020F0502020204030204"/>
            </a:endParaRPr>
          </a:p>
          <a:p>
            <a:r>
              <a:rPr lang="en-US" sz="2800">
                <a:ea typeface="+mn-lt"/>
                <a:cs typeface="+mn-lt"/>
              </a:rPr>
              <a:t>Telling Time </a:t>
            </a:r>
            <a:endParaRPr lang="en-US">
              <a:ea typeface="Calibri" panose="020F0502020204030204"/>
              <a:cs typeface="Calibri" panose="020F0502020204030204"/>
            </a:endParaRPr>
          </a:p>
          <a:p>
            <a:r>
              <a:rPr lang="en-US" sz="2800">
                <a:ea typeface="+mn-lt"/>
                <a:cs typeface="+mn-lt"/>
              </a:rPr>
              <a:t>Independent Work Rate </a:t>
            </a:r>
            <a:endParaRPr lang="en-US">
              <a:ea typeface="Calibri" panose="020F0502020204030204"/>
              <a:cs typeface="Calibri" panose="020F0502020204030204"/>
            </a:endParaRPr>
          </a:p>
          <a:p>
            <a:r>
              <a:rPr lang="en-US" sz="2800">
                <a:ea typeface="+mn-lt"/>
                <a:cs typeface="+mn-lt"/>
              </a:rPr>
              <a:t>Endurance</a:t>
            </a:r>
            <a:endParaRPr lang="en-US">
              <a:ea typeface="Calibri" panose="020F0502020204030204"/>
              <a:cs typeface="Calibri" panose="020F0502020204030204"/>
            </a:endParaRPr>
          </a:p>
        </p:txBody>
      </p:sp>
      <p:sp>
        <p:nvSpPr>
          <p:cNvPr id="4" name="TextBox 3">
            <a:extLst>
              <a:ext uri="{FF2B5EF4-FFF2-40B4-BE49-F238E27FC236}">
                <a16:creationId xmlns:a16="http://schemas.microsoft.com/office/drawing/2014/main" id="{98B19D2B-C77B-DBDE-92B6-D132B775E8DB}"/>
              </a:ext>
            </a:extLst>
          </p:cNvPr>
          <p:cNvSpPr txBox="1"/>
          <p:nvPr/>
        </p:nvSpPr>
        <p:spPr>
          <a:xfrm>
            <a:off x="6212383" y="1715526"/>
            <a:ext cx="589642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Calibri"/>
              </a:rPr>
              <a:t>D.</a:t>
            </a:r>
            <a:r>
              <a:rPr lang="en-US" sz="3200">
                <a:cs typeface="Calibri"/>
              </a:rPr>
              <a:t> </a:t>
            </a:r>
            <a:r>
              <a:rPr lang="en-US" sz="3200" b="1">
                <a:ea typeface="+mn-lt"/>
                <a:cs typeface="+mn-lt"/>
              </a:rPr>
              <a:t>Technology Tools &amp; Support</a:t>
            </a:r>
            <a:r>
              <a:rPr lang="en-US" sz="3200">
                <a:ea typeface="+mn-lt"/>
                <a:cs typeface="+mn-lt"/>
              </a:rPr>
              <a:t>s </a:t>
            </a:r>
            <a:endParaRPr lang="en-US" sz="3200">
              <a:cs typeface="Calibri"/>
            </a:endParaRPr>
          </a:p>
          <a:p>
            <a:pPr marL="457200" indent="-457200">
              <a:buFont typeface="Wingdings"/>
              <a:buChar char="§"/>
            </a:pPr>
            <a:r>
              <a:rPr lang="en-US" sz="2800">
                <a:ea typeface="+mn-lt"/>
                <a:cs typeface="+mn-lt"/>
              </a:rPr>
              <a:t>Computer Use </a:t>
            </a:r>
            <a:endParaRPr lang="en-US" sz="2800">
              <a:ea typeface="Calibri" panose="020F0502020204030204"/>
              <a:cs typeface="Calibri"/>
            </a:endParaRPr>
          </a:p>
          <a:p>
            <a:pPr marL="457200" indent="-457200">
              <a:buFont typeface="Wingdings"/>
              <a:buChar char="§"/>
            </a:pPr>
            <a:r>
              <a:rPr lang="en-US" sz="2800">
                <a:ea typeface="+mn-lt"/>
                <a:cs typeface="+mn-lt"/>
              </a:rPr>
              <a:t>Online Safety &amp; Decision-Making </a:t>
            </a:r>
            <a:endParaRPr lang="en-US">
              <a:ea typeface="Calibri" panose="020F0502020204030204"/>
              <a:cs typeface="Calibri" panose="020F0502020204030204"/>
            </a:endParaRPr>
          </a:p>
          <a:p>
            <a:pPr marL="457200" indent="-457200">
              <a:buFont typeface="Wingdings"/>
              <a:buChar char="§"/>
            </a:pPr>
            <a:r>
              <a:rPr lang="en-US" sz="2800">
                <a:ea typeface="+mn-lt"/>
                <a:cs typeface="+mn-lt"/>
              </a:rPr>
              <a:t>Troubleshooting </a:t>
            </a:r>
            <a:endParaRPr lang="en-US">
              <a:ea typeface="Calibri" panose="020F0502020204030204"/>
              <a:cs typeface="Calibri" panose="020F0502020204030204"/>
            </a:endParaRPr>
          </a:p>
          <a:p>
            <a:pPr marL="457200" indent="-457200">
              <a:buFont typeface="Wingdings"/>
              <a:buChar char="§"/>
            </a:pPr>
            <a:r>
              <a:rPr lang="en-US" sz="2800">
                <a:ea typeface="+mn-lt"/>
                <a:cs typeface="+mn-lt"/>
              </a:rPr>
              <a:t>Technology Assistance </a:t>
            </a:r>
            <a:endParaRPr lang="en-US">
              <a:ea typeface="Calibri" panose="020F0502020204030204"/>
              <a:cs typeface="Calibri" panose="020F0502020204030204"/>
            </a:endParaRPr>
          </a:p>
          <a:p>
            <a:pPr marL="457200" indent="-457200">
              <a:buFont typeface="Wingdings"/>
              <a:buChar char="§"/>
            </a:pPr>
            <a:r>
              <a:rPr lang="en-US" sz="2800">
                <a:ea typeface="+mn-lt"/>
                <a:cs typeface="+mn-lt"/>
              </a:rPr>
              <a:t>Security </a:t>
            </a:r>
            <a:endParaRPr lang="en-US">
              <a:ea typeface="+mn-lt"/>
              <a:cs typeface="+mn-lt"/>
            </a:endParaRPr>
          </a:p>
          <a:p>
            <a:pPr marL="457200" indent="-457200">
              <a:buFont typeface="Wingdings"/>
              <a:buChar char="§"/>
            </a:pPr>
            <a:r>
              <a:rPr lang="en-US" sz="2800">
                <a:ea typeface="+mn-lt"/>
                <a:cs typeface="+mn-lt"/>
              </a:rPr>
              <a:t>Cyberbullying/Harassment</a:t>
            </a:r>
            <a:endParaRPr lang="en-US">
              <a:ea typeface="Calibri" panose="020F0502020204030204"/>
              <a:cs typeface="Calibri" panose="020F0502020204030204"/>
            </a:endParaRPr>
          </a:p>
          <a:p>
            <a:endParaRPr lang="en-US" sz="2800">
              <a:cs typeface="Calibri"/>
            </a:endParaRPr>
          </a:p>
          <a:p>
            <a:endParaRPr lang="en-US" sz="2800">
              <a:cs typeface="Calibri"/>
            </a:endParaRPr>
          </a:p>
        </p:txBody>
      </p:sp>
      <p:sp>
        <p:nvSpPr>
          <p:cNvPr id="2" name="Slide Number Placeholder 1">
            <a:extLst>
              <a:ext uri="{FF2B5EF4-FFF2-40B4-BE49-F238E27FC236}">
                <a16:creationId xmlns:a16="http://schemas.microsoft.com/office/drawing/2014/main" id="{4EE81502-DA67-5AEE-C1DB-289C29F33C8D}"/>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38</a:t>
            </a:fld>
            <a:endParaRPr lang="en-US"/>
          </a:p>
        </p:txBody>
      </p:sp>
    </p:spTree>
    <p:extLst>
      <p:ext uri="{BB962C8B-B14F-4D97-AF65-F5344CB8AC3E}">
        <p14:creationId xmlns:p14="http://schemas.microsoft.com/office/powerpoint/2010/main" val="243776322"/>
      </p:ext>
    </p:extLst>
  </p:cSld>
  <p:clrMapOvr>
    <a:masterClrMapping/>
  </p:clrMapOvr>
  <p:transition spd="med">
    <p:cover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and green sign with blue text&#10;&#10;AI-generated content may be incorrect.">
            <a:extLst>
              <a:ext uri="{FF2B5EF4-FFF2-40B4-BE49-F238E27FC236}">
                <a16:creationId xmlns:a16="http://schemas.microsoft.com/office/drawing/2014/main" id="{DFC4D352-6349-F97E-E675-C0BA511A4B5F}"/>
              </a:ext>
            </a:extLst>
          </p:cNvPr>
          <p:cNvPicPr>
            <a:picLocks noChangeAspect="1"/>
          </p:cNvPicPr>
          <p:nvPr/>
        </p:nvPicPr>
        <p:blipFill>
          <a:blip r:embed="rId3"/>
          <a:stretch>
            <a:fillRect/>
          </a:stretch>
        </p:blipFill>
        <p:spPr>
          <a:xfrm>
            <a:off x="8453754" y="1717963"/>
            <a:ext cx="3043038"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78" name="Rectangle 2">
            <a:extLst>
              <a:ext uri="{FF2B5EF4-FFF2-40B4-BE49-F238E27FC236}">
                <a16:creationId xmlns:a16="http://schemas.microsoft.com/office/drawing/2014/main" id="{43D1E12C-1C02-D206-C8CE-4499B6D020F8}"/>
              </a:ext>
            </a:extLst>
          </p:cNvPr>
          <p:cNvSpPr>
            <a:spLocks noGrp="1" noChangeArrowheads="1"/>
          </p:cNvSpPr>
          <p:nvPr>
            <p:ph type="title"/>
          </p:nvPr>
        </p:nvSpPr>
        <p:spPr>
          <a:xfrm>
            <a:off x="157019" y="399761"/>
            <a:ext cx="11935690" cy="1325563"/>
          </a:xfrm>
        </p:spPr>
        <p:txBody>
          <a:bodyPr>
            <a:normAutofit fontScale="90000"/>
          </a:bodyPr>
          <a:lstStyle/>
          <a:p>
            <a:br>
              <a:rPr lang="en-US" sz="4000" b="1">
                <a:ea typeface="+mj-lt"/>
                <a:cs typeface="+mj-lt"/>
              </a:rPr>
            </a:br>
            <a:br>
              <a:rPr lang="en-US" sz="4000" b="1">
                <a:ea typeface="+mj-lt"/>
                <a:cs typeface="+mj-lt"/>
              </a:rPr>
            </a:br>
            <a:r>
              <a:rPr lang="en-US" sz="3600">
                <a:solidFill>
                  <a:srgbClr val="002060"/>
                </a:solidFill>
                <a:ea typeface="+mj-lt"/>
                <a:cs typeface="+mj-lt"/>
              </a:rPr>
              <a:t>Transition Assessment Tools </a:t>
            </a:r>
            <a:br>
              <a:rPr lang="en-US" sz="3600">
                <a:solidFill>
                  <a:srgbClr val="002060"/>
                </a:solidFill>
                <a:ea typeface="+mj-lt"/>
                <a:cs typeface="+mj-lt"/>
              </a:rPr>
            </a:br>
            <a:r>
              <a:rPr lang="en-US" sz="3600">
                <a:solidFill>
                  <a:srgbClr val="009FD4"/>
                </a:solidFill>
                <a:ea typeface="+mj-lt"/>
                <a:cs typeface="+mj-lt"/>
              </a:rPr>
              <a:t>Category B2: </a:t>
            </a:r>
            <a:r>
              <a:rPr lang="en-US" sz="3600" i="1">
                <a:solidFill>
                  <a:srgbClr val="009FD4"/>
                </a:solidFill>
                <a:ea typeface="+mj-lt"/>
                <a:cs typeface="+mj-lt"/>
              </a:rPr>
              <a:t>Postsecondary Education/Training - </a:t>
            </a:r>
            <a:br>
              <a:rPr lang="en-US" sz="3600" i="1">
                <a:solidFill>
                  <a:srgbClr val="009FD4"/>
                </a:solidFill>
                <a:ea typeface="+mj-lt"/>
                <a:cs typeface="+mj-lt"/>
              </a:rPr>
            </a:br>
            <a:r>
              <a:rPr lang="en-US" sz="3600" i="1">
                <a:solidFill>
                  <a:srgbClr val="009FD4"/>
                </a:solidFill>
                <a:ea typeface="+mj-lt"/>
                <a:cs typeface="+mj-lt"/>
              </a:rPr>
              <a:t>Guide to Assessing College Readiness</a:t>
            </a:r>
            <a:br>
              <a:rPr lang="en-US" sz="3600" i="1">
                <a:solidFill>
                  <a:srgbClr val="009FD4"/>
                </a:solidFill>
                <a:ea typeface="+mj-lt"/>
                <a:cs typeface="+mj-lt"/>
              </a:rPr>
            </a:br>
            <a:br>
              <a:rPr lang="en-US" sz="4000" i="1">
                <a:ea typeface="+mj-lt"/>
                <a:cs typeface="+mj-lt"/>
              </a:rPr>
            </a:br>
            <a:endParaRPr lang="en-US" sz="4000">
              <a:ea typeface="+mj-lt"/>
              <a:cs typeface="+mj-lt"/>
            </a:endParaRPr>
          </a:p>
          <a:p>
            <a:endParaRPr lang="en-US" altLang="en-US" sz="3800" b="1">
              <a:cs typeface="Calibri Light"/>
            </a:endParaRPr>
          </a:p>
        </p:txBody>
      </p:sp>
      <p:sp>
        <p:nvSpPr>
          <p:cNvPr id="24579" name="Rectangle 3">
            <a:extLst>
              <a:ext uri="{FF2B5EF4-FFF2-40B4-BE49-F238E27FC236}">
                <a16:creationId xmlns:a16="http://schemas.microsoft.com/office/drawing/2014/main" id="{B895BF1F-7405-4B55-5C0B-922CE231AE53}"/>
              </a:ext>
            </a:extLst>
          </p:cNvPr>
          <p:cNvSpPr>
            <a:spLocks noGrp="1" noChangeArrowheads="1"/>
          </p:cNvSpPr>
          <p:nvPr>
            <p:ph sz="half" idx="1"/>
          </p:nvPr>
        </p:nvSpPr>
        <p:spPr>
          <a:xfrm>
            <a:off x="411019" y="1584661"/>
            <a:ext cx="7877462" cy="4592302"/>
          </a:xfrm>
        </p:spPr>
        <p:txBody>
          <a:bodyPr vert="horz" lIns="91440" tIns="45720" rIns="91440" bIns="45720" rtlCol="0" anchor="t">
            <a:normAutofit/>
          </a:bodyPr>
          <a:lstStyle/>
          <a:p>
            <a:pPr marL="0" indent="0">
              <a:buNone/>
            </a:pPr>
            <a:r>
              <a:rPr lang="en-US" sz="2800" b="1">
                <a:ea typeface="Calibri"/>
                <a:cs typeface="Calibri"/>
              </a:rPr>
              <a:t>Guide to Assessing College Readiness </a:t>
            </a:r>
          </a:p>
          <a:p>
            <a:r>
              <a:rPr lang="en-US" altLang="en-US" sz="2800"/>
              <a:t>Produced by Landmark College</a:t>
            </a:r>
            <a:endParaRPr lang="en-US" sz="2800">
              <a:ea typeface="Calibri"/>
              <a:cs typeface="Calibri"/>
            </a:endParaRPr>
          </a:p>
          <a:p>
            <a:r>
              <a:rPr lang="en-US" sz="2800">
                <a:ea typeface="+mn-lt"/>
                <a:cs typeface="+mn-lt"/>
                <a:hlinkClick r:id="rId4"/>
              </a:rPr>
              <a:t>nextsteps-nh.org/wp-content/uploads/2020/06/ college-readiness_assessment-Landmark-Guide.pdf</a:t>
            </a:r>
            <a:r>
              <a:rPr lang="en-US" sz="2800">
                <a:ea typeface="+mn-lt"/>
                <a:cs typeface="+mn-lt"/>
              </a:rPr>
              <a:t> </a:t>
            </a:r>
            <a:endParaRPr lang="en-US" sz="2800">
              <a:ea typeface="Calibri"/>
              <a:cs typeface="Calibri"/>
            </a:endParaRPr>
          </a:p>
          <a:p>
            <a:r>
              <a:rPr lang="en-US" sz="2800">
                <a:ea typeface="+mn-lt"/>
                <a:cs typeface="+mn-lt"/>
              </a:rPr>
              <a:t>Designed for college-bound individuals with learning disabilities</a:t>
            </a:r>
            <a:endParaRPr lang="en-US" sz="2800">
              <a:ea typeface="Calibri" panose="020F0502020204030204"/>
              <a:cs typeface="Calibri"/>
            </a:endParaRPr>
          </a:p>
          <a:p>
            <a:r>
              <a:rPr lang="en-US" sz="2800">
                <a:ea typeface="+mn-lt"/>
                <a:cs typeface="+mn-lt"/>
              </a:rPr>
              <a:t>Follow-up: Informal Assessments for Transition (</a:t>
            </a:r>
            <a:r>
              <a:rPr lang="en-US" sz="2800" err="1">
                <a:ea typeface="+mn-lt"/>
                <a:cs typeface="+mn-lt"/>
              </a:rPr>
              <a:t>ProEd</a:t>
            </a:r>
            <a:r>
              <a:rPr lang="en-US" sz="2800">
                <a:ea typeface="+mn-lt"/>
                <a:cs typeface="+mn-lt"/>
              </a:rPr>
              <a:t>) – booklet re  Postsecondary Education &amp; Training</a:t>
            </a:r>
            <a:endParaRPr lang="en-US" sz="2800">
              <a:ea typeface="Calibri" panose="020F0502020204030204"/>
              <a:cs typeface="Calibri"/>
            </a:endParaRPr>
          </a:p>
          <a:p>
            <a:pPr marL="0" indent="0" eaLnBrk="1" hangingPunct="1">
              <a:buNone/>
            </a:pPr>
            <a:endParaRPr lang="en-US" altLang="en-US" sz="2400">
              <a:ea typeface="Calibri" panose="020F0502020204030204"/>
              <a:cs typeface="Calibri"/>
            </a:endParaRPr>
          </a:p>
          <a:p>
            <a:pPr eaLnBrk="1" hangingPunct="1"/>
            <a:endParaRPr lang="en-US" altLang="en-US" sz="2600">
              <a:ea typeface="Calibri" panose="020F0502020204030204"/>
              <a:cs typeface="Calibri"/>
            </a:endParaRPr>
          </a:p>
          <a:p>
            <a:pPr eaLnBrk="1" hangingPunct="1"/>
            <a:endParaRPr lang="en-US" altLang="en-US" sz="2600"/>
          </a:p>
          <a:p>
            <a:pPr eaLnBrk="1" hangingPunct="1"/>
            <a:endParaRPr lang="en-US" altLang="en-US" sz="2600"/>
          </a:p>
          <a:p>
            <a:pPr eaLnBrk="1" hangingPunct="1"/>
            <a:endParaRPr lang="en-US" altLang="en-US" sz="2600"/>
          </a:p>
          <a:p>
            <a:pPr eaLnBrk="1" hangingPunct="1"/>
            <a:endParaRPr lang="en-US" altLang="en-US" sz="2600"/>
          </a:p>
          <a:p>
            <a:pPr eaLnBrk="1" hangingPunct="1">
              <a:buFont typeface="Wingdings" panose="05000000000000000000" pitchFamily="2" charset="2"/>
              <a:buChar char="§"/>
            </a:pPr>
            <a:endParaRPr lang="en-US" altLang="en-US" sz="2600">
              <a:ea typeface="Calibri" panose="020F0502020204030204"/>
              <a:cs typeface="Calibri" panose="020F0502020204030204"/>
            </a:endParaRPr>
          </a:p>
          <a:p>
            <a:pPr>
              <a:buNone/>
            </a:pPr>
            <a:endParaRPr lang="en-US" altLang="en-US" sz="2600">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19525C33-925B-8567-AFD9-09A66A62F324}"/>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39</a:t>
            </a:fld>
            <a:endParaRPr lang="en-US"/>
          </a:p>
        </p:txBody>
      </p:sp>
      <p:grpSp>
        <p:nvGrpSpPr>
          <p:cNvPr id="6" name="Group 5">
            <a:extLst>
              <a:ext uri="{FF2B5EF4-FFF2-40B4-BE49-F238E27FC236}">
                <a16:creationId xmlns:a16="http://schemas.microsoft.com/office/drawing/2014/main" id="{AB027BDE-903E-F154-05BD-B1486717C7AA}"/>
              </a:ext>
            </a:extLst>
          </p:cNvPr>
          <p:cNvGrpSpPr/>
          <p:nvPr/>
        </p:nvGrpSpPr>
        <p:grpSpPr>
          <a:xfrm>
            <a:off x="10933546" y="5020349"/>
            <a:ext cx="1258455" cy="1339272"/>
            <a:chOff x="5715000" y="3729182"/>
            <a:chExt cx="1258455" cy="1339272"/>
          </a:xfrm>
        </p:grpSpPr>
        <p:sp>
          <p:nvSpPr>
            <p:cNvPr id="4" name="Oval 3">
              <a:extLst>
                <a:ext uri="{FF2B5EF4-FFF2-40B4-BE49-F238E27FC236}">
                  <a16:creationId xmlns:a16="http://schemas.microsoft.com/office/drawing/2014/main" id="{EEB45BDE-5DB7-612B-D030-A9D16209623F}"/>
                </a:ext>
              </a:extLst>
            </p:cNvPr>
            <p:cNvSpPr/>
            <p:nvPr/>
          </p:nvSpPr>
          <p:spPr>
            <a:xfrm>
              <a:off x="5715000" y="3729182"/>
              <a:ext cx="1258455" cy="1339272"/>
            </a:xfrm>
            <a:prstGeom prst="ellipse">
              <a:avLst/>
            </a:prstGeom>
            <a:solidFill>
              <a:srgbClr val="ED7D3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Storytelling with solid fill">
              <a:extLst>
                <a:ext uri="{FF2B5EF4-FFF2-40B4-BE49-F238E27FC236}">
                  <a16:creationId xmlns:a16="http://schemas.microsoft.com/office/drawing/2014/main" id="{58FC81B5-2F5E-6EC0-724D-DBBAE27A89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1253" y="3941619"/>
              <a:ext cx="914400" cy="914400"/>
            </a:xfrm>
            <a:prstGeom prst="rect">
              <a:avLst/>
            </a:prstGeom>
          </p:spPr>
        </p:pic>
      </p:grpSp>
    </p:spTree>
    <p:extLst>
      <p:ext uri="{BB962C8B-B14F-4D97-AF65-F5344CB8AC3E}">
        <p14:creationId xmlns:p14="http://schemas.microsoft.com/office/powerpoint/2010/main" val="1721482114"/>
      </p:ext>
    </p:extLst>
  </p:cSld>
  <p:clrMapOvr>
    <a:masterClrMapping/>
  </p:clrMapOvr>
  <p:transition spd="med">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52E1C-CB05-C045-8671-E017EFA2C7E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306F505-8F4B-3ED0-705D-19320FB5AFB3}"/>
              </a:ext>
            </a:extLst>
          </p:cNvPr>
          <p:cNvSpPr>
            <a:spLocks noGrp="1"/>
          </p:cNvSpPr>
          <p:nvPr>
            <p:ph type="sldNum" sz="quarter" idx="12"/>
          </p:nvPr>
        </p:nvSpPr>
        <p:spPr/>
        <p:txBody>
          <a:bodyPr/>
          <a:lstStyle/>
          <a:p>
            <a:fld id="{DBFB53F7-4D87-E844-B31E-B7D266CDFB23}" type="slidenum">
              <a:rPr lang="en-US" smtClean="0"/>
              <a:t>4</a:t>
            </a:fld>
            <a:endParaRPr lang="en-US"/>
          </a:p>
        </p:txBody>
      </p:sp>
      <p:sp>
        <p:nvSpPr>
          <p:cNvPr id="2" name="TextBox 1">
            <a:extLst>
              <a:ext uri="{FF2B5EF4-FFF2-40B4-BE49-F238E27FC236}">
                <a16:creationId xmlns:a16="http://schemas.microsoft.com/office/drawing/2014/main" id="{8F39A35B-781E-F341-5474-BD36C94A5606}"/>
              </a:ext>
            </a:extLst>
          </p:cNvPr>
          <p:cNvSpPr txBox="1"/>
          <p:nvPr/>
        </p:nvSpPr>
        <p:spPr>
          <a:xfrm>
            <a:off x="2241698" y="2773324"/>
            <a:ext cx="7708604" cy="1569660"/>
          </a:xfrm>
          <a:prstGeom prst="rect">
            <a:avLst/>
          </a:prstGeom>
          <a:no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solidFill>
                  <a:schemeClr val="bg1"/>
                </a:solidFill>
                <a:ea typeface="+mn-lt"/>
                <a:cs typeface="+mn-lt"/>
              </a:rPr>
              <a:t>Transition Assessments Overview</a:t>
            </a:r>
            <a:endParaRPr lang="en-US">
              <a:solidFill>
                <a:schemeClr val="bg1"/>
              </a:solidFill>
              <a:ea typeface="+mn-lt"/>
              <a:cs typeface="+mn-lt"/>
            </a:endParaRPr>
          </a:p>
        </p:txBody>
      </p:sp>
    </p:spTree>
    <p:extLst>
      <p:ext uri="{BB962C8B-B14F-4D97-AF65-F5344CB8AC3E}">
        <p14:creationId xmlns:p14="http://schemas.microsoft.com/office/powerpoint/2010/main" val="1770828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53CA2-5113-9BC6-F53C-015E22C9E156}"/>
            </a:ext>
          </a:extLst>
        </p:cNvPr>
        <p:cNvGrpSpPr/>
        <p:nvPr/>
      </p:nvGrpSpPr>
      <p:grpSpPr>
        <a:xfrm>
          <a:off x="0" y="0"/>
          <a:ext cx="0" cy="0"/>
          <a:chOff x="0" y="0"/>
          <a:chExt cx="0" cy="0"/>
        </a:xfrm>
      </p:grpSpPr>
      <p:sp>
        <p:nvSpPr>
          <p:cNvPr id="24578" name="Rectangle 2">
            <a:extLst>
              <a:ext uri="{FF2B5EF4-FFF2-40B4-BE49-F238E27FC236}">
                <a16:creationId xmlns:a16="http://schemas.microsoft.com/office/drawing/2014/main" id="{E65EA452-6A4E-1EA0-198F-0D44E76CC8C5}"/>
              </a:ext>
            </a:extLst>
          </p:cNvPr>
          <p:cNvSpPr>
            <a:spLocks noGrp="1" noChangeArrowheads="1"/>
          </p:cNvSpPr>
          <p:nvPr>
            <p:ph type="title"/>
          </p:nvPr>
        </p:nvSpPr>
        <p:spPr>
          <a:xfrm>
            <a:off x="0" y="-2020"/>
            <a:ext cx="12196618" cy="1588799"/>
          </a:xfrm>
        </p:spPr>
        <p:txBody>
          <a:bodyPr>
            <a:normAutofit fontScale="90000"/>
          </a:bodyPr>
          <a:lstStyle/>
          <a:p>
            <a:br>
              <a:rPr lang="en-US" sz="4000" b="1">
                <a:ea typeface="+mj-lt"/>
                <a:cs typeface="+mj-lt"/>
              </a:rPr>
            </a:br>
            <a:br>
              <a:rPr lang="en-US" sz="4000" b="1">
                <a:ea typeface="+mj-lt"/>
                <a:cs typeface="+mj-lt"/>
              </a:rPr>
            </a:br>
            <a:r>
              <a:rPr lang="en-US" sz="3600">
                <a:solidFill>
                  <a:srgbClr val="002060"/>
                </a:solidFill>
                <a:ea typeface="+mj-lt"/>
                <a:cs typeface="+mj-lt"/>
              </a:rPr>
              <a:t>Transition Assessment Tools </a:t>
            </a:r>
            <a:br>
              <a:rPr lang="en-US" sz="3600">
                <a:solidFill>
                  <a:srgbClr val="002060"/>
                </a:solidFill>
                <a:ea typeface="+mj-lt"/>
                <a:cs typeface="+mj-lt"/>
              </a:rPr>
            </a:br>
            <a:r>
              <a:rPr lang="en-US" sz="3600">
                <a:solidFill>
                  <a:srgbClr val="009FD4"/>
                </a:solidFill>
                <a:ea typeface="+mj-lt"/>
                <a:cs typeface="+mj-lt"/>
              </a:rPr>
              <a:t>Category B2:</a:t>
            </a:r>
            <a:r>
              <a:rPr lang="en-US" sz="3600" i="1">
                <a:solidFill>
                  <a:srgbClr val="009FD4"/>
                </a:solidFill>
                <a:ea typeface="+mj-lt"/>
                <a:cs typeface="+mj-lt"/>
              </a:rPr>
              <a:t> Guide to Assessing College Readiness – Foundation Areas</a:t>
            </a:r>
            <a:br>
              <a:rPr lang="en-US" sz="4000" i="1">
                <a:ea typeface="+mj-lt"/>
                <a:cs typeface="+mj-lt"/>
              </a:rPr>
            </a:br>
            <a:endParaRPr lang="en-US" sz="4000">
              <a:ea typeface="+mj-lt"/>
              <a:cs typeface="+mj-lt"/>
            </a:endParaRPr>
          </a:p>
          <a:p>
            <a:endParaRPr lang="en-US" altLang="en-US" sz="3800" b="1">
              <a:cs typeface="Calibri Light"/>
            </a:endParaRPr>
          </a:p>
        </p:txBody>
      </p:sp>
      <p:sp>
        <p:nvSpPr>
          <p:cNvPr id="24579" name="Rectangle 3">
            <a:extLst>
              <a:ext uri="{FF2B5EF4-FFF2-40B4-BE49-F238E27FC236}">
                <a16:creationId xmlns:a16="http://schemas.microsoft.com/office/drawing/2014/main" id="{91D6BE09-4D05-4F2C-4F00-A6C239A80BFB}"/>
              </a:ext>
            </a:extLst>
          </p:cNvPr>
          <p:cNvSpPr>
            <a:spLocks noGrp="1" noChangeArrowheads="1"/>
          </p:cNvSpPr>
          <p:nvPr>
            <p:ph sz="half" idx="1"/>
          </p:nvPr>
        </p:nvSpPr>
        <p:spPr>
          <a:xfrm flipH="1">
            <a:off x="548640" y="1596207"/>
            <a:ext cx="289560" cy="3604444"/>
          </a:xfrm>
        </p:spPr>
        <p:txBody>
          <a:bodyPr vert="horz" lIns="91440" tIns="45720" rIns="91440" bIns="45720" rtlCol="0" anchor="t">
            <a:normAutofit/>
          </a:bodyPr>
          <a:lstStyle/>
          <a:p>
            <a:pPr eaLnBrk="1" hangingPunct="1"/>
            <a:endParaRPr lang="en-US" altLang="en-US" sz="2600"/>
          </a:p>
          <a:p>
            <a:pPr eaLnBrk="1" hangingPunct="1"/>
            <a:endParaRPr lang="en-US" altLang="en-US" sz="2600"/>
          </a:p>
          <a:p>
            <a:pPr eaLnBrk="1" hangingPunct="1"/>
            <a:endParaRPr lang="en-US" altLang="en-US" sz="2600"/>
          </a:p>
          <a:p>
            <a:pPr eaLnBrk="1" hangingPunct="1"/>
            <a:endParaRPr lang="en-US" altLang="en-US" sz="2600"/>
          </a:p>
          <a:p>
            <a:pPr eaLnBrk="1" hangingPunct="1"/>
            <a:endParaRPr lang="en-US" altLang="en-US" sz="2600"/>
          </a:p>
          <a:p>
            <a:pPr eaLnBrk="1" hangingPunct="1">
              <a:buFont typeface="Wingdings" panose="05000000000000000000" pitchFamily="2" charset="2"/>
              <a:buNone/>
            </a:pPr>
            <a:endParaRPr lang="en-US" altLang="en-US" sz="2600"/>
          </a:p>
        </p:txBody>
      </p:sp>
      <p:sp>
        <p:nvSpPr>
          <p:cNvPr id="16388" name="Rectangle 4">
            <a:extLst>
              <a:ext uri="{FF2B5EF4-FFF2-40B4-BE49-F238E27FC236}">
                <a16:creationId xmlns:a16="http://schemas.microsoft.com/office/drawing/2014/main" id="{ED91F85F-B823-E872-5725-06C2F69C4077}"/>
              </a:ext>
            </a:extLst>
          </p:cNvPr>
          <p:cNvSpPr>
            <a:spLocks noGrp="1" noChangeArrowheads="1"/>
          </p:cNvSpPr>
          <p:nvPr>
            <p:ph sz="half" idx="2"/>
          </p:nvPr>
        </p:nvSpPr>
        <p:spPr>
          <a:xfrm>
            <a:off x="841548" y="1431752"/>
            <a:ext cx="10161270" cy="5561515"/>
          </a:xfrm>
        </p:spPr>
        <p:txBody>
          <a:bodyPr vert="horz" lIns="91440" tIns="45720" rIns="91440" bIns="45720" rtlCol="0" anchor="t">
            <a:normAutofit/>
          </a:bodyPr>
          <a:lstStyle/>
          <a:p>
            <a:pPr marL="0" indent="0">
              <a:lnSpc>
                <a:spcPct val="100000"/>
              </a:lnSpc>
              <a:spcBef>
                <a:spcPts val="0"/>
              </a:spcBef>
              <a:buNone/>
              <a:defRPr/>
            </a:pPr>
            <a:r>
              <a:rPr lang="en-US" altLang="en-US" sz="2400" b="1" dirty="0">
                <a:cs typeface="Calibri" panose="020F0502020204030204"/>
              </a:rPr>
              <a:t>Foundation Areas</a:t>
            </a:r>
            <a:r>
              <a:rPr lang="en-US" altLang="en-US" sz="2400" b="1" dirty="0">
                <a:cs typeface="Calibri" panose="020F0502020204030204"/>
                <a:sym typeface="Wingdings" pitchFamily="2" charset="2"/>
              </a:rPr>
              <a:t> (5 questions per area):</a:t>
            </a:r>
            <a:endParaRPr lang="en-US" altLang="en-US" sz="2400" dirty="0">
              <a:ea typeface="Calibri" panose="020F0502020204030204"/>
              <a:cs typeface="Calibri" panose="020F0502020204030204"/>
            </a:endParaRPr>
          </a:p>
          <a:p>
            <a:pPr marL="457200" indent="-457200">
              <a:lnSpc>
                <a:spcPct val="100000"/>
              </a:lnSpc>
              <a:spcBef>
                <a:spcPts val="0"/>
              </a:spcBef>
              <a:defRPr/>
            </a:pPr>
            <a:r>
              <a:rPr lang="en-US" altLang="en-US" sz="2400" dirty="0">
                <a:cs typeface="Calibri" panose="020F0502020204030204"/>
                <a:sym typeface="Wingdings" pitchFamily="2" charset="2"/>
              </a:rPr>
              <a:t>Academic Skills</a:t>
            </a:r>
            <a:endParaRPr lang="en-US" altLang="en-US" sz="2400" dirty="0">
              <a:ea typeface="Calibri" panose="020F0502020204030204"/>
              <a:cs typeface="Calibri" panose="020F0502020204030204"/>
            </a:endParaRPr>
          </a:p>
          <a:p>
            <a:pPr marL="457200" indent="-457200">
              <a:lnSpc>
                <a:spcPct val="100000"/>
              </a:lnSpc>
              <a:spcBef>
                <a:spcPts val="0"/>
              </a:spcBef>
              <a:defRPr/>
            </a:pPr>
            <a:r>
              <a:rPr lang="en-US" altLang="en-US" sz="2400" dirty="0">
                <a:cs typeface="Calibri" panose="020F0502020204030204"/>
                <a:sym typeface="Wingdings" pitchFamily="2" charset="2"/>
              </a:rPr>
              <a:t>Self-Understanding (e.g., disability awareness)</a:t>
            </a:r>
            <a:endParaRPr lang="en-US" altLang="en-US" sz="2400" dirty="0">
              <a:ea typeface="Calibri" panose="020F0502020204030204"/>
              <a:cs typeface="Calibri" panose="020F0502020204030204"/>
            </a:endParaRPr>
          </a:p>
          <a:p>
            <a:pPr marL="457200" indent="-457200">
              <a:lnSpc>
                <a:spcPct val="100000"/>
              </a:lnSpc>
              <a:spcBef>
                <a:spcPts val="0"/>
              </a:spcBef>
              <a:defRPr/>
            </a:pPr>
            <a:r>
              <a:rPr lang="en-US" altLang="en-US" sz="2400" dirty="0">
                <a:cs typeface="Calibri" panose="020F0502020204030204"/>
                <a:sym typeface="Wingdings" pitchFamily="2" charset="2"/>
              </a:rPr>
              <a:t>Self-Advocacy</a:t>
            </a:r>
            <a:endParaRPr lang="en-US" altLang="en-US" sz="2400" dirty="0">
              <a:ea typeface="Calibri" panose="020F0502020204030204"/>
              <a:cs typeface="Calibri" panose="020F0502020204030204"/>
            </a:endParaRPr>
          </a:p>
          <a:p>
            <a:pPr marL="457200" indent="-457200">
              <a:lnSpc>
                <a:spcPct val="100000"/>
              </a:lnSpc>
              <a:spcBef>
                <a:spcPts val="0"/>
              </a:spcBef>
              <a:defRPr/>
            </a:pPr>
            <a:r>
              <a:rPr lang="en-US" altLang="en-US" sz="2400" dirty="0">
                <a:cs typeface="Calibri" panose="020F0502020204030204"/>
                <a:sym typeface="Wingdings" pitchFamily="2" charset="2"/>
              </a:rPr>
              <a:t>Executive Function</a:t>
            </a:r>
            <a:endParaRPr lang="en-US" altLang="en-US" sz="2400" dirty="0">
              <a:ea typeface="Calibri" panose="020F0502020204030204"/>
              <a:cs typeface="Calibri" panose="020F0502020204030204"/>
            </a:endParaRPr>
          </a:p>
          <a:p>
            <a:pPr marL="457200" indent="-457200">
              <a:lnSpc>
                <a:spcPct val="100000"/>
              </a:lnSpc>
              <a:spcBef>
                <a:spcPts val="0"/>
              </a:spcBef>
              <a:defRPr/>
            </a:pPr>
            <a:r>
              <a:rPr lang="en-US" altLang="en-US" sz="2400" dirty="0">
                <a:cs typeface="Calibri" panose="020F0502020204030204"/>
                <a:sym typeface="Wingdings" pitchFamily="2" charset="2"/>
              </a:rPr>
              <a:t>Motivation &amp; Confidence</a:t>
            </a:r>
            <a:endParaRPr lang="en-US" altLang="en-US" sz="2400" dirty="0">
              <a:ea typeface="Calibri" panose="020F0502020204030204"/>
              <a:cs typeface="Calibri" panose="020F0502020204030204"/>
            </a:endParaRPr>
          </a:p>
          <a:p>
            <a:pPr marL="0" indent="0">
              <a:lnSpc>
                <a:spcPct val="100000"/>
              </a:lnSpc>
              <a:buNone/>
              <a:defRPr/>
            </a:pPr>
            <a:r>
              <a:rPr lang="en-US" altLang="en-US" sz="2400" dirty="0">
                <a:cs typeface="Calibri" panose="020F0502020204030204"/>
              </a:rPr>
              <a:t>Max score is 100</a:t>
            </a:r>
            <a:endParaRPr lang="en-US" altLang="en-US" sz="2400" dirty="0">
              <a:ea typeface="Calibri" panose="020F0502020204030204"/>
              <a:cs typeface="Calibri" panose="020F0502020204030204"/>
            </a:endParaRPr>
          </a:p>
          <a:p>
            <a:pPr marL="457200" indent="-457200">
              <a:lnSpc>
                <a:spcPct val="100000"/>
              </a:lnSpc>
              <a:defRPr/>
            </a:pPr>
            <a:r>
              <a:rPr lang="en-US" altLang="en-US" sz="2400" dirty="0">
                <a:cs typeface="Calibri" panose="020F0502020204030204"/>
              </a:rPr>
              <a:t>Score of 80+ </a:t>
            </a:r>
            <a:r>
              <a:rPr lang="en-US" sz="2400" dirty="0">
                <a:ea typeface="+mn-lt"/>
                <a:cs typeface="+mn-lt"/>
              </a:rPr>
              <a:t>suggests a student is likely to succeed independently in a traditional college environment</a:t>
            </a:r>
          </a:p>
          <a:p>
            <a:pPr marL="457200" indent="-457200">
              <a:lnSpc>
                <a:spcPct val="100000"/>
              </a:lnSpc>
              <a:defRPr/>
            </a:pPr>
            <a:r>
              <a:rPr lang="en-US" sz="2400" dirty="0">
                <a:ea typeface="Calibri"/>
                <a:cs typeface="Calibri" panose="020F0502020204030204"/>
              </a:rPr>
              <a:t>The scoring page provides indications for each foundation area, which are helpful for goal development for students who score less than 60% </a:t>
            </a:r>
          </a:p>
          <a:p>
            <a:pPr marL="457200" indent="-457200">
              <a:lnSpc>
                <a:spcPct val="100000"/>
              </a:lnSpc>
              <a:defRPr/>
            </a:pPr>
            <a:endParaRPr lang="en-US" sz="2000" dirty="0">
              <a:ea typeface="Calibri"/>
              <a:cs typeface="Calibri" panose="020F0502020204030204"/>
            </a:endParaRPr>
          </a:p>
          <a:p>
            <a:pPr marL="457200" indent="-457200">
              <a:lnSpc>
                <a:spcPct val="100000"/>
              </a:lnSpc>
              <a:defRPr/>
            </a:pPr>
            <a:endParaRPr lang="en-US" altLang="en-US" sz="2400" dirty="0">
              <a:ea typeface="Calibri"/>
              <a:cs typeface="Calibri" panose="020F0502020204030204"/>
            </a:endParaRPr>
          </a:p>
        </p:txBody>
      </p:sp>
      <p:sp>
        <p:nvSpPr>
          <p:cNvPr id="2" name="Slide Number Placeholder 1">
            <a:extLst>
              <a:ext uri="{FF2B5EF4-FFF2-40B4-BE49-F238E27FC236}">
                <a16:creationId xmlns:a16="http://schemas.microsoft.com/office/drawing/2014/main" id="{3E15D800-79C2-21E2-9B9C-738FD2C3E4D8}"/>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40</a:t>
            </a:fld>
            <a:endParaRPr lang="en-US"/>
          </a:p>
        </p:txBody>
      </p:sp>
      <p:pic>
        <p:nvPicPr>
          <p:cNvPr id="4" name="Picture 3" descr="A screenshot of a computer&#10;&#10;AI-generated content may be incorrect.">
            <a:extLst>
              <a:ext uri="{FF2B5EF4-FFF2-40B4-BE49-F238E27FC236}">
                <a16:creationId xmlns:a16="http://schemas.microsoft.com/office/drawing/2014/main" id="{517B3FE0-4DAD-32D0-D98A-91622EE18B9A}"/>
              </a:ext>
            </a:extLst>
          </p:cNvPr>
          <p:cNvPicPr>
            <a:picLocks noChangeAspect="1"/>
          </p:cNvPicPr>
          <p:nvPr/>
        </p:nvPicPr>
        <p:blipFill>
          <a:blip r:embed="rId3"/>
          <a:stretch>
            <a:fillRect/>
          </a:stretch>
        </p:blipFill>
        <p:spPr>
          <a:xfrm>
            <a:off x="6072908" y="2640678"/>
            <a:ext cx="5276275" cy="1588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9640984"/>
      </p:ext>
    </p:extLst>
  </p:cSld>
  <p:clrMapOvr>
    <a:masterClrMapping/>
  </p:clrMapOvr>
  <p:transition spd="med">
    <p:cover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F823F49-647A-A664-1C61-60F55E6411AC}"/>
              </a:ext>
            </a:extLst>
          </p:cNvPr>
          <p:cNvSpPr>
            <a:spLocks noGrp="1" noChangeArrowheads="1"/>
          </p:cNvSpPr>
          <p:nvPr>
            <p:ph type="title"/>
          </p:nvPr>
        </p:nvSpPr>
        <p:spPr>
          <a:xfrm>
            <a:off x="0" y="191943"/>
            <a:ext cx="12192000" cy="1325563"/>
          </a:xfrm>
        </p:spPr>
        <p:txBody>
          <a:bodyPr>
            <a:normAutofit fontScale="90000"/>
          </a:bodyPr>
          <a:lstStyle/>
          <a:p>
            <a:br>
              <a:rPr lang="en-US" sz="4000" b="1"/>
            </a:br>
            <a:r>
              <a:rPr lang="en-US" sz="3600">
                <a:solidFill>
                  <a:srgbClr val="002060"/>
                </a:solidFill>
                <a:ea typeface="Calibri Light"/>
                <a:cs typeface="Calibri Light"/>
              </a:rPr>
              <a:t>Transition Assessment Tools </a:t>
            </a:r>
            <a:br>
              <a:rPr lang="en-US" sz="3600">
                <a:solidFill>
                  <a:srgbClr val="002060"/>
                </a:solidFill>
                <a:ea typeface="Calibri Light"/>
                <a:cs typeface="Calibri Light"/>
              </a:rPr>
            </a:br>
            <a:r>
              <a:rPr lang="en-US" sz="3600" i="1">
                <a:solidFill>
                  <a:srgbClr val="009FD4"/>
                </a:solidFill>
                <a:ea typeface="Calibri Light"/>
                <a:cs typeface="Calibri Light"/>
              </a:rPr>
              <a:t>Category B2: Postsecondary Education/Training - </a:t>
            </a:r>
            <a:br>
              <a:rPr lang="en-US" sz="3600" i="1">
                <a:solidFill>
                  <a:srgbClr val="009FD4"/>
                </a:solidFill>
                <a:ea typeface="Calibri Light"/>
                <a:cs typeface="Calibri Light"/>
              </a:rPr>
            </a:br>
            <a:r>
              <a:rPr lang="en-US" sz="3600" i="1">
                <a:solidFill>
                  <a:srgbClr val="009FD4"/>
                </a:solidFill>
                <a:ea typeface="Calibri Light"/>
                <a:cs typeface="Calibri Light"/>
              </a:rPr>
              <a:t>Additional Considerations</a:t>
            </a:r>
            <a:endParaRPr lang="en-US" sz="4000"/>
          </a:p>
        </p:txBody>
      </p:sp>
      <p:sp>
        <p:nvSpPr>
          <p:cNvPr id="21507" name="Rectangle 3">
            <a:extLst>
              <a:ext uri="{FF2B5EF4-FFF2-40B4-BE49-F238E27FC236}">
                <a16:creationId xmlns:a16="http://schemas.microsoft.com/office/drawing/2014/main" id="{0461602B-75AC-4EBA-9E64-876F0A18D9CD}"/>
              </a:ext>
            </a:extLst>
          </p:cNvPr>
          <p:cNvSpPr>
            <a:spLocks noGrp="1" noChangeArrowheads="1"/>
          </p:cNvSpPr>
          <p:nvPr>
            <p:ph sz="half" idx="1"/>
          </p:nvPr>
        </p:nvSpPr>
        <p:spPr>
          <a:xfrm>
            <a:off x="838200" y="2090057"/>
            <a:ext cx="10515600" cy="3822228"/>
          </a:xfrm>
        </p:spPr>
        <p:txBody>
          <a:bodyPr vert="horz" lIns="91440" tIns="45720" rIns="91440" bIns="45720" rtlCol="0" anchor="t">
            <a:normAutofit lnSpcReduction="10000"/>
          </a:bodyPr>
          <a:lstStyle/>
          <a:p>
            <a:pPr marL="0" indent="0">
              <a:buNone/>
              <a:defRPr/>
            </a:pPr>
            <a:r>
              <a:rPr lang="en-US" altLang="en-US" b="1" dirty="0"/>
              <a:t>Various standardized tools:</a:t>
            </a:r>
          </a:p>
          <a:p>
            <a:pPr>
              <a:lnSpc>
                <a:spcPct val="135000"/>
              </a:lnSpc>
            </a:pPr>
            <a:r>
              <a:rPr lang="en-US" altLang="en-US" sz="2800" dirty="0"/>
              <a:t>ACT/PSAT/SAT/Alternative Assessment </a:t>
            </a:r>
            <a:endParaRPr lang="en-US" altLang="en-US" sz="2800" dirty="0">
              <a:cs typeface="Calibri"/>
            </a:endParaRPr>
          </a:p>
          <a:p>
            <a:pPr>
              <a:lnSpc>
                <a:spcPct val="135000"/>
              </a:lnSpc>
            </a:pPr>
            <a:r>
              <a:rPr lang="en-US" altLang="en-US" sz="2800" dirty="0"/>
              <a:t>Community College placement tests </a:t>
            </a:r>
          </a:p>
          <a:p>
            <a:pPr lvl="1">
              <a:lnSpc>
                <a:spcPct val="135000"/>
              </a:lnSpc>
              <a:buFont typeface="Courier New" panose="05000000000000000000" pitchFamily="2" charset="2"/>
              <a:buChar char="o"/>
            </a:pPr>
            <a:r>
              <a:rPr lang="en-US" altLang="en-US" sz="2400" dirty="0"/>
              <a:t>e.g., ACCUPLACER</a:t>
            </a:r>
            <a:endParaRPr lang="en-US" sz="3200" dirty="0">
              <a:ea typeface="Calibri" panose="020F0502020204030204"/>
              <a:cs typeface="Calibri" panose="020F0502020204030204"/>
            </a:endParaRPr>
          </a:p>
          <a:p>
            <a:pPr>
              <a:lnSpc>
                <a:spcPct val="135000"/>
              </a:lnSpc>
            </a:pPr>
            <a:r>
              <a:rPr lang="en-US" altLang="en-US" sz="2800" dirty="0"/>
              <a:t>Apprenticeship tests: vary by trade</a:t>
            </a:r>
          </a:p>
          <a:p>
            <a:pPr marL="0" indent="0">
              <a:lnSpc>
                <a:spcPct val="135000"/>
              </a:lnSpc>
              <a:buNone/>
            </a:pPr>
            <a:r>
              <a:rPr lang="en-US" altLang="en-US" sz="2800" dirty="0"/>
              <a:t>  (Note new trends: pre-apprenticeships &amp; alternative apprenticeships)</a:t>
            </a:r>
          </a:p>
          <a:p>
            <a:pPr marL="0" indent="0">
              <a:lnSpc>
                <a:spcPct val="135000"/>
              </a:lnSpc>
              <a:buNone/>
            </a:pPr>
            <a:endParaRPr lang="en-US" altLang="en-US" sz="2400" dirty="0"/>
          </a:p>
          <a:p>
            <a:pPr eaLnBrk="1" hangingPunct="1">
              <a:defRPr/>
            </a:pPr>
            <a:endParaRPr lang="en-US" altLang="en-US" sz="2600" dirty="0"/>
          </a:p>
          <a:p>
            <a:pPr eaLnBrk="1" hangingPunct="1">
              <a:defRPr/>
            </a:pPr>
            <a:endParaRPr lang="en-US" altLang="en-US" sz="2600" dirty="0"/>
          </a:p>
          <a:p>
            <a:pPr eaLnBrk="1" hangingPunct="1">
              <a:defRPr/>
            </a:pPr>
            <a:endParaRPr lang="en-US" altLang="en-US" sz="2600" dirty="0"/>
          </a:p>
          <a:p>
            <a:pPr eaLnBrk="1" hangingPunct="1">
              <a:defRPr/>
            </a:pPr>
            <a:endParaRPr lang="en-US" altLang="en-US" sz="2600" dirty="0"/>
          </a:p>
          <a:p>
            <a:pPr eaLnBrk="1" hangingPunct="1">
              <a:defRPr/>
            </a:pPr>
            <a:endParaRPr lang="en-US" altLang="en-US" sz="2600" dirty="0"/>
          </a:p>
          <a:p>
            <a:pPr eaLnBrk="1" hangingPunct="1">
              <a:defRPr/>
            </a:pPr>
            <a:endParaRPr lang="en-US" altLang="en-US" sz="2600" dirty="0"/>
          </a:p>
          <a:p>
            <a:pPr eaLnBrk="1" hangingPunct="1">
              <a:defRPr/>
            </a:pPr>
            <a:endParaRPr lang="en-US" altLang="en-US" sz="2600" dirty="0"/>
          </a:p>
          <a:p>
            <a:pPr eaLnBrk="1" hangingPunct="1">
              <a:defRPr/>
            </a:pPr>
            <a:endParaRPr lang="en-US" altLang="en-US" sz="2600" dirty="0"/>
          </a:p>
          <a:p>
            <a:pPr marL="0" indent="0" eaLnBrk="1" hangingPunct="1">
              <a:buNone/>
              <a:defRPr/>
            </a:pPr>
            <a:endParaRPr lang="en-US" altLang="en-US" sz="2600" dirty="0"/>
          </a:p>
        </p:txBody>
      </p:sp>
      <p:sp>
        <p:nvSpPr>
          <p:cNvPr id="2" name="Slide Number Placeholder 1">
            <a:extLst>
              <a:ext uri="{FF2B5EF4-FFF2-40B4-BE49-F238E27FC236}">
                <a16:creationId xmlns:a16="http://schemas.microsoft.com/office/drawing/2014/main" id="{4684DC97-1900-2FA2-A9B8-517DB4537ABF}"/>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41</a:t>
            </a:fld>
            <a:endParaRPr lang="en-US"/>
          </a:p>
        </p:txBody>
      </p:sp>
      <p:pic>
        <p:nvPicPr>
          <p:cNvPr id="3" name="Picture 2" descr="Why Standardized Testing Needs To Be Abolished - Honolulu Civil Beat">
            <a:extLst>
              <a:ext uri="{FF2B5EF4-FFF2-40B4-BE49-F238E27FC236}">
                <a16:creationId xmlns:a16="http://schemas.microsoft.com/office/drawing/2014/main" id="{6DE9A570-85B2-865D-003A-8A990D37C400}"/>
              </a:ext>
            </a:extLst>
          </p:cNvPr>
          <p:cNvPicPr>
            <a:picLocks noChangeAspect="1"/>
          </p:cNvPicPr>
          <p:nvPr/>
        </p:nvPicPr>
        <p:blipFill>
          <a:blip r:embed="rId3"/>
          <a:stretch>
            <a:fillRect/>
          </a:stretch>
        </p:blipFill>
        <p:spPr>
          <a:xfrm>
            <a:off x="7345219" y="2501268"/>
            <a:ext cx="3805380" cy="2536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4389024"/>
      </p:ext>
    </p:extLst>
  </p:cSld>
  <p:clrMapOvr>
    <a:masterClrMapping/>
  </p:clrMapOvr>
  <p:transition spd="med">
    <p:cover dir="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831EA09-9300-473D-85E7-660BDC194A93}"/>
              </a:ext>
            </a:extLst>
          </p:cNvPr>
          <p:cNvSpPr>
            <a:spLocks noGrp="1" noChangeArrowheads="1"/>
          </p:cNvSpPr>
          <p:nvPr>
            <p:ph type="title" idx="4294967295"/>
          </p:nvPr>
        </p:nvSpPr>
        <p:spPr>
          <a:xfrm>
            <a:off x="0" y="275271"/>
            <a:ext cx="12192000" cy="1295400"/>
          </a:xfrm>
        </p:spPr>
        <p:txBody>
          <a:bodyPr>
            <a:normAutofit/>
          </a:bodyPr>
          <a:lstStyle/>
          <a:p>
            <a:pPr>
              <a:defRPr/>
            </a:pPr>
            <a:r>
              <a:rPr lang="en-US" sz="3600">
                <a:solidFill>
                  <a:srgbClr val="002060"/>
                </a:solidFill>
                <a:ea typeface="+mj-lt"/>
                <a:cs typeface="+mj-lt"/>
              </a:rPr>
              <a:t>Transition Assessment Tools </a:t>
            </a:r>
            <a:br>
              <a:rPr lang="en-US" sz="3600">
                <a:ea typeface="+mj-lt"/>
                <a:cs typeface="+mj-lt"/>
              </a:rPr>
            </a:br>
            <a:r>
              <a:rPr lang="en-US" sz="3600">
                <a:solidFill>
                  <a:srgbClr val="009FD4"/>
                </a:solidFill>
                <a:ea typeface="+mj-lt"/>
                <a:cs typeface="+mj-lt"/>
              </a:rPr>
              <a:t>Category B3: </a:t>
            </a:r>
            <a:r>
              <a:rPr lang="en-US" sz="3600">
                <a:solidFill>
                  <a:srgbClr val="009FD4"/>
                </a:solidFill>
              </a:rPr>
              <a:t>Self-Determination Skills</a:t>
            </a:r>
            <a:endParaRPr lang="en-US" sz="3600">
              <a:solidFill>
                <a:srgbClr val="009FD4"/>
              </a:solidFill>
              <a:ea typeface="Calibri Light"/>
              <a:cs typeface="Calibri Light"/>
            </a:endParaRPr>
          </a:p>
        </p:txBody>
      </p:sp>
      <p:sp>
        <p:nvSpPr>
          <p:cNvPr id="11268" name="Rectangle 4">
            <a:extLst>
              <a:ext uri="{FF2B5EF4-FFF2-40B4-BE49-F238E27FC236}">
                <a16:creationId xmlns:a16="http://schemas.microsoft.com/office/drawing/2014/main" id="{0B13DF78-1AE3-030B-FD04-32A0CEBB31F2}"/>
              </a:ext>
            </a:extLst>
          </p:cNvPr>
          <p:cNvSpPr>
            <a:spLocks noGrp="1" noChangeArrowheads="1"/>
          </p:cNvSpPr>
          <p:nvPr>
            <p:ph sz="half" idx="4294967295"/>
          </p:nvPr>
        </p:nvSpPr>
        <p:spPr>
          <a:xfrm>
            <a:off x="600072" y="1753968"/>
            <a:ext cx="11001376" cy="3721002"/>
          </a:xfrm>
        </p:spPr>
        <p:txBody>
          <a:bodyPr vert="horz" lIns="91440" tIns="45720" rIns="91440" bIns="45720" rtlCol="0" anchor="t">
            <a:normAutofit/>
          </a:bodyPr>
          <a:lstStyle/>
          <a:p>
            <a:endParaRPr lang="en-US" altLang="en-US" b="1">
              <a:ea typeface="Calibri"/>
              <a:cs typeface="Calibri"/>
            </a:endParaRPr>
          </a:p>
          <a:p>
            <a:pPr lvl="1"/>
            <a:endParaRPr lang="en-US" altLang="en-US" sz="2400">
              <a:cs typeface="Calibri"/>
            </a:endParaRPr>
          </a:p>
          <a:p>
            <a:pPr marL="457200" lvl="1" indent="0">
              <a:buNone/>
            </a:pPr>
            <a:endParaRPr lang="en-US" altLang="en-US" sz="2400">
              <a:highlight>
                <a:srgbClr val="FFFF00"/>
              </a:highlight>
              <a:cs typeface="Calibri"/>
            </a:endParaRPr>
          </a:p>
          <a:p>
            <a:pPr marL="457200" lvl="1" indent="0">
              <a:buNone/>
            </a:pPr>
            <a:endParaRPr lang="en-US" altLang="en-US" sz="2200">
              <a:ea typeface="Calibri" panose="020F0502020204030204"/>
              <a:cs typeface="Calibri"/>
            </a:endParaRPr>
          </a:p>
        </p:txBody>
      </p:sp>
      <p:sp>
        <p:nvSpPr>
          <p:cNvPr id="4" name="Slide Number Placeholder 1">
            <a:extLst>
              <a:ext uri="{FF2B5EF4-FFF2-40B4-BE49-F238E27FC236}">
                <a16:creationId xmlns:a16="http://schemas.microsoft.com/office/drawing/2014/main" id="{E7A5DE61-9499-6846-2E0A-8023E2342C29}"/>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42</a:t>
            </a:fld>
            <a:endParaRPr lang="en-US"/>
          </a:p>
        </p:txBody>
      </p:sp>
      <p:graphicFrame>
        <p:nvGraphicFramePr>
          <p:cNvPr id="2" name="Table 1">
            <a:extLst>
              <a:ext uri="{FF2B5EF4-FFF2-40B4-BE49-F238E27FC236}">
                <a16:creationId xmlns:a16="http://schemas.microsoft.com/office/drawing/2014/main" id="{9C68A7A3-568D-290A-309E-F7061D978DF2}"/>
              </a:ext>
            </a:extLst>
          </p:cNvPr>
          <p:cNvGraphicFramePr>
            <a:graphicFrameLocks noGrp="1"/>
          </p:cNvGraphicFramePr>
          <p:nvPr>
            <p:extLst>
              <p:ext uri="{D42A27DB-BD31-4B8C-83A1-F6EECF244321}">
                <p14:modId xmlns:p14="http://schemas.microsoft.com/office/powerpoint/2010/main" val="3054865661"/>
              </p:ext>
            </p:extLst>
          </p:nvPr>
        </p:nvGraphicFramePr>
        <p:xfrm>
          <a:off x="698500" y="1756833"/>
          <a:ext cx="11067335" cy="407925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43124045"/>
                    </a:ext>
                  </a:extLst>
                </a:gridCol>
                <a:gridCol w="4222103">
                  <a:extLst>
                    <a:ext uri="{9D8B030D-6E8A-4147-A177-3AD203B41FA5}">
                      <a16:colId xmlns:a16="http://schemas.microsoft.com/office/drawing/2014/main" val="3246513697"/>
                    </a:ext>
                  </a:extLst>
                </a:gridCol>
                <a:gridCol w="4813232">
                  <a:extLst>
                    <a:ext uri="{9D8B030D-6E8A-4147-A177-3AD203B41FA5}">
                      <a16:colId xmlns:a16="http://schemas.microsoft.com/office/drawing/2014/main" val="54828027"/>
                    </a:ext>
                  </a:extLst>
                </a:gridCol>
              </a:tblGrid>
              <a:tr h="836705">
                <a:tc>
                  <a:txBody>
                    <a:bodyPr/>
                    <a:lstStyle/>
                    <a:p>
                      <a:pPr lvl="0">
                        <a:buNone/>
                      </a:pPr>
                      <a:endParaRPr lang="en-US" sz="2400" b="1" i="0" u="none" strike="noStrike" noProof="0">
                        <a:latin typeface="Calibri"/>
                      </a:endParaRPr>
                    </a:p>
                  </a:txBody>
                  <a:tcPr/>
                </a:tc>
                <a:tc>
                  <a:txBody>
                    <a:bodyPr/>
                    <a:lstStyle/>
                    <a:p>
                      <a:pPr lvl="0">
                        <a:buNone/>
                      </a:pPr>
                      <a:r>
                        <a:rPr lang="en-US" sz="2400" b="1" i="0" u="none" strike="noStrike" noProof="0" err="1">
                          <a:latin typeface="Calibri"/>
                        </a:rPr>
                        <a:t>ChoiceMaker</a:t>
                      </a:r>
                      <a:r>
                        <a:rPr lang="en-US" sz="2400" b="1" i="0" u="none" strike="noStrike" noProof="0">
                          <a:latin typeface="Calibri"/>
                        </a:rPr>
                        <a:t> Self-Determination Assessment </a:t>
                      </a:r>
                      <a:endParaRPr lang="en-US" sz="2400" b="1"/>
                    </a:p>
                  </a:txBody>
                  <a:tcPr/>
                </a:tc>
                <a:tc>
                  <a:txBody>
                    <a:bodyPr/>
                    <a:lstStyle/>
                    <a:p>
                      <a:pPr lvl="0">
                        <a:buNone/>
                      </a:pPr>
                      <a:r>
                        <a:rPr lang="en-US" sz="2400" b="1" i="0" u="none" strike="noStrike" noProof="0">
                          <a:latin typeface="Calibri"/>
                        </a:rPr>
                        <a:t>Personal Preference Indicators </a:t>
                      </a:r>
                      <a:endParaRPr lang="en-US" sz="2400" b="1"/>
                    </a:p>
                  </a:txBody>
                  <a:tcPr/>
                </a:tc>
                <a:extLst>
                  <a:ext uri="{0D108BD9-81ED-4DB2-BD59-A6C34878D82A}">
                    <a16:rowId xmlns:a16="http://schemas.microsoft.com/office/drawing/2014/main" val="3426978026"/>
                  </a:ext>
                </a:extLst>
              </a:tr>
              <a:tr h="831899">
                <a:tc>
                  <a:txBody>
                    <a:bodyPr/>
                    <a:lstStyle/>
                    <a:p>
                      <a:pPr lvl="0">
                        <a:buNone/>
                      </a:pPr>
                      <a:r>
                        <a:rPr lang="en-US" sz="2300" b="1" i="0" u="none" strike="noStrike" noProof="0">
                          <a:solidFill>
                            <a:schemeClr val="tx1"/>
                          </a:solidFill>
                          <a:latin typeface="Calibri"/>
                        </a:rPr>
                        <a:t>Source</a:t>
                      </a:r>
                    </a:p>
                  </a:txBody>
                  <a:tcPr/>
                </a:tc>
                <a:tc>
                  <a:txBody>
                    <a:bodyPr/>
                    <a:lstStyle/>
                    <a:p>
                      <a:pPr lvl="0">
                        <a:buNone/>
                      </a:pPr>
                      <a:r>
                        <a:rPr lang="en-US" sz="2300" b="0" i="0" u="none" strike="noStrike" noProof="0">
                          <a:latin typeface="Calibri"/>
                        </a:rPr>
                        <a:t>Source:</a:t>
                      </a:r>
                      <a:r>
                        <a:rPr lang="en-US" sz="2300" b="1" i="0" u="none" strike="noStrike" noProof="0">
                          <a:latin typeface="Calibri"/>
                        </a:rPr>
                        <a:t> </a:t>
                      </a:r>
                      <a:r>
                        <a:rPr lang="en-US" sz="2300" b="0" i="0" u="none" strike="noStrike" noProof="0">
                          <a:latin typeface="Calibri"/>
                        </a:rPr>
                        <a:t>J. Martin &amp; L. Marshall, University of Oklahoma </a:t>
                      </a:r>
                      <a:endParaRPr lang="en-US" sz="2300"/>
                    </a:p>
                  </a:txBody>
                  <a:tcPr/>
                </a:tc>
                <a:tc>
                  <a:txBody>
                    <a:bodyPr/>
                    <a:lstStyle/>
                    <a:p>
                      <a:pPr lvl="0">
                        <a:buNone/>
                      </a:pPr>
                      <a:r>
                        <a:rPr lang="en-US" sz="2300" b="0" i="0" u="none" strike="noStrike" noProof="0">
                          <a:latin typeface="Calibri"/>
                        </a:rPr>
                        <a:t>Source: Jan Moss, University of Oklahoma - Center for Learning and Leadership </a:t>
                      </a:r>
                      <a:endParaRPr lang="en-US" sz="2300"/>
                    </a:p>
                  </a:txBody>
                  <a:tcPr/>
                </a:tc>
                <a:extLst>
                  <a:ext uri="{0D108BD9-81ED-4DB2-BD59-A6C34878D82A}">
                    <a16:rowId xmlns:a16="http://schemas.microsoft.com/office/drawing/2014/main" val="4183248985"/>
                  </a:ext>
                </a:extLst>
              </a:tr>
              <a:tr h="1188427">
                <a:tc>
                  <a:txBody>
                    <a:bodyPr/>
                    <a:lstStyle/>
                    <a:p>
                      <a:pPr lvl="0">
                        <a:buNone/>
                      </a:pPr>
                      <a:r>
                        <a:rPr lang="en-US" sz="2300" b="1" i="0" u="none" strike="noStrike" noProof="0">
                          <a:solidFill>
                            <a:schemeClr val="tx1"/>
                          </a:solidFill>
                          <a:latin typeface="Calibri"/>
                        </a:rPr>
                        <a:t>Link</a:t>
                      </a:r>
                    </a:p>
                  </a:txBody>
                  <a:tcPr/>
                </a:tc>
                <a:tc>
                  <a:txBody>
                    <a:bodyPr/>
                    <a:lstStyle/>
                    <a:p>
                      <a:pPr lvl="0">
                        <a:buNone/>
                      </a:pPr>
                      <a:r>
                        <a:rPr lang="en-US" sz="2300" b="0" i="0" u="none" strike="noStrike" noProof="0">
                          <a:latin typeface="Calibri"/>
                          <a:hlinkClick r:id="rId3"/>
                        </a:rPr>
                        <a:t>https://www.ou.edu/education/zarrow/resources/assessments</a:t>
                      </a:r>
                      <a:r>
                        <a:rPr lang="en-US" sz="2300" b="0" i="0" u="none" strike="noStrike" noProof="0">
                          <a:solidFill>
                            <a:schemeClr val="bg2">
                              <a:lumMod val="75000"/>
                            </a:schemeClr>
                          </a:solidFill>
                          <a:latin typeface="Calibri"/>
                        </a:rPr>
                        <a:t> </a:t>
                      </a:r>
                      <a:endParaRPr lang="en-US" sz="2300"/>
                    </a:p>
                  </a:txBody>
                  <a:tcPr/>
                </a:tc>
                <a:tc>
                  <a:txBody>
                    <a:bodyPr/>
                    <a:lstStyle/>
                    <a:p>
                      <a:pPr lvl="0">
                        <a:buNone/>
                      </a:pPr>
                      <a:r>
                        <a:rPr lang="en-US" sz="2300" b="0" i="0" u="none" strike="noStrike" noProof="0">
                          <a:latin typeface="Calibri"/>
                          <a:hlinkClick r:id="rId4"/>
                        </a:rPr>
                        <a:t>https://ouhsc.edu/thecenter/Publications/Publication-Details/personal-preference-indicators</a:t>
                      </a:r>
                      <a:r>
                        <a:rPr lang="en-US" sz="2300" b="0" i="0" u="none" strike="noStrike" noProof="0">
                          <a:latin typeface="Calibri"/>
                        </a:rPr>
                        <a:t> </a:t>
                      </a:r>
                      <a:endParaRPr lang="en-US" sz="2300"/>
                    </a:p>
                  </a:txBody>
                  <a:tcPr/>
                </a:tc>
                <a:extLst>
                  <a:ext uri="{0D108BD9-81ED-4DB2-BD59-A6C34878D82A}">
                    <a16:rowId xmlns:a16="http://schemas.microsoft.com/office/drawing/2014/main" val="2230603806"/>
                  </a:ext>
                </a:extLst>
              </a:tr>
              <a:tr h="911127">
                <a:tc>
                  <a:txBody>
                    <a:bodyPr/>
                    <a:lstStyle/>
                    <a:p>
                      <a:pPr lvl="0">
                        <a:buNone/>
                      </a:pPr>
                      <a:r>
                        <a:rPr lang="en-US" sz="2300" b="1" i="0" u="none" strike="noStrike" noProof="0">
                          <a:solidFill>
                            <a:schemeClr val="tx1"/>
                          </a:solidFill>
                          <a:latin typeface="Calibri"/>
                        </a:rPr>
                        <a:t>Target demographic</a:t>
                      </a:r>
                      <a:endParaRPr lang="en-US" sz="2300" b="0" i="0" u="none" strike="noStrike" noProof="0">
                        <a:solidFill>
                          <a:schemeClr val="tx1"/>
                        </a:solidFill>
                        <a:latin typeface="Calibri"/>
                      </a:endParaRPr>
                    </a:p>
                  </a:txBody>
                  <a:tcPr/>
                </a:tc>
                <a:tc>
                  <a:txBody>
                    <a:bodyPr/>
                    <a:lstStyle/>
                    <a:p>
                      <a:pPr lvl="0">
                        <a:buNone/>
                      </a:pPr>
                      <a:r>
                        <a:rPr lang="en-US" sz="2300" b="0" i="0" u="none" strike="noStrike" noProof="0">
                          <a:solidFill>
                            <a:schemeClr val="tx1"/>
                          </a:solidFill>
                          <a:latin typeface="Calibri"/>
                        </a:rPr>
                        <a:t>Students with mild to moderate learning problems</a:t>
                      </a:r>
                    </a:p>
                  </a:txBody>
                  <a:tcPr/>
                </a:tc>
                <a:tc>
                  <a:txBody>
                    <a:bodyPr/>
                    <a:lstStyle/>
                    <a:p>
                      <a:pPr lvl="0">
                        <a:buNone/>
                      </a:pPr>
                      <a:r>
                        <a:rPr lang="en-US" sz="2300" b="0" i="0" u="none" strike="noStrike" noProof="0">
                          <a:latin typeface="Calibri"/>
                        </a:rPr>
                        <a:t>Students with significant intellectual/developmental disabilities</a:t>
                      </a:r>
                    </a:p>
                  </a:txBody>
                  <a:tcPr/>
                </a:tc>
                <a:extLst>
                  <a:ext uri="{0D108BD9-81ED-4DB2-BD59-A6C34878D82A}">
                    <a16:rowId xmlns:a16="http://schemas.microsoft.com/office/drawing/2014/main" val="1499245765"/>
                  </a:ext>
                </a:extLst>
              </a:tr>
            </a:tbl>
          </a:graphicData>
        </a:graphic>
      </p:graphicFrame>
    </p:spTree>
    <p:extLst>
      <p:ext uri="{BB962C8B-B14F-4D97-AF65-F5344CB8AC3E}">
        <p14:creationId xmlns:p14="http://schemas.microsoft.com/office/powerpoint/2010/main" val="2905473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EF01C56-8AD8-4BE4-91D3-DF19C6194617}"/>
              </a:ext>
            </a:extLst>
          </p:cNvPr>
          <p:cNvSpPr>
            <a:spLocks noGrp="1" noChangeArrowheads="1"/>
          </p:cNvSpPr>
          <p:nvPr>
            <p:ph type="title"/>
          </p:nvPr>
        </p:nvSpPr>
        <p:spPr>
          <a:xfrm>
            <a:off x="838200" y="135087"/>
            <a:ext cx="10515600" cy="1447909"/>
          </a:xfrm>
        </p:spPr>
        <p:txBody>
          <a:bodyPr>
            <a:normAutofit fontScale="90000"/>
          </a:bodyPr>
          <a:lstStyle/>
          <a:p>
            <a:pPr>
              <a:defRPr/>
            </a:pPr>
            <a:br>
              <a:rPr lang="en-US" dirty="0">
                <a:cs typeface="Calibri Light"/>
              </a:rPr>
            </a:br>
            <a:r>
              <a:rPr lang="en-US" sz="3900" dirty="0">
                <a:solidFill>
                  <a:srgbClr val="002060"/>
                </a:solidFill>
                <a:cs typeface="Calibri Light"/>
              </a:rPr>
              <a:t>Transition Assessment Tools </a:t>
            </a:r>
            <a:br>
              <a:rPr lang="en-US" sz="3900" dirty="0">
                <a:solidFill>
                  <a:srgbClr val="002060"/>
                </a:solidFill>
                <a:cs typeface="Calibri Light"/>
              </a:rPr>
            </a:br>
            <a:r>
              <a:rPr lang="en-US" sz="3900" i="1" dirty="0">
                <a:solidFill>
                  <a:srgbClr val="009FD4"/>
                </a:solidFill>
                <a:cs typeface="Calibri Light"/>
              </a:rPr>
              <a:t>Category B3:</a:t>
            </a:r>
            <a:r>
              <a:rPr lang="en-US" sz="3900" dirty="0">
                <a:solidFill>
                  <a:srgbClr val="002060"/>
                </a:solidFill>
                <a:cs typeface="Calibri Light"/>
              </a:rPr>
              <a:t> </a:t>
            </a:r>
            <a:r>
              <a:rPr lang="en-US" sz="3900" i="1" dirty="0">
                <a:solidFill>
                  <a:srgbClr val="009FD4"/>
                </a:solidFill>
                <a:cs typeface="Calibri Light"/>
              </a:rPr>
              <a:t>Personal Preference Indicators </a:t>
            </a:r>
            <a:br>
              <a:rPr lang="en-US" sz="3900" i="1" dirty="0">
                <a:solidFill>
                  <a:srgbClr val="009FD4"/>
                </a:solidFill>
                <a:cs typeface="Calibri Light"/>
              </a:rPr>
            </a:br>
            <a:endParaRPr lang="en-US" sz="1600" i="1" dirty="0">
              <a:ea typeface="Calibri Light"/>
              <a:cs typeface="Calibri Light"/>
            </a:endParaRPr>
          </a:p>
          <a:p>
            <a:pPr>
              <a:defRPr/>
            </a:pPr>
            <a:r>
              <a:rPr lang="en-US" sz="3600" i="1" dirty="0">
                <a:ea typeface="+mj-lt"/>
                <a:cs typeface="+mj-lt"/>
              </a:rPr>
              <a:t>    </a:t>
            </a:r>
            <a:endParaRPr lang="en-US" i="1" dirty="0">
              <a:solidFill>
                <a:schemeClr val="accent6"/>
              </a:solidFill>
              <a:ea typeface="Calibri Light"/>
              <a:cs typeface="Calibri Light"/>
            </a:endParaRPr>
          </a:p>
        </p:txBody>
      </p:sp>
      <p:sp>
        <p:nvSpPr>
          <p:cNvPr id="25603" name="Rectangle 3">
            <a:extLst>
              <a:ext uri="{FF2B5EF4-FFF2-40B4-BE49-F238E27FC236}">
                <a16:creationId xmlns:a16="http://schemas.microsoft.com/office/drawing/2014/main" id="{0E99ED2C-26C0-5592-A870-9A86CF3F773A}"/>
              </a:ext>
            </a:extLst>
          </p:cNvPr>
          <p:cNvSpPr>
            <a:spLocks noGrp="1" noChangeArrowheads="1"/>
          </p:cNvSpPr>
          <p:nvPr>
            <p:ph sz="half" idx="1"/>
          </p:nvPr>
        </p:nvSpPr>
        <p:spPr>
          <a:xfrm>
            <a:off x="386838" y="1573552"/>
            <a:ext cx="6969875" cy="4466977"/>
          </a:xfrm>
        </p:spPr>
        <p:txBody>
          <a:bodyPr vert="horz" lIns="91440" tIns="45720" rIns="91440" bIns="45720" rtlCol="0" anchor="t">
            <a:normAutofit lnSpcReduction="10000"/>
          </a:bodyPr>
          <a:lstStyle/>
          <a:p>
            <a:r>
              <a:rPr lang="en-US" altLang="en-US" sz="2800" i="1">
                <a:cs typeface="Calibri"/>
              </a:rPr>
              <a:t>Individual</a:t>
            </a:r>
            <a:r>
              <a:rPr lang="en-US" altLang="en-US" sz="2800">
                <a:cs typeface="Calibri" panose="020F0502020204030204"/>
              </a:rPr>
              <a:t> Indicators: Favorites</a:t>
            </a:r>
            <a:endParaRPr lang="en-US" sz="2800">
              <a:cs typeface="Calibri"/>
            </a:endParaRPr>
          </a:p>
          <a:p>
            <a:r>
              <a:rPr lang="en-US" altLang="en-US" sz="2800" i="1">
                <a:cs typeface="Calibri" panose="020F0502020204030204"/>
              </a:rPr>
              <a:t>Emotion</a:t>
            </a:r>
            <a:r>
              <a:rPr lang="en-US" altLang="en-US" sz="2800">
                <a:cs typeface="Calibri" panose="020F0502020204030204"/>
              </a:rPr>
              <a:t> Indicators: Feelings</a:t>
            </a:r>
          </a:p>
          <a:p>
            <a:r>
              <a:rPr lang="en-US" altLang="en-US" sz="2800" i="1">
                <a:cs typeface="Calibri" panose="020F0502020204030204"/>
              </a:rPr>
              <a:t>Socialization</a:t>
            </a:r>
            <a:r>
              <a:rPr lang="en-US" altLang="en-US" sz="2800">
                <a:cs typeface="Calibri" panose="020F0502020204030204"/>
              </a:rPr>
              <a:t> Indicators: Social</a:t>
            </a:r>
          </a:p>
          <a:p>
            <a:r>
              <a:rPr lang="en-US" altLang="en-US" sz="2800" i="1">
                <a:cs typeface="Calibri" panose="020F0502020204030204"/>
              </a:rPr>
              <a:t>Self-Determination</a:t>
            </a:r>
            <a:r>
              <a:rPr lang="en-US" altLang="en-US" sz="2800">
                <a:cs typeface="Calibri" panose="020F0502020204030204"/>
              </a:rPr>
              <a:t> Indicators: Choices</a:t>
            </a:r>
          </a:p>
          <a:p>
            <a:r>
              <a:rPr lang="en-US" altLang="en-US" sz="2800" i="1">
                <a:cs typeface="Calibri" panose="020F0502020204030204"/>
              </a:rPr>
              <a:t>Physical</a:t>
            </a:r>
            <a:r>
              <a:rPr lang="en-US" altLang="en-US" sz="2800">
                <a:cs typeface="Calibri" panose="020F0502020204030204"/>
              </a:rPr>
              <a:t> Indicators: Body Clock</a:t>
            </a:r>
          </a:p>
          <a:p>
            <a:r>
              <a:rPr lang="en-US" altLang="en-US" sz="2800" i="1">
                <a:cs typeface="Calibri" panose="020F0502020204030204"/>
              </a:rPr>
              <a:t>Health</a:t>
            </a:r>
            <a:r>
              <a:rPr lang="en-US" altLang="en-US" sz="2800">
                <a:cs typeface="Calibri" panose="020F0502020204030204"/>
              </a:rPr>
              <a:t> Indicators</a:t>
            </a:r>
          </a:p>
          <a:p>
            <a:r>
              <a:rPr lang="en-US" altLang="en-US" sz="2800" i="1">
                <a:cs typeface="Calibri" panose="020F0502020204030204"/>
              </a:rPr>
              <a:t>Family Role</a:t>
            </a:r>
            <a:r>
              <a:rPr lang="en-US" altLang="en-US" sz="2800">
                <a:cs typeface="Calibri" panose="020F0502020204030204"/>
              </a:rPr>
              <a:t> Indicators</a:t>
            </a:r>
          </a:p>
          <a:p>
            <a:pPr marL="0" indent="0">
              <a:buNone/>
            </a:pPr>
            <a:r>
              <a:rPr lang="en-US" sz="2800" b="1">
                <a:ea typeface="Calibri" panose="020F0502020204030204"/>
                <a:cs typeface="Calibri" panose="020F0502020204030204"/>
              </a:rPr>
              <a:t>Simple admin:</a:t>
            </a:r>
            <a:r>
              <a:rPr lang="en-US" sz="2800">
                <a:ea typeface="Calibri" panose="020F0502020204030204"/>
                <a:cs typeface="Calibri" panose="020F0502020204030204"/>
              </a:rPr>
              <a:t> circle responses </a:t>
            </a:r>
          </a:p>
          <a:p>
            <a:pPr marL="0" indent="0">
              <a:buNone/>
            </a:pPr>
            <a:r>
              <a:rPr lang="en-US" sz="2800">
                <a:ea typeface="Calibri" panose="020F0502020204030204"/>
                <a:cs typeface="Calibri" panose="020F0502020204030204"/>
              </a:rPr>
              <a:t>and add notes of clarification</a:t>
            </a:r>
            <a:endParaRPr lang="en-US"/>
          </a:p>
          <a:p>
            <a:endParaRPr lang="en-US" sz="2800">
              <a:ea typeface="Calibri" panose="020F0502020204030204"/>
              <a:cs typeface="Calibri" panose="020F0502020204030204"/>
            </a:endParaRPr>
          </a:p>
          <a:p>
            <a:endParaRPr lang="en-US" sz="2600">
              <a:ea typeface="Calibri" panose="020F0502020204030204"/>
              <a:cs typeface="Calibri" panose="020F0502020204030204"/>
            </a:endParaRPr>
          </a:p>
          <a:p>
            <a:endParaRPr lang="en-US" altLang="en-US" sz="2800">
              <a:ea typeface="Calibri" panose="020F0502020204030204"/>
              <a:cs typeface="Calibri" panose="020F0502020204030204"/>
            </a:endParaRPr>
          </a:p>
          <a:p>
            <a:endParaRPr lang="en-US" altLang="en-US" sz="2800">
              <a:ea typeface="Calibri" panose="020F0502020204030204"/>
              <a:cs typeface="Calibri" panose="020F0502020204030204"/>
            </a:endParaRPr>
          </a:p>
          <a:p>
            <a:endParaRPr lang="en-US" altLang="en-US" sz="2800">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E9EC3A64-3537-3DC1-D923-78FCF634865B}"/>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43</a:t>
            </a:fld>
            <a:endParaRPr lang="en-US"/>
          </a:p>
        </p:txBody>
      </p:sp>
      <p:pic>
        <p:nvPicPr>
          <p:cNvPr id="3" name="Picture 2" descr="A close-up of a question&#10;&#10;AI-generated content may be incorrect.">
            <a:extLst>
              <a:ext uri="{FF2B5EF4-FFF2-40B4-BE49-F238E27FC236}">
                <a16:creationId xmlns:a16="http://schemas.microsoft.com/office/drawing/2014/main" id="{C8CECC2D-7729-1954-9C45-39C13BADBDE5}"/>
              </a:ext>
            </a:extLst>
          </p:cNvPr>
          <p:cNvPicPr>
            <a:picLocks noChangeAspect="1"/>
          </p:cNvPicPr>
          <p:nvPr/>
        </p:nvPicPr>
        <p:blipFill>
          <a:blip r:embed="rId3"/>
          <a:stretch>
            <a:fillRect/>
          </a:stretch>
        </p:blipFill>
        <p:spPr>
          <a:xfrm>
            <a:off x="5402838" y="3684288"/>
            <a:ext cx="6599207" cy="2113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0366964"/>
      </p:ext>
    </p:extLst>
  </p:cSld>
  <p:clrMapOvr>
    <a:masterClrMapping/>
  </p:clrMapOvr>
  <p:transition spd="med">
    <p:cover dir="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descr="A close-up of a paper&#10;&#10;AI-generated content may be incorrect.">
            <a:extLst>
              <a:ext uri="{FF2B5EF4-FFF2-40B4-BE49-F238E27FC236}">
                <a16:creationId xmlns:a16="http://schemas.microsoft.com/office/drawing/2014/main" id="{1D5B6411-68FB-60FE-A2F5-1B7583D94057}"/>
              </a:ext>
            </a:extLst>
          </p:cNvPr>
          <p:cNvPicPr>
            <a:picLocks noChangeAspect="1"/>
          </p:cNvPicPr>
          <p:nvPr/>
        </p:nvPicPr>
        <p:blipFill>
          <a:blip r:embed="rId3"/>
          <a:stretch>
            <a:fillRect/>
          </a:stretch>
        </p:blipFill>
        <p:spPr>
          <a:xfrm>
            <a:off x="5032076" y="4355875"/>
            <a:ext cx="6901132" cy="1999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314" name="Rectangle 2">
            <a:extLst>
              <a:ext uri="{FF2B5EF4-FFF2-40B4-BE49-F238E27FC236}">
                <a16:creationId xmlns:a16="http://schemas.microsoft.com/office/drawing/2014/main" id="{7831EA09-9300-473D-85E7-660BDC194A93}"/>
              </a:ext>
            </a:extLst>
          </p:cNvPr>
          <p:cNvSpPr>
            <a:spLocks noGrp="1" noChangeArrowheads="1"/>
          </p:cNvSpPr>
          <p:nvPr>
            <p:ph type="title" idx="4294967295"/>
          </p:nvPr>
        </p:nvSpPr>
        <p:spPr>
          <a:xfrm>
            <a:off x="376238" y="122238"/>
            <a:ext cx="11107737" cy="1295400"/>
          </a:xfrm>
        </p:spPr>
        <p:txBody>
          <a:bodyPr>
            <a:normAutofit fontScale="90000"/>
          </a:bodyPr>
          <a:lstStyle/>
          <a:p>
            <a:pPr>
              <a:defRPr/>
            </a:pPr>
            <a:r>
              <a:rPr lang="en-US" sz="3600">
                <a:solidFill>
                  <a:srgbClr val="002060"/>
                </a:solidFill>
                <a:ea typeface="+mj-lt"/>
                <a:cs typeface="+mj-lt"/>
              </a:rPr>
              <a:t>Transition Assessment Tools </a:t>
            </a:r>
            <a:br>
              <a:rPr lang="en-US" sz="3600">
                <a:solidFill>
                  <a:srgbClr val="002060"/>
                </a:solidFill>
                <a:ea typeface="+mj-lt"/>
                <a:cs typeface="+mj-lt"/>
              </a:rPr>
            </a:br>
            <a:r>
              <a:rPr lang="en-US" sz="3600">
                <a:solidFill>
                  <a:srgbClr val="009FD4"/>
                </a:solidFill>
                <a:ea typeface="+mj-lt"/>
                <a:cs typeface="+mj-lt"/>
              </a:rPr>
              <a:t>Category B3: </a:t>
            </a:r>
            <a:r>
              <a:rPr lang="en-US" sz="3600" i="1" err="1">
                <a:solidFill>
                  <a:srgbClr val="009FD4"/>
                </a:solidFill>
                <a:ea typeface="+mj-lt"/>
                <a:cs typeface="+mj-lt"/>
              </a:rPr>
              <a:t>ChoiceMaker</a:t>
            </a:r>
            <a:r>
              <a:rPr lang="en-US" sz="3600" i="1">
                <a:solidFill>
                  <a:srgbClr val="009FD4"/>
                </a:solidFill>
                <a:ea typeface="+mj-lt"/>
                <a:cs typeface="+mj-lt"/>
              </a:rPr>
              <a:t> Self-Determination Assessment</a:t>
            </a:r>
            <a:endParaRPr lang="en-US" sz="3600" i="1">
              <a:solidFill>
                <a:srgbClr val="009FD4"/>
              </a:solidFill>
              <a:ea typeface="Calibri Light"/>
              <a:cs typeface="Calibri Light"/>
            </a:endParaRPr>
          </a:p>
        </p:txBody>
      </p:sp>
      <p:sp>
        <p:nvSpPr>
          <p:cNvPr id="11268" name="Rectangle 4">
            <a:extLst>
              <a:ext uri="{FF2B5EF4-FFF2-40B4-BE49-F238E27FC236}">
                <a16:creationId xmlns:a16="http://schemas.microsoft.com/office/drawing/2014/main" id="{0B13DF78-1AE3-030B-FD04-32A0CEBB31F2}"/>
              </a:ext>
            </a:extLst>
          </p:cNvPr>
          <p:cNvSpPr>
            <a:spLocks noGrp="1" noChangeArrowheads="1"/>
          </p:cNvSpPr>
          <p:nvPr>
            <p:ph sz="half" idx="4294967295"/>
          </p:nvPr>
        </p:nvSpPr>
        <p:spPr>
          <a:xfrm>
            <a:off x="657225" y="1557338"/>
            <a:ext cx="10826749" cy="5297487"/>
          </a:xfrm>
        </p:spPr>
        <p:txBody>
          <a:bodyPr vert="horz" lIns="91440" tIns="45720" rIns="91440" bIns="45720" rtlCol="0" anchor="t">
            <a:normAutofit/>
          </a:bodyPr>
          <a:lstStyle/>
          <a:p>
            <a:r>
              <a:rPr lang="en-US" sz="2800">
                <a:ea typeface="+mn-lt"/>
                <a:cs typeface="+mn-lt"/>
              </a:rPr>
              <a:t>Used to assess middle and high school students with mild to moderate learning problems</a:t>
            </a:r>
          </a:p>
          <a:p>
            <a:r>
              <a:rPr lang="en-US" sz="2800">
                <a:ea typeface="+mn-lt"/>
                <a:cs typeface="+mn-lt"/>
              </a:rPr>
              <a:t>Assesses self-determination skills and opportunities at school to exercise these skills</a:t>
            </a:r>
          </a:p>
          <a:p>
            <a:r>
              <a:rPr lang="en-US" sz="2800">
                <a:ea typeface="+mn-lt"/>
                <a:cs typeface="+mn-lt"/>
              </a:rPr>
              <a:t>Curriculum-referenced tool that measures students' self-determination skills and progress in the ChoiceMaker Self-Determination Curriculum (free resource) </a:t>
            </a:r>
          </a:p>
        </p:txBody>
      </p:sp>
      <p:sp>
        <p:nvSpPr>
          <p:cNvPr id="2" name="Slide Number Placeholder 1">
            <a:extLst>
              <a:ext uri="{FF2B5EF4-FFF2-40B4-BE49-F238E27FC236}">
                <a16:creationId xmlns:a16="http://schemas.microsoft.com/office/drawing/2014/main" id="{F075663C-C33B-82F7-9F37-FE0AF736EC98}"/>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44</a:t>
            </a:fld>
            <a:endParaRPr lang="en-US"/>
          </a:p>
        </p:txBody>
      </p:sp>
    </p:spTree>
    <p:extLst>
      <p:ext uri="{BB962C8B-B14F-4D97-AF65-F5344CB8AC3E}">
        <p14:creationId xmlns:p14="http://schemas.microsoft.com/office/powerpoint/2010/main" val="232650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C070C70-7AC6-B297-FCF6-61CFFF1A82CA}"/>
              </a:ext>
            </a:extLst>
          </p:cNvPr>
          <p:cNvSpPr txBox="1">
            <a:spLocks noChangeArrowheads="1"/>
          </p:cNvSpPr>
          <p:nvPr/>
        </p:nvSpPr>
        <p:spPr>
          <a:xfrm>
            <a:off x="534389" y="409785"/>
            <a:ext cx="11107737" cy="12954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defRPr/>
            </a:pPr>
            <a:r>
              <a:rPr lang="en-US" sz="3600">
                <a:solidFill>
                  <a:srgbClr val="002060"/>
                </a:solidFill>
                <a:ea typeface="+mj-lt"/>
                <a:cs typeface="+mj-lt"/>
              </a:rPr>
              <a:t>Transition Assessment Tools </a:t>
            </a:r>
            <a:br>
              <a:rPr lang="en-US" sz="3600">
                <a:solidFill>
                  <a:srgbClr val="002060"/>
                </a:solidFill>
                <a:ea typeface="+mj-lt"/>
                <a:cs typeface="+mj-lt"/>
              </a:rPr>
            </a:br>
            <a:r>
              <a:rPr lang="en-US" sz="3600">
                <a:solidFill>
                  <a:srgbClr val="009FD4"/>
                </a:solidFill>
                <a:ea typeface="+mj-lt"/>
                <a:cs typeface="+mj-lt"/>
              </a:rPr>
              <a:t>Category B3: </a:t>
            </a:r>
            <a:r>
              <a:rPr lang="en-US" sz="3600" i="1" err="1">
                <a:solidFill>
                  <a:srgbClr val="009FD4"/>
                </a:solidFill>
                <a:ea typeface="+mj-lt"/>
                <a:cs typeface="+mj-lt"/>
              </a:rPr>
              <a:t>ChoiceMaker</a:t>
            </a:r>
            <a:r>
              <a:rPr lang="en-US" sz="3600" i="1">
                <a:solidFill>
                  <a:srgbClr val="009FD4"/>
                </a:solidFill>
                <a:ea typeface="+mj-lt"/>
                <a:cs typeface="+mj-lt"/>
              </a:rPr>
              <a:t> Self-Determination Assessment</a:t>
            </a:r>
            <a:endParaRPr lang="en-US" sz="3600" b="0">
              <a:solidFill>
                <a:srgbClr val="009FD4"/>
              </a:solidFill>
              <a:ea typeface="+mj-lt"/>
              <a:cs typeface="+mj-lt"/>
            </a:endParaRPr>
          </a:p>
          <a:p>
            <a:pPr>
              <a:defRPr/>
            </a:pPr>
            <a:endParaRPr lang="en-US" sz="3600" i="1">
              <a:solidFill>
                <a:srgbClr val="002060"/>
              </a:solidFill>
              <a:ea typeface="Calibri Light"/>
              <a:cs typeface="Calibri Light"/>
            </a:endParaRPr>
          </a:p>
        </p:txBody>
      </p:sp>
      <p:sp>
        <p:nvSpPr>
          <p:cNvPr id="4" name="TextBox 3">
            <a:extLst>
              <a:ext uri="{FF2B5EF4-FFF2-40B4-BE49-F238E27FC236}">
                <a16:creationId xmlns:a16="http://schemas.microsoft.com/office/drawing/2014/main" id="{DD407482-4E91-A577-DFF2-3C1320078219}"/>
              </a:ext>
            </a:extLst>
          </p:cNvPr>
          <p:cNvSpPr txBox="1"/>
          <p:nvPr/>
        </p:nvSpPr>
        <p:spPr>
          <a:xfrm>
            <a:off x="818356" y="1702382"/>
            <a:ext cx="10534506" cy="3447098"/>
          </a:xfrm>
          <a:prstGeom prst="rect">
            <a:avLst/>
          </a:prstGeom>
          <a:noFill/>
        </p:spPr>
        <p:txBody>
          <a:bodyPr wrap="square" lIns="91440" tIns="45720" rIns="91440" bIns="45720" anchor="t">
            <a:spAutoFit/>
          </a:bodyPr>
          <a:lstStyle/>
          <a:p>
            <a:pPr marL="285750" indent="-285750">
              <a:buFont typeface="Wingdings" pitchFamily="2" charset="2"/>
              <a:buChar char="§"/>
            </a:pPr>
            <a:r>
              <a:rPr lang="en-US" sz="2800">
                <a:ea typeface="+mn-lt"/>
                <a:cs typeface="+mn-lt"/>
              </a:rPr>
              <a:t>Validated using 300+ students with learning disabilities, intellectual disability, and behavior problems from four states</a:t>
            </a:r>
            <a:endParaRPr lang="en-US" sz="2800">
              <a:ea typeface="Calibri"/>
              <a:cs typeface="Calibri" panose="020F0502020204030204"/>
            </a:endParaRPr>
          </a:p>
          <a:p>
            <a:pPr marL="285750" indent="-285750">
              <a:buFont typeface="Wingdings" pitchFamily="2" charset="2"/>
              <a:buChar char="§"/>
            </a:pPr>
            <a:r>
              <a:rPr lang="en-US" sz="2800">
                <a:ea typeface="+mn-lt"/>
                <a:cs typeface="+mn-lt"/>
              </a:rPr>
              <a:t>Results point toward IEP goals and curriculum lessons</a:t>
            </a:r>
          </a:p>
          <a:p>
            <a:pPr marL="914400" lvl="1" indent="-457200">
              <a:buFont typeface="Arial"/>
              <a:buChar char="•"/>
            </a:pPr>
            <a:r>
              <a:rPr lang="en-US" sz="2800">
                <a:ea typeface="+mn-lt"/>
                <a:cs typeface="+mn-lt"/>
                <a:hlinkClick r:id="rId3"/>
              </a:rPr>
              <a:t>Link to curriculum and goal resources</a:t>
            </a:r>
            <a:endParaRPr lang="en-US" sz="2800">
              <a:ea typeface="+mn-lt"/>
              <a:cs typeface="+mn-lt"/>
            </a:endParaRPr>
          </a:p>
          <a:p>
            <a:pPr marL="285750" indent="-285750">
              <a:buFont typeface="Wingdings" pitchFamily="2" charset="2"/>
              <a:buChar char="§"/>
            </a:pPr>
            <a:r>
              <a:rPr lang="en-US" sz="2800">
                <a:ea typeface="+mn-lt"/>
                <a:cs typeface="+mn-lt"/>
              </a:rPr>
              <a:t> Assesses skills across three areas: </a:t>
            </a:r>
          </a:p>
          <a:p>
            <a:pPr marL="800100" lvl="1" indent="-342900">
              <a:buFont typeface="Arial" panose="020F0302020204030204"/>
              <a:buChar char="•"/>
            </a:pPr>
            <a:r>
              <a:rPr lang="en-US" sz="2600">
                <a:ea typeface="+mn-lt"/>
                <a:cs typeface="+mn-lt"/>
              </a:rPr>
              <a:t>choosing educational, vocational, and personal goals</a:t>
            </a:r>
          </a:p>
          <a:p>
            <a:pPr marL="800100" lvl="1" indent="-342900">
              <a:buFont typeface="Arial" panose="020F0302020204030204"/>
              <a:buChar char="•"/>
            </a:pPr>
            <a:r>
              <a:rPr lang="en-US" sz="2600">
                <a:ea typeface="+mn-lt"/>
                <a:cs typeface="+mn-lt"/>
              </a:rPr>
              <a:t>students' involvement in their IEP meetings, and </a:t>
            </a:r>
          </a:p>
          <a:p>
            <a:pPr marL="800100" lvl="1" indent="-342900">
              <a:buFont typeface="Arial" panose="020F0302020204030204"/>
              <a:buChar char="•"/>
            </a:pPr>
            <a:r>
              <a:rPr lang="en-US" sz="2600">
                <a:ea typeface="+mn-lt"/>
                <a:cs typeface="+mn-lt"/>
              </a:rPr>
              <a:t>students' attainment of IEP goals</a:t>
            </a:r>
          </a:p>
        </p:txBody>
      </p:sp>
      <p:sp>
        <p:nvSpPr>
          <p:cNvPr id="7" name="Slide Number Placeholder 1">
            <a:extLst>
              <a:ext uri="{FF2B5EF4-FFF2-40B4-BE49-F238E27FC236}">
                <a16:creationId xmlns:a16="http://schemas.microsoft.com/office/drawing/2014/main" id="{20747597-F71D-961C-94CC-1D3DC8C8F1BE}"/>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45</a:t>
            </a:fld>
            <a:endParaRPr lang="en-US"/>
          </a:p>
        </p:txBody>
      </p:sp>
    </p:spTree>
    <p:extLst>
      <p:ext uri="{BB962C8B-B14F-4D97-AF65-F5344CB8AC3E}">
        <p14:creationId xmlns:p14="http://schemas.microsoft.com/office/powerpoint/2010/main" val="42821605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831EA09-9300-473D-85E7-660BDC194A93}"/>
              </a:ext>
            </a:extLst>
          </p:cNvPr>
          <p:cNvSpPr>
            <a:spLocks noGrp="1" noChangeArrowheads="1"/>
          </p:cNvSpPr>
          <p:nvPr>
            <p:ph type="title" idx="4294967295"/>
          </p:nvPr>
        </p:nvSpPr>
        <p:spPr>
          <a:xfrm>
            <a:off x="0" y="275271"/>
            <a:ext cx="12192000" cy="1295400"/>
          </a:xfrm>
        </p:spPr>
        <p:txBody>
          <a:bodyPr>
            <a:normAutofit/>
          </a:bodyPr>
          <a:lstStyle/>
          <a:p>
            <a:pPr>
              <a:defRPr/>
            </a:pPr>
            <a:r>
              <a:rPr lang="en-US" sz="3600" dirty="0">
                <a:solidFill>
                  <a:srgbClr val="002060"/>
                </a:solidFill>
                <a:ea typeface="+mj-lt"/>
                <a:cs typeface="+mj-lt"/>
              </a:rPr>
              <a:t>Transition Assessment Tools </a:t>
            </a:r>
            <a:br>
              <a:rPr lang="en-US" sz="3600" dirty="0">
                <a:ea typeface="+mj-lt"/>
                <a:cs typeface="+mj-lt"/>
              </a:rPr>
            </a:br>
            <a:r>
              <a:rPr lang="en-US" sz="3600" dirty="0">
                <a:solidFill>
                  <a:srgbClr val="009FD4"/>
                </a:solidFill>
                <a:ea typeface="+mj-lt"/>
                <a:cs typeface="+mj-lt"/>
              </a:rPr>
              <a:t>Category B4: </a:t>
            </a:r>
            <a:r>
              <a:rPr lang="en-US" sz="3600" i="1" dirty="0">
                <a:solidFill>
                  <a:srgbClr val="009FD4"/>
                </a:solidFill>
              </a:rPr>
              <a:t>Multi-Topic/Life Skill Assessments</a:t>
            </a:r>
            <a:endParaRPr lang="en-US" sz="3600" dirty="0">
              <a:solidFill>
                <a:srgbClr val="009FD4"/>
              </a:solidFill>
              <a:ea typeface="Calibri Light"/>
              <a:cs typeface="Calibri Light"/>
            </a:endParaRPr>
          </a:p>
        </p:txBody>
      </p:sp>
      <p:sp>
        <p:nvSpPr>
          <p:cNvPr id="11268" name="Rectangle 4">
            <a:extLst>
              <a:ext uri="{FF2B5EF4-FFF2-40B4-BE49-F238E27FC236}">
                <a16:creationId xmlns:a16="http://schemas.microsoft.com/office/drawing/2014/main" id="{0B13DF78-1AE3-030B-FD04-32A0CEBB31F2}"/>
              </a:ext>
            </a:extLst>
          </p:cNvPr>
          <p:cNvSpPr>
            <a:spLocks noGrp="1" noChangeArrowheads="1"/>
          </p:cNvSpPr>
          <p:nvPr>
            <p:ph sz="half" idx="4294967295"/>
          </p:nvPr>
        </p:nvSpPr>
        <p:spPr>
          <a:xfrm>
            <a:off x="600072" y="1753968"/>
            <a:ext cx="11001376" cy="3922932"/>
          </a:xfrm>
        </p:spPr>
        <p:txBody>
          <a:bodyPr vert="horz" lIns="91440" tIns="45720" rIns="91440" bIns="45720" rtlCol="0" anchor="t">
            <a:normAutofit/>
          </a:bodyPr>
          <a:lstStyle/>
          <a:p>
            <a:endParaRPr lang="en-US" altLang="en-US" b="1">
              <a:ea typeface="Calibri"/>
              <a:cs typeface="Calibri"/>
            </a:endParaRPr>
          </a:p>
          <a:p>
            <a:pPr lvl="1"/>
            <a:endParaRPr lang="en-US" altLang="en-US" sz="2400">
              <a:cs typeface="Calibri"/>
            </a:endParaRPr>
          </a:p>
          <a:p>
            <a:pPr marL="457200" lvl="1" indent="0">
              <a:buNone/>
            </a:pPr>
            <a:endParaRPr lang="en-US" altLang="en-US" sz="2400">
              <a:highlight>
                <a:srgbClr val="FFFF00"/>
              </a:highlight>
              <a:cs typeface="Calibri"/>
            </a:endParaRPr>
          </a:p>
          <a:p>
            <a:pPr marL="457200" lvl="1" indent="0">
              <a:buNone/>
            </a:pPr>
            <a:endParaRPr lang="en-US" altLang="en-US" sz="2200">
              <a:ea typeface="Calibri" panose="020F0502020204030204"/>
              <a:cs typeface="Calibri"/>
            </a:endParaRPr>
          </a:p>
        </p:txBody>
      </p:sp>
      <p:sp>
        <p:nvSpPr>
          <p:cNvPr id="4" name="Slide Number Placeholder 1">
            <a:extLst>
              <a:ext uri="{FF2B5EF4-FFF2-40B4-BE49-F238E27FC236}">
                <a16:creationId xmlns:a16="http://schemas.microsoft.com/office/drawing/2014/main" id="{E7A5DE61-9499-6846-2E0A-8023E2342C29}"/>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46</a:t>
            </a:fld>
            <a:endParaRPr lang="en-US"/>
          </a:p>
        </p:txBody>
      </p:sp>
      <p:graphicFrame>
        <p:nvGraphicFramePr>
          <p:cNvPr id="2" name="Table 1">
            <a:extLst>
              <a:ext uri="{FF2B5EF4-FFF2-40B4-BE49-F238E27FC236}">
                <a16:creationId xmlns:a16="http://schemas.microsoft.com/office/drawing/2014/main" id="{9C68A7A3-568D-290A-309E-F7061D978DF2}"/>
              </a:ext>
            </a:extLst>
          </p:cNvPr>
          <p:cNvGraphicFramePr>
            <a:graphicFrameLocks noGrp="1"/>
          </p:cNvGraphicFramePr>
          <p:nvPr>
            <p:extLst>
              <p:ext uri="{D42A27DB-BD31-4B8C-83A1-F6EECF244321}">
                <p14:modId xmlns:p14="http://schemas.microsoft.com/office/powerpoint/2010/main" val="3229473125"/>
              </p:ext>
            </p:extLst>
          </p:nvPr>
        </p:nvGraphicFramePr>
        <p:xfrm>
          <a:off x="1301750" y="1936750"/>
          <a:ext cx="9855142" cy="2639878"/>
        </p:xfrm>
        <a:graphic>
          <a:graphicData uri="http://schemas.openxmlformats.org/drawingml/2006/table">
            <a:tbl>
              <a:tblPr firstRow="1" bandRow="1">
                <a:tableStyleId>{5C22544A-7EE6-4342-B048-85BDC9FD1C3A}</a:tableStyleId>
              </a:tblPr>
              <a:tblGrid>
                <a:gridCol w="1235362">
                  <a:extLst>
                    <a:ext uri="{9D8B030D-6E8A-4147-A177-3AD203B41FA5}">
                      <a16:colId xmlns:a16="http://schemas.microsoft.com/office/drawing/2014/main" val="3248695646"/>
                    </a:ext>
                  </a:extLst>
                </a:gridCol>
                <a:gridCol w="2424545">
                  <a:extLst>
                    <a:ext uri="{9D8B030D-6E8A-4147-A177-3AD203B41FA5}">
                      <a16:colId xmlns:a16="http://schemas.microsoft.com/office/drawing/2014/main" val="3246513697"/>
                    </a:ext>
                  </a:extLst>
                </a:gridCol>
                <a:gridCol w="3140360">
                  <a:extLst>
                    <a:ext uri="{9D8B030D-6E8A-4147-A177-3AD203B41FA5}">
                      <a16:colId xmlns:a16="http://schemas.microsoft.com/office/drawing/2014/main" val="54828027"/>
                    </a:ext>
                  </a:extLst>
                </a:gridCol>
                <a:gridCol w="3054875">
                  <a:extLst>
                    <a:ext uri="{9D8B030D-6E8A-4147-A177-3AD203B41FA5}">
                      <a16:colId xmlns:a16="http://schemas.microsoft.com/office/drawing/2014/main" val="675940518"/>
                    </a:ext>
                  </a:extLst>
                </a:gridCol>
              </a:tblGrid>
              <a:tr h="1089188">
                <a:tc>
                  <a:txBody>
                    <a:bodyPr/>
                    <a:lstStyle/>
                    <a:p>
                      <a:pPr lvl="0" algn="ctr">
                        <a:buNone/>
                      </a:pPr>
                      <a:endParaRPr lang="en-US" sz="2400" b="0" i="0" u="none" strike="noStrike" noProof="0"/>
                    </a:p>
                  </a:txBody>
                  <a:tcPr anchor="ctr"/>
                </a:tc>
                <a:tc>
                  <a:txBody>
                    <a:bodyPr/>
                    <a:lstStyle/>
                    <a:p>
                      <a:pPr lvl="0" algn="ctr">
                        <a:buNone/>
                      </a:pPr>
                      <a:r>
                        <a:rPr lang="en-US" sz="2400" b="0" i="0" u="none" strike="noStrike" noProof="0"/>
                        <a:t>Pro-Ed Informal Assessments</a:t>
                      </a:r>
                      <a:endParaRPr lang="en-US"/>
                    </a:p>
                  </a:txBody>
                  <a:tcPr anchor="ctr"/>
                </a:tc>
                <a:tc>
                  <a:txBody>
                    <a:bodyPr/>
                    <a:lstStyle/>
                    <a:p>
                      <a:pPr lvl="0" algn="ctr">
                        <a:lnSpc>
                          <a:spcPct val="100000"/>
                        </a:lnSpc>
                        <a:spcBef>
                          <a:spcPts val="0"/>
                        </a:spcBef>
                        <a:spcAft>
                          <a:spcPts val="0"/>
                        </a:spcAft>
                        <a:buNone/>
                      </a:pPr>
                      <a:r>
                        <a:rPr lang="en-US" sz="2400" b="0" i="0" u="none" strike="noStrike" noProof="0"/>
                        <a:t>Brigance Transition Skills Inventory (TSI 2)</a:t>
                      </a:r>
                      <a:endParaRPr lang="en-US"/>
                    </a:p>
                  </a:txBody>
                  <a:tcPr anchor="ctr"/>
                </a:tc>
                <a:tc>
                  <a:txBody>
                    <a:bodyPr/>
                    <a:lstStyle/>
                    <a:p>
                      <a:pPr lvl="0" algn="ctr">
                        <a:lnSpc>
                          <a:spcPct val="100000"/>
                        </a:lnSpc>
                        <a:spcBef>
                          <a:spcPts val="0"/>
                        </a:spcBef>
                        <a:spcAft>
                          <a:spcPts val="0"/>
                        </a:spcAft>
                        <a:buNone/>
                      </a:pPr>
                      <a:r>
                        <a:rPr lang="en-US" sz="2400" b="0" i="0" u="none" strike="noStrike" noProof="0" dirty="0">
                          <a:latin typeface="Calibri"/>
                        </a:rPr>
                        <a:t>Life Skills Inventory (WA State) </a:t>
                      </a:r>
                      <a:endParaRPr lang="en-US" dirty="0"/>
                    </a:p>
                  </a:txBody>
                  <a:tcPr anchor="ctr"/>
                </a:tc>
                <a:extLst>
                  <a:ext uri="{0D108BD9-81ED-4DB2-BD59-A6C34878D82A}">
                    <a16:rowId xmlns:a16="http://schemas.microsoft.com/office/drawing/2014/main" val="3426978026"/>
                  </a:ext>
                </a:extLst>
              </a:tr>
              <a:tr h="754054">
                <a:tc>
                  <a:txBody>
                    <a:bodyPr/>
                    <a:lstStyle/>
                    <a:p>
                      <a:pPr lvl="0">
                        <a:buNone/>
                      </a:pPr>
                      <a:r>
                        <a:rPr lang="en-US" sz="2300" b="1" i="0" u="none" strike="noStrike" noProof="0">
                          <a:solidFill>
                            <a:schemeClr val="tx1"/>
                          </a:solidFill>
                          <a:latin typeface="Calibri"/>
                        </a:rPr>
                        <a:t>Source</a:t>
                      </a:r>
                      <a:endParaRPr lang="en-US"/>
                    </a:p>
                  </a:txBody>
                  <a:tcPr/>
                </a:tc>
                <a:tc>
                  <a:txBody>
                    <a:bodyPr/>
                    <a:lstStyle/>
                    <a:p>
                      <a:pPr lvl="0">
                        <a:buNone/>
                      </a:pPr>
                      <a:r>
                        <a:rPr lang="en-US" sz="2300" b="0" i="0" u="none" strike="noStrike" noProof="0" err="1">
                          <a:solidFill>
                            <a:schemeClr val="tx1"/>
                          </a:solidFill>
                          <a:latin typeface="Calibri"/>
                        </a:rPr>
                        <a:t>ProEd</a:t>
                      </a:r>
                    </a:p>
                  </a:txBody>
                  <a:tcPr/>
                </a:tc>
                <a:tc>
                  <a:txBody>
                    <a:bodyPr/>
                    <a:lstStyle/>
                    <a:p>
                      <a:pPr lvl="0">
                        <a:buNone/>
                      </a:pPr>
                      <a:r>
                        <a:rPr lang="en-US" sz="2300" b="0" i="0" u="none" strike="noStrike" noProof="0">
                          <a:solidFill>
                            <a:schemeClr val="tx1"/>
                          </a:solidFill>
                          <a:latin typeface="Calibri"/>
                        </a:rPr>
                        <a:t>Curriculum Associates</a:t>
                      </a:r>
                    </a:p>
                  </a:txBody>
                  <a:tcPr/>
                </a:tc>
                <a:tc>
                  <a:txBody>
                    <a:bodyPr/>
                    <a:lstStyle/>
                    <a:p>
                      <a:pPr lvl="0">
                        <a:buNone/>
                      </a:pPr>
                      <a:r>
                        <a:rPr lang="en-US" sz="2300" b="0" i="0" u="none" strike="noStrike" noProof="0" dirty="0">
                          <a:solidFill>
                            <a:schemeClr val="tx1"/>
                          </a:solidFill>
                          <a:latin typeface="Calibri"/>
                        </a:rPr>
                        <a:t>WA State </a:t>
                      </a:r>
                    </a:p>
                  </a:txBody>
                  <a:tcPr/>
                </a:tc>
                <a:extLst>
                  <a:ext uri="{0D108BD9-81ED-4DB2-BD59-A6C34878D82A}">
                    <a16:rowId xmlns:a16="http://schemas.microsoft.com/office/drawing/2014/main" val="4183248985"/>
                  </a:ext>
                </a:extLst>
              </a:tr>
              <a:tr h="796636">
                <a:tc>
                  <a:txBody>
                    <a:bodyPr/>
                    <a:lstStyle/>
                    <a:p>
                      <a:pPr lvl="0">
                        <a:buNone/>
                      </a:pPr>
                      <a:r>
                        <a:rPr lang="en-US" sz="2300" b="1" i="0" u="none" strike="noStrike" noProof="0">
                          <a:solidFill>
                            <a:schemeClr val="tx1"/>
                          </a:solidFill>
                          <a:latin typeface="Calibri"/>
                        </a:rPr>
                        <a:t>Format</a:t>
                      </a:r>
                      <a:endParaRPr lang="en-US"/>
                    </a:p>
                  </a:txBody>
                  <a:tcPr/>
                </a:tc>
                <a:tc>
                  <a:txBody>
                    <a:bodyPr/>
                    <a:lstStyle/>
                    <a:p>
                      <a:pPr lvl="0">
                        <a:buNone/>
                      </a:pPr>
                      <a:r>
                        <a:rPr lang="en-US" sz="2300" b="0" i="0" u="none" strike="noStrike" noProof="0" dirty="0">
                          <a:solidFill>
                            <a:schemeClr val="tx1"/>
                          </a:solidFill>
                          <a:latin typeface="Calibri"/>
                        </a:rPr>
                        <a:t>Set of three books with </a:t>
                      </a:r>
                      <a:r>
                        <a:rPr lang="en-US" sz="2300" b="0" i="0" u="none" strike="noStrike" noProof="0" dirty="0" err="1">
                          <a:solidFill>
                            <a:schemeClr val="tx1"/>
                          </a:solidFill>
                          <a:latin typeface="Calibri"/>
                        </a:rPr>
                        <a:t>reproducibles</a:t>
                      </a:r>
                      <a:endParaRPr lang="en-US" sz="2300" b="0" i="0" u="none" strike="noStrike" noProof="0" dirty="0">
                        <a:solidFill>
                          <a:schemeClr val="tx1"/>
                        </a:solidFill>
                        <a:latin typeface="Calibri"/>
                      </a:endParaRPr>
                    </a:p>
                  </a:txBody>
                  <a:tcPr/>
                </a:tc>
                <a:tc>
                  <a:txBody>
                    <a:bodyPr/>
                    <a:lstStyle/>
                    <a:p>
                      <a:pPr lvl="0">
                        <a:buNone/>
                      </a:pPr>
                      <a:r>
                        <a:rPr lang="en-US" sz="2300" b="0" i="0" u="none" strike="noStrike" noProof="0">
                          <a:solidFill>
                            <a:schemeClr val="tx1"/>
                          </a:solidFill>
                          <a:latin typeface="Calibri"/>
                        </a:rPr>
                        <a:t>Administration binder &amp; record books</a:t>
                      </a:r>
                    </a:p>
                  </a:txBody>
                  <a:tcPr/>
                </a:tc>
                <a:tc>
                  <a:txBody>
                    <a:bodyPr/>
                    <a:lstStyle/>
                    <a:p>
                      <a:pPr lvl="0">
                        <a:buNone/>
                      </a:pPr>
                      <a:r>
                        <a:rPr lang="en-US" sz="2300" b="0" i="0" u="none" strike="noStrike" noProof="0" dirty="0">
                          <a:solidFill>
                            <a:schemeClr val="tx1"/>
                          </a:solidFill>
                          <a:latin typeface="Calibri"/>
                        </a:rPr>
                        <a:t>Print copy (free, printable pdf)</a:t>
                      </a:r>
                    </a:p>
                  </a:txBody>
                  <a:tcPr/>
                </a:tc>
                <a:extLst>
                  <a:ext uri="{0D108BD9-81ED-4DB2-BD59-A6C34878D82A}">
                    <a16:rowId xmlns:a16="http://schemas.microsoft.com/office/drawing/2014/main" val="2230603806"/>
                  </a:ext>
                </a:extLst>
              </a:tr>
            </a:tbl>
          </a:graphicData>
        </a:graphic>
      </p:graphicFrame>
    </p:spTree>
    <p:extLst>
      <p:ext uri="{BB962C8B-B14F-4D97-AF65-F5344CB8AC3E}">
        <p14:creationId xmlns:p14="http://schemas.microsoft.com/office/powerpoint/2010/main" val="350186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8A058-BC7A-4032-6C37-4989F3C46EBB}"/>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744AEEED-5AD8-3375-45EE-D02151BE7D01}"/>
              </a:ext>
            </a:extLst>
          </p:cNvPr>
          <p:cNvSpPr>
            <a:spLocks noGrp="1" noChangeArrowheads="1"/>
          </p:cNvSpPr>
          <p:nvPr>
            <p:ph type="title"/>
          </p:nvPr>
        </p:nvSpPr>
        <p:spPr>
          <a:xfrm>
            <a:off x="613508" y="365125"/>
            <a:ext cx="10740292" cy="1345101"/>
          </a:xfrm>
        </p:spPr>
        <p:txBody>
          <a:bodyPr>
            <a:normAutofit/>
          </a:bodyPr>
          <a:lstStyle/>
          <a:p>
            <a:pPr>
              <a:defRPr/>
            </a:pPr>
            <a:r>
              <a:rPr lang="en-US" sz="4000" dirty="0">
                <a:solidFill>
                  <a:srgbClr val="002060"/>
                </a:solidFill>
                <a:ea typeface="+mj-lt"/>
                <a:cs typeface="+mj-lt"/>
              </a:rPr>
              <a:t>Transition Assessment Tools </a:t>
            </a:r>
            <a:br>
              <a:rPr lang="en-US" sz="4000" dirty="0">
                <a:solidFill>
                  <a:srgbClr val="002060"/>
                </a:solidFill>
                <a:ea typeface="+mj-lt"/>
                <a:cs typeface="+mj-lt"/>
              </a:rPr>
            </a:br>
            <a:r>
              <a:rPr lang="en-US" sz="4000" i="1" dirty="0">
                <a:solidFill>
                  <a:srgbClr val="009FD4"/>
                </a:solidFill>
                <a:ea typeface="+mj-lt"/>
                <a:cs typeface="+mj-lt"/>
              </a:rPr>
              <a:t>Category B4: Life Skills Inventories (Free) </a:t>
            </a:r>
            <a:r>
              <a:rPr lang="en-US" sz="3600" dirty="0">
                <a:solidFill>
                  <a:srgbClr val="002060"/>
                </a:solidFill>
                <a:ea typeface="+mj-lt"/>
                <a:cs typeface="+mj-lt"/>
              </a:rPr>
              <a:t>  </a:t>
            </a:r>
            <a:endParaRPr lang="en-US" sz="3600" i="1" dirty="0">
              <a:solidFill>
                <a:srgbClr val="002060"/>
              </a:solidFill>
              <a:highlight>
                <a:srgbClr val="FFFF00"/>
              </a:highlight>
              <a:ea typeface="+mj-lt"/>
              <a:cs typeface="+mj-lt"/>
            </a:endParaRPr>
          </a:p>
        </p:txBody>
      </p:sp>
      <p:sp>
        <p:nvSpPr>
          <p:cNvPr id="4" name="Slide Number Placeholder 1">
            <a:extLst>
              <a:ext uri="{FF2B5EF4-FFF2-40B4-BE49-F238E27FC236}">
                <a16:creationId xmlns:a16="http://schemas.microsoft.com/office/drawing/2014/main" id="{8764078B-B239-FD21-6E20-966094483ABE}"/>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47</a:t>
            </a:fld>
            <a:endParaRPr lang="en-US"/>
          </a:p>
        </p:txBody>
      </p:sp>
      <p:sp>
        <p:nvSpPr>
          <p:cNvPr id="2" name="TextBox 1">
            <a:extLst>
              <a:ext uri="{FF2B5EF4-FFF2-40B4-BE49-F238E27FC236}">
                <a16:creationId xmlns:a16="http://schemas.microsoft.com/office/drawing/2014/main" id="{4F9DA710-14F5-3ABA-93F9-0F958DA8D006}"/>
              </a:ext>
            </a:extLst>
          </p:cNvPr>
          <p:cNvSpPr txBox="1"/>
          <p:nvPr/>
        </p:nvSpPr>
        <p:spPr>
          <a:xfrm>
            <a:off x="285750" y="2278207"/>
            <a:ext cx="11068050" cy="3342453"/>
          </a:xfrm>
          <a:prstGeom prst="rect">
            <a:avLst/>
          </a:prstGeom>
          <a:noFill/>
        </p:spPr>
        <p:txBody>
          <a:bodyPr wrap="square" rtlCol="0">
            <a:spAutoFit/>
          </a:bodyPr>
          <a:lstStyle/>
          <a:p>
            <a:pPr>
              <a:lnSpc>
                <a:spcPct val="114999"/>
              </a:lnSpc>
            </a:pPr>
            <a:r>
              <a:rPr lang="en-US" sz="3000" dirty="0">
                <a:cs typeface="Calibri"/>
              </a:rPr>
              <a:t>Life Skills Inventory/State of Washington (fillable pdf):</a:t>
            </a:r>
          </a:p>
          <a:p>
            <a:pPr lvl="1">
              <a:lnSpc>
                <a:spcPct val="114999"/>
              </a:lnSpc>
            </a:pPr>
            <a:r>
              <a:rPr lang="en-US" sz="2600" dirty="0">
                <a:cs typeface="Calibri"/>
                <a:hlinkClick r:id="rId3"/>
              </a:rPr>
              <a:t>https://</a:t>
            </a:r>
            <a:r>
              <a:rPr lang="en-US" sz="2600" dirty="0" err="1">
                <a:cs typeface="Calibri"/>
                <a:hlinkClick r:id="rId3"/>
              </a:rPr>
              <a:t>embracefamilies.org</a:t>
            </a:r>
            <a:r>
              <a:rPr lang="en-US" sz="2600" dirty="0">
                <a:cs typeface="Calibri"/>
                <a:hlinkClick r:id="rId3"/>
              </a:rPr>
              <a:t>/wp-content/uploads/2022/06/Life-Skills-Washington-State-Assessment-Tool-5.27.22-fillable.pdf</a:t>
            </a:r>
            <a:endParaRPr lang="en-US" sz="3000" dirty="0">
              <a:ea typeface="+mn-lt"/>
              <a:cs typeface="+mn-lt"/>
            </a:endParaRPr>
          </a:p>
          <a:p>
            <a:pPr>
              <a:lnSpc>
                <a:spcPct val="114999"/>
              </a:lnSpc>
            </a:pPr>
            <a:endParaRPr lang="en-US" sz="3000" dirty="0">
              <a:ea typeface="+mn-lt"/>
              <a:cs typeface="+mn-lt"/>
            </a:endParaRPr>
          </a:p>
          <a:p>
            <a:pPr>
              <a:lnSpc>
                <a:spcPct val="114999"/>
              </a:lnSpc>
            </a:pPr>
            <a:r>
              <a:rPr lang="en-US" sz="3000" dirty="0">
                <a:ea typeface="+mn-lt"/>
                <a:cs typeface="+mn-lt"/>
              </a:rPr>
              <a:t>Casey Life Skills (online tool):</a:t>
            </a:r>
          </a:p>
          <a:p>
            <a:pPr lvl="1">
              <a:lnSpc>
                <a:spcPct val="114999"/>
              </a:lnSpc>
            </a:pPr>
            <a:r>
              <a:rPr lang="en-US" sz="2600" dirty="0" err="1">
                <a:ea typeface="+mn-lt"/>
                <a:cs typeface="+mn-lt"/>
                <a:hlinkClick r:id="rId4"/>
              </a:rPr>
              <a:t>www.casey.org</a:t>
            </a:r>
            <a:r>
              <a:rPr lang="en-US" sz="2600" dirty="0">
                <a:ea typeface="+mn-lt"/>
                <a:cs typeface="+mn-lt"/>
              </a:rPr>
              <a:t> </a:t>
            </a:r>
          </a:p>
          <a:p>
            <a:endParaRPr lang="en-US" dirty="0"/>
          </a:p>
        </p:txBody>
      </p:sp>
    </p:spTree>
    <p:extLst>
      <p:ext uri="{BB962C8B-B14F-4D97-AF65-F5344CB8AC3E}">
        <p14:creationId xmlns:p14="http://schemas.microsoft.com/office/powerpoint/2010/main" val="3990110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2AF34-2F85-D06F-0530-F6C41430551C}"/>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ADED0216-5150-EF1D-8CE5-8F18073194A7}"/>
              </a:ext>
            </a:extLst>
          </p:cNvPr>
          <p:cNvSpPr>
            <a:spLocks noGrp="1" noChangeArrowheads="1"/>
          </p:cNvSpPr>
          <p:nvPr>
            <p:ph type="title"/>
          </p:nvPr>
        </p:nvSpPr>
        <p:spPr>
          <a:xfrm>
            <a:off x="613508" y="365125"/>
            <a:ext cx="10740292" cy="1345101"/>
          </a:xfrm>
        </p:spPr>
        <p:txBody>
          <a:bodyPr>
            <a:normAutofit/>
          </a:bodyPr>
          <a:lstStyle/>
          <a:p>
            <a:pPr>
              <a:defRPr/>
            </a:pPr>
            <a:r>
              <a:rPr lang="en-US" sz="4000" dirty="0">
                <a:solidFill>
                  <a:srgbClr val="002060"/>
                </a:solidFill>
                <a:ea typeface="+mj-lt"/>
                <a:cs typeface="+mj-lt"/>
              </a:rPr>
              <a:t>Transition Assessment Tools </a:t>
            </a:r>
            <a:br>
              <a:rPr lang="en-US" sz="4000" dirty="0">
                <a:solidFill>
                  <a:srgbClr val="002060"/>
                </a:solidFill>
                <a:ea typeface="+mj-lt"/>
                <a:cs typeface="+mj-lt"/>
              </a:rPr>
            </a:br>
            <a:r>
              <a:rPr lang="en-US" sz="4000" i="1" dirty="0">
                <a:solidFill>
                  <a:srgbClr val="009FD4"/>
                </a:solidFill>
                <a:ea typeface="+mj-lt"/>
                <a:cs typeface="+mj-lt"/>
              </a:rPr>
              <a:t>Category B4: Life Skills Inventory (WA State) </a:t>
            </a:r>
            <a:r>
              <a:rPr lang="en-US" sz="3600" dirty="0">
                <a:solidFill>
                  <a:srgbClr val="002060"/>
                </a:solidFill>
                <a:ea typeface="+mj-lt"/>
                <a:cs typeface="+mj-lt"/>
              </a:rPr>
              <a:t>  </a:t>
            </a:r>
            <a:endParaRPr lang="en-US" sz="3600" i="1" dirty="0">
              <a:solidFill>
                <a:srgbClr val="002060"/>
              </a:solidFill>
              <a:highlight>
                <a:srgbClr val="FFFF00"/>
              </a:highlight>
              <a:ea typeface="+mj-lt"/>
              <a:cs typeface="+mj-lt"/>
            </a:endParaRPr>
          </a:p>
        </p:txBody>
      </p:sp>
      <p:sp>
        <p:nvSpPr>
          <p:cNvPr id="4" name="Slide Number Placeholder 1">
            <a:extLst>
              <a:ext uri="{FF2B5EF4-FFF2-40B4-BE49-F238E27FC236}">
                <a16:creationId xmlns:a16="http://schemas.microsoft.com/office/drawing/2014/main" id="{66F6F5DD-BFED-68B2-3E70-A8DF5D0FC749}"/>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48</a:t>
            </a:fld>
            <a:endParaRPr lang="en-US"/>
          </a:p>
        </p:txBody>
      </p:sp>
      <p:sp>
        <p:nvSpPr>
          <p:cNvPr id="2" name="TextBox 1">
            <a:extLst>
              <a:ext uri="{FF2B5EF4-FFF2-40B4-BE49-F238E27FC236}">
                <a16:creationId xmlns:a16="http://schemas.microsoft.com/office/drawing/2014/main" id="{1CDBB874-0B1E-AC7E-9145-163E7B5F4C40}"/>
              </a:ext>
            </a:extLst>
          </p:cNvPr>
          <p:cNvSpPr txBox="1"/>
          <p:nvPr/>
        </p:nvSpPr>
        <p:spPr>
          <a:xfrm>
            <a:off x="228600" y="2032000"/>
            <a:ext cx="5543550" cy="3385542"/>
          </a:xfrm>
          <a:prstGeom prst="rect">
            <a:avLst/>
          </a:prstGeom>
          <a:noFill/>
        </p:spPr>
        <p:txBody>
          <a:bodyPr wrap="square" rtlCol="0">
            <a:spAutoFit/>
          </a:bodyPr>
          <a:lstStyle/>
          <a:p>
            <a:pPr marL="800100" marR="0" indent="-228600" algn="l">
              <a:spcBef>
                <a:spcPts val="0"/>
              </a:spcBef>
              <a:spcAft>
                <a:spcPts val="0"/>
              </a:spcAft>
            </a:pPr>
            <a:r>
              <a:rPr lang="en-US" sz="2800" b="0" i="0" u="none" strike="noStrike" dirty="0">
                <a:solidFill>
                  <a:srgbClr val="000000"/>
                </a:solidFill>
                <a:effectLst/>
                <a:latin typeface="Aptos" panose="020B0004020202020204" pitchFamily="34" charset="0"/>
              </a:rPr>
              <a:t>1. </a:t>
            </a:r>
            <a:r>
              <a:rPr lang="en-US" sz="2800" b="0" i="0" u="none" strike="noStrike" dirty="0">
                <a:solidFill>
                  <a:srgbClr val="000000"/>
                </a:solidFill>
                <a:effectLst/>
              </a:rPr>
              <a:t>Money Management</a:t>
            </a:r>
            <a:endParaRPr lang="en-US" sz="2800" b="0" i="0" u="none" strike="noStrike" dirty="0">
              <a:solidFill>
                <a:srgbClr val="212121"/>
              </a:solidFill>
              <a:effectLst/>
            </a:endParaRPr>
          </a:p>
          <a:p>
            <a:pPr marL="800100" marR="0" indent="-228600" algn="l">
              <a:spcBef>
                <a:spcPts val="0"/>
              </a:spcBef>
              <a:spcAft>
                <a:spcPts val="0"/>
              </a:spcAft>
            </a:pPr>
            <a:r>
              <a:rPr lang="en-US" sz="2800" b="0" i="0" u="none" strike="noStrike" dirty="0">
                <a:solidFill>
                  <a:srgbClr val="000000"/>
                </a:solidFill>
                <a:effectLst/>
              </a:rPr>
              <a:t>2. Food Management</a:t>
            </a:r>
            <a:endParaRPr lang="en-US" sz="2800" b="0" i="0" u="none" strike="noStrike" dirty="0">
              <a:solidFill>
                <a:srgbClr val="212121"/>
              </a:solidFill>
              <a:effectLst/>
            </a:endParaRPr>
          </a:p>
          <a:p>
            <a:pPr marL="800100" marR="0" indent="-228600" algn="l">
              <a:spcBef>
                <a:spcPts val="0"/>
              </a:spcBef>
              <a:spcAft>
                <a:spcPts val="0"/>
              </a:spcAft>
            </a:pPr>
            <a:r>
              <a:rPr lang="en-US" sz="2800" b="0" i="0" u="none" strike="noStrike" dirty="0">
                <a:solidFill>
                  <a:srgbClr val="000000"/>
                </a:solidFill>
                <a:effectLst/>
              </a:rPr>
              <a:t>3. Personal Appearance/Hygiene</a:t>
            </a:r>
            <a:endParaRPr lang="en-US" sz="2800" b="0" i="0" u="none" strike="noStrike" dirty="0">
              <a:solidFill>
                <a:srgbClr val="212121"/>
              </a:solidFill>
              <a:effectLst/>
            </a:endParaRPr>
          </a:p>
          <a:p>
            <a:pPr marL="800100" marR="0" indent="-228600" algn="l">
              <a:spcBef>
                <a:spcPts val="0"/>
              </a:spcBef>
              <a:spcAft>
                <a:spcPts val="0"/>
              </a:spcAft>
            </a:pPr>
            <a:r>
              <a:rPr lang="en-US" sz="2800" b="0" i="0" u="none" strike="noStrike" dirty="0">
                <a:solidFill>
                  <a:srgbClr val="000000"/>
                </a:solidFill>
                <a:effectLst/>
              </a:rPr>
              <a:t>4. Health</a:t>
            </a:r>
            <a:endParaRPr lang="en-US" sz="2800" b="0" i="0" u="none" strike="noStrike" dirty="0">
              <a:solidFill>
                <a:srgbClr val="212121"/>
              </a:solidFill>
              <a:effectLst/>
            </a:endParaRPr>
          </a:p>
          <a:p>
            <a:pPr marL="800100" marR="0" indent="-228600" algn="l">
              <a:spcBef>
                <a:spcPts val="0"/>
              </a:spcBef>
              <a:spcAft>
                <a:spcPts val="0"/>
              </a:spcAft>
            </a:pPr>
            <a:r>
              <a:rPr lang="en-US" sz="2800" b="0" i="0" u="none" strike="noStrike" dirty="0">
                <a:solidFill>
                  <a:srgbClr val="000000"/>
                </a:solidFill>
                <a:effectLst/>
              </a:rPr>
              <a:t>5. Housekeeping</a:t>
            </a:r>
          </a:p>
          <a:p>
            <a:pPr marL="800100" marR="0" indent="-228600" algn="l">
              <a:spcBef>
                <a:spcPts val="0"/>
              </a:spcBef>
              <a:spcAft>
                <a:spcPts val="0"/>
              </a:spcAft>
            </a:pPr>
            <a:r>
              <a:rPr lang="en-US" sz="2800" dirty="0">
                <a:solidFill>
                  <a:srgbClr val="000000"/>
                </a:solidFill>
              </a:rPr>
              <a:t>6. Housing </a:t>
            </a:r>
          </a:p>
          <a:p>
            <a:pPr marL="800100" marR="0" indent="-228600" algn="l">
              <a:spcBef>
                <a:spcPts val="0"/>
              </a:spcBef>
              <a:spcAft>
                <a:spcPts val="0"/>
              </a:spcAft>
            </a:pPr>
            <a:r>
              <a:rPr lang="en-US" sz="2800" b="0" i="0" u="none" strike="noStrike" dirty="0">
                <a:solidFill>
                  <a:srgbClr val="000000"/>
                </a:solidFill>
                <a:effectLst/>
              </a:rPr>
              <a:t>7. Transportation</a:t>
            </a:r>
            <a:endParaRPr lang="en-US" sz="2800" b="0" i="0" u="none" strike="noStrike" dirty="0">
              <a:solidFill>
                <a:srgbClr val="212121"/>
              </a:solidFill>
              <a:effectLst/>
            </a:endParaRPr>
          </a:p>
          <a:p>
            <a:endParaRPr lang="en-US" dirty="0"/>
          </a:p>
        </p:txBody>
      </p:sp>
      <p:sp>
        <p:nvSpPr>
          <p:cNvPr id="3" name="TextBox 2">
            <a:extLst>
              <a:ext uri="{FF2B5EF4-FFF2-40B4-BE49-F238E27FC236}">
                <a16:creationId xmlns:a16="http://schemas.microsoft.com/office/drawing/2014/main" id="{A7106763-4292-5335-210E-57792668DE49}"/>
              </a:ext>
            </a:extLst>
          </p:cNvPr>
          <p:cNvSpPr txBox="1"/>
          <p:nvPr/>
        </p:nvSpPr>
        <p:spPr>
          <a:xfrm>
            <a:off x="5994400" y="2032000"/>
            <a:ext cx="5115560" cy="3539430"/>
          </a:xfrm>
          <a:prstGeom prst="rect">
            <a:avLst/>
          </a:prstGeom>
          <a:noFill/>
        </p:spPr>
        <p:txBody>
          <a:bodyPr wrap="square" rtlCol="0">
            <a:spAutoFit/>
          </a:bodyPr>
          <a:lstStyle/>
          <a:p>
            <a:r>
              <a:rPr lang="en-US" sz="2800" dirty="0"/>
              <a:t>8.Educational Planning</a:t>
            </a:r>
          </a:p>
          <a:p>
            <a:r>
              <a:rPr lang="en-US" sz="2800" dirty="0"/>
              <a:t>9. Job Seeking Skills</a:t>
            </a:r>
          </a:p>
          <a:p>
            <a:r>
              <a:rPr lang="en-US" sz="2800" dirty="0"/>
              <a:t>10. Job Maintenance Skills</a:t>
            </a:r>
          </a:p>
          <a:p>
            <a:r>
              <a:rPr lang="en-US" sz="2800" dirty="0"/>
              <a:t>11. Emergency &amp; Safety Skills</a:t>
            </a:r>
          </a:p>
          <a:p>
            <a:r>
              <a:rPr lang="en-US" sz="2800" dirty="0"/>
              <a:t>12. Community Resources</a:t>
            </a:r>
          </a:p>
          <a:p>
            <a:r>
              <a:rPr lang="en-US" sz="2800" dirty="0"/>
              <a:t>13. Interpersonal Skills</a:t>
            </a:r>
          </a:p>
          <a:p>
            <a:r>
              <a:rPr lang="en-US" sz="2800" dirty="0"/>
              <a:t>14. Legal Skills</a:t>
            </a:r>
          </a:p>
          <a:p>
            <a:r>
              <a:rPr lang="en-US" sz="2800" dirty="0"/>
              <a:t>15. Sex Ed/Parenting/Child Care</a:t>
            </a:r>
          </a:p>
        </p:txBody>
      </p:sp>
    </p:spTree>
    <p:extLst>
      <p:ext uri="{BB962C8B-B14F-4D97-AF65-F5344CB8AC3E}">
        <p14:creationId xmlns:p14="http://schemas.microsoft.com/office/powerpoint/2010/main" val="1319628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06670-FAD4-212F-A952-5280228305C7}"/>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136DCF26-280E-DA14-3F0F-D36E2F6DF19D}"/>
              </a:ext>
            </a:extLst>
          </p:cNvPr>
          <p:cNvSpPr>
            <a:spLocks noGrp="1" noChangeArrowheads="1"/>
          </p:cNvSpPr>
          <p:nvPr>
            <p:ph type="title"/>
          </p:nvPr>
        </p:nvSpPr>
        <p:spPr>
          <a:xfrm>
            <a:off x="308919" y="365125"/>
            <a:ext cx="11553567" cy="1345101"/>
          </a:xfrm>
        </p:spPr>
        <p:txBody>
          <a:bodyPr>
            <a:normAutofit fontScale="90000"/>
          </a:bodyPr>
          <a:lstStyle/>
          <a:p>
            <a:pPr>
              <a:defRPr/>
            </a:pPr>
            <a:r>
              <a:rPr lang="en-US" sz="3600" dirty="0">
                <a:solidFill>
                  <a:srgbClr val="002060"/>
                </a:solidFill>
              </a:rPr>
              <a:t>Assessment Tools: B4 Multi-Topic/Life Skills Assessments </a:t>
            </a:r>
            <a:br>
              <a:rPr lang="en-US" sz="3600" dirty="0"/>
            </a:br>
            <a:r>
              <a:rPr lang="en-US" sz="3600" i="1" dirty="0">
                <a:solidFill>
                  <a:srgbClr val="009FD4"/>
                </a:solidFill>
              </a:rPr>
              <a:t>Recall Brigance TSI 2: Can Utilize by Topic </a:t>
            </a:r>
            <a:br>
              <a:rPr lang="en-US" sz="3600" i="1" dirty="0">
                <a:solidFill>
                  <a:srgbClr val="009FD4"/>
                </a:solidFill>
              </a:rPr>
            </a:br>
            <a:r>
              <a:rPr lang="en-US" sz="3600" i="1" dirty="0">
                <a:solidFill>
                  <a:srgbClr val="009FD4"/>
                </a:solidFill>
              </a:rPr>
              <a:t>(e.g., Independent Living)</a:t>
            </a:r>
            <a:endParaRPr lang="en-US" sz="3600" b="0" dirty="0">
              <a:solidFill>
                <a:srgbClr val="000000"/>
              </a:solidFill>
              <a:ea typeface="Calibri Light"/>
              <a:cs typeface="Calibri Light"/>
            </a:endParaRPr>
          </a:p>
          <a:p>
            <a:pPr>
              <a:defRPr/>
            </a:pPr>
            <a:endParaRPr lang="en-US" sz="3600" i="1" dirty="0">
              <a:solidFill>
                <a:srgbClr val="4472C4"/>
              </a:solidFill>
              <a:ea typeface="Calibri Light"/>
              <a:cs typeface="Calibri Light"/>
            </a:endParaRPr>
          </a:p>
        </p:txBody>
      </p:sp>
      <p:sp>
        <p:nvSpPr>
          <p:cNvPr id="4" name="Slide Number Placeholder 1">
            <a:extLst>
              <a:ext uri="{FF2B5EF4-FFF2-40B4-BE49-F238E27FC236}">
                <a16:creationId xmlns:a16="http://schemas.microsoft.com/office/drawing/2014/main" id="{C776ED03-312D-ABE6-1E46-A21DA4D38446}"/>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49</a:t>
            </a:fld>
            <a:endParaRPr lang="en-US"/>
          </a:p>
        </p:txBody>
      </p:sp>
      <p:sp>
        <p:nvSpPr>
          <p:cNvPr id="2" name="TextBox 1">
            <a:extLst>
              <a:ext uri="{FF2B5EF4-FFF2-40B4-BE49-F238E27FC236}">
                <a16:creationId xmlns:a16="http://schemas.microsoft.com/office/drawing/2014/main" id="{E70AC0FB-5B2E-3D35-6365-2879F14C9294}"/>
              </a:ext>
            </a:extLst>
          </p:cNvPr>
          <p:cNvSpPr txBox="1"/>
          <p:nvPr/>
        </p:nvSpPr>
        <p:spPr>
          <a:xfrm>
            <a:off x="-265666" y="1573934"/>
            <a:ext cx="6870345" cy="4062651"/>
          </a:xfrm>
          <a:prstGeom prst="rect">
            <a:avLst/>
          </a:prstGeom>
          <a:noFill/>
        </p:spPr>
        <p:txBody>
          <a:bodyPr wrap="square" lIns="91440" tIns="45720" rIns="91440" bIns="45720" rtlCol="0" anchor="t">
            <a:spAutoFit/>
          </a:bodyPr>
          <a:lstStyle/>
          <a:p>
            <a:pPr marL="571500"/>
            <a:r>
              <a:rPr lang="en-US" sz="2400">
                <a:solidFill>
                  <a:srgbClr val="000000"/>
                </a:solidFill>
                <a:latin typeface="Calibri"/>
                <a:ea typeface="Calibri"/>
                <a:cs typeface="Calibri"/>
              </a:rPr>
              <a:t>TSI Areas/Factors of Assessment</a:t>
            </a:r>
            <a:endParaRPr lang="en-US" sz="2400">
              <a:ea typeface="Calibri"/>
              <a:cs typeface="Calibri"/>
            </a:endParaRPr>
          </a:p>
          <a:p>
            <a:pPr marL="1028700" marR="0" indent="-457200" algn="l">
              <a:spcBef>
                <a:spcPts val="0"/>
              </a:spcBef>
              <a:spcAft>
                <a:spcPts val="0"/>
              </a:spcAft>
              <a:buFont typeface="Arial"/>
              <a:buChar char="•"/>
            </a:pPr>
            <a:r>
              <a:rPr lang="en-US" sz="2400" b="1">
                <a:solidFill>
                  <a:srgbClr val="000000"/>
                </a:solidFill>
                <a:latin typeface="Calibri"/>
                <a:ea typeface="Calibri"/>
                <a:cs typeface="Calibri"/>
              </a:rPr>
              <a:t>Employment</a:t>
            </a:r>
            <a:r>
              <a:rPr lang="en-US" sz="2400" b="1" i="0" u="none" strike="noStrike">
                <a:solidFill>
                  <a:srgbClr val="000000"/>
                </a:solidFill>
                <a:effectLst/>
                <a:latin typeface="Calibri"/>
                <a:ea typeface="Calibri"/>
                <a:cs typeface="Calibri"/>
              </a:rPr>
              <a:t>: </a:t>
            </a:r>
            <a:r>
              <a:rPr lang="en-US" sz="2400" b="0" i="0" u="none" strike="noStrike">
                <a:solidFill>
                  <a:srgbClr val="000000"/>
                </a:solidFill>
                <a:effectLst/>
                <a:latin typeface="Calibri"/>
                <a:ea typeface="Calibri"/>
                <a:cs typeface="Calibri"/>
              </a:rPr>
              <a:t>Seeking and </a:t>
            </a:r>
            <a:r>
              <a:rPr lang="en-US" sz="2400">
                <a:solidFill>
                  <a:srgbClr val="000000"/>
                </a:solidFill>
                <a:latin typeface="Calibri"/>
                <a:ea typeface="Calibri"/>
                <a:cs typeface="Calibri"/>
              </a:rPr>
              <a:t>M</a:t>
            </a:r>
            <a:r>
              <a:rPr lang="en-US" sz="2400" b="0" i="0" u="none" strike="noStrike">
                <a:solidFill>
                  <a:srgbClr val="000000"/>
                </a:solidFill>
                <a:effectLst/>
                <a:latin typeface="Calibri"/>
                <a:ea typeface="Calibri"/>
                <a:cs typeface="Calibri"/>
              </a:rPr>
              <a:t>aintaining </a:t>
            </a:r>
            <a:r>
              <a:rPr lang="en-US" sz="2400">
                <a:solidFill>
                  <a:srgbClr val="000000"/>
                </a:solidFill>
                <a:latin typeface="Calibri"/>
                <a:ea typeface="Calibri"/>
                <a:cs typeface="Calibri"/>
              </a:rPr>
              <a:t>E</a:t>
            </a:r>
            <a:r>
              <a:rPr lang="en-US" sz="2400" b="0" i="0" u="none" strike="noStrike">
                <a:solidFill>
                  <a:srgbClr val="000000"/>
                </a:solidFill>
                <a:effectLst/>
                <a:latin typeface="Calibri"/>
                <a:ea typeface="Calibri"/>
                <a:cs typeface="Calibri"/>
              </a:rPr>
              <a:t>mployment</a:t>
            </a:r>
            <a:endParaRPr lang="en-US" sz="2400" b="0" i="0" u="none" strike="noStrike">
              <a:solidFill>
                <a:srgbClr val="212121"/>
              </a:solidFill>
              <a:effectLst/>
              <a:latin typeface="Calibri"/>
              <a:ea typeface="Calibri"/>
              <a:cs typeface="Calibri"/>
            </a:endParaRPr>
          </a:p>
          <a:p>
            <a:pPr marL="1028700" indent="-457200">
              <a:buFont typeface="Arial"/>
              <a:buChar char="•"/>
            </a:pPr>
            <a:r>
              <a:rPr lang="en-US" sz="2400" b="1">
                <a:solidFill>
                  <a:srgbClr val="000000"/>
                </a:solidFill>
                <a:latin typeface="Calibri"/>
                <a:ea typeface="Calibri"/>
                <a:cs typeface="Calibri"/>
              </a:rPr>
              <a:t>Postsecondary</a:t>
            </a:r>
            <a:r>
              <a:rPr lang="en-US" sz="2400" b="1" i="0" u="none" strike="noStrike">
                <a:solidFill>
                  <a:srgbClr val="000000"/>
                </a:solidFill>
                <a:effectLst/>
                <a:latin typeface="Calibri"/>
                <a:ea typeface="Calibri"/>
                <a:cs typeface="Calibri"/>
              </a:rPr>
              <a:t> Pathways: </a:t>
            </a:r>
            <a:r>
              <a:rPr lang="en-US" sz="2400" b="0" i="0" u="none" strike="noStrike">
                <a:solidFill>
                  <a:srgbClr val="000000"/>
                </a:solidFill>
                <a:effectLst/>
                <a:latin typeface="Calibri"/>
                <a:ea typeface="Calibri"/>
                <a:cs typeface="Calibri"/>
              </a:rPr>
              <a:t>Communication, Organization</a:t>
            </a:r>
            <a:r>
              <a:rPr lang="en-US" sz="2400">
                <a:solidFill>
                  <a:srgbClr val="000000"/>
                </a:solidFill>
                <a:latin typeface="Calibri"/>
                <a:ea typeface="Calibri"/>
                <a:cs typeface="Calibri"/>
              </a:rPr>
              <a:t>,</a:t>
            </a:r>
            <a:r>
              <a:rPr lang="en-US" sz="2400" b="0" i="0" u="none" strike="noStrike">
                <a:solidFill>
                  <a:srgbClr val="000000"/>
                </a:solidFill>
                <a:effectLst/>
                <a:latin typeface="Calibri"/>
                <a:ea typeface="Calibri"/>
                <a:cs typeface="Calibri"/>
              </a:rPr>
              <a:t> </a:t>
            </a:r>
            <a:r>
              <a:rPr lang="en-US" sz="2400">
                <a:solidFill>
                  <a:srgbClr val="000000"/>
                </a:solidFill>
                <a:latin typeface="Calibri"/>
                <a:ea typeface="Calibri"/>
                <a:cs typeface="Calibri"/>
              </a:rPr>
              <a:t>and </a:t>
            </a:r>
            <a:r>
              <a:rPr lang="en-US" sz="2400" b="0" i="0" u="none" strike="noStrike">
                <a:solidFill>
                  <a:srgbClr val="000000"/>
                </a:solidFill>
                <a:effectLst/>
                <a:latin typeface="Calibri"/>
                <a:ea typeface="Calibri"/>
                <a:cs typeface="Calibri"/>
              </a:rPr>
              <a:t>Self-Determination</a:t>
            </a:r>
            <a:endParaRPr lang="en-US" sz="2400" b="0" i="0" u="none" strike="noStrike">
              <a:solidFill>
                <a:srgbClr val="212121"/>
              </a:solidFill>
              <a:effectLst/>
              <a:latin typeface="Calibri"/>
              <a:ea typeface="Calibri"/>
              <a:cs typeface="Calibri"/>
            </a:endParaRPr>
          </a:p>
          <a:p>
            <a:pPr marL="1028700" indent="-457200">
              <a:buFont typeface="Arial"/>
              <a:buChar char="•"/>
            </a:pPr>
            <a:r>
              <a:rPr lang="en-US" sz="2400" b="1" i="0" u="none" strike="noStrike">
                <a:solidFill>
                  <a:srgbClr val="000000"/>
                </a:solidFill>
                <a:effectLst/>
                <a:latin typeface="Calibri"/>
                <a:ea typeface="Calibri"/>
                <a:cs typeface="Calibri"/>
              </a:rPr>
              <a:t>Independent Living: </a:t>
            </a:r>
            <a:r>
              <a:rPr lang="en-US" sz="2400" b="0" i="0" u="none" strike="noStrike">
                <a:solidFill>
                  <a:srgbClr val="000000"/>
                </a:solidFill>
                <a:effectLst/>
                <a:latin typeface="Calibri"/>
                <a:ea typeface="Calibri"/>
                <a:cs typeface="Calibri"/>
              </a:rPr>
              <a:t>Food, Housing, Money, Health</a:t>
            </a:r>
            <a:r>
              <a:rPr lang="en-US" sz="2400">
                <a:solidFill>
                  <a:srgbClr val="000000"/>
                </a:solidFill>
                <a:latin typeface="Calibri"/>
                <a:ea typeface="Calibri"/>
                <a:cs typeface="Calibri"/>
              </a:rPr>
              <a:t>, and</a:t>
            </a:r>
            <a:r>
              <a:rPr lang="en-US" sz="2400" b="0" i="0" u="none" strike="noStrike">
                <a:solidFill>
                  <a:srgbClr val="000000"/>
                </a:solidFill>
                <a:effectLst/>
                <a:latin typeface="Calibri"/>
                <a:ea typeface="Calibri"/>
                <a:cs typeface="Calibri"/>
              </a:rPr>
              <a:t> Transportation </a:t>
            </a:r>
            <a:endParaRPr lang="en-US" sz="2400" b="0" i="0" u="none" strike="noStrike">
              <a:solidFill>
                <a:srgbClr val="212121"/>
              </a:solidFill>
              <a:effectLst/>
              <a:latin typeface="Calibri"/>
              <a:ea typeface="Calibri"/>
              <a:cs typeface="Calibri"/>
            </a:endParaRPr>
          </a:p>
          <a:p>
            <a:pPr marL="1028700" marR="0" indent="-457200" algn="l">
              <a:spcBef>
                <a:spcPts val="0"/>
              </a:spcBef>
              <a:spcAft>
                <a:spcPts val="0"/>
              </a:spcAft>
              <a:buFont typeface="Arial"/>
              <a:buChar char="•"/>
            </a:pPr>
            <a:r>
              <a:rPr lang="en-US" sz="2400" b="1">
                <a:solidFill>
                  <a:srgbClr val="000000"/>
                </a:solidFill>
                <a:latin typeface="Calibri"/>
                <a:ea typeface="Calibri"/>
                <a:cs typeface="Calibri"/>
              </a:rPr>
              <a:t>Community</a:t>
            </a:r>
            <a:r>
              <a:rPr lang="en-US" sz="2400" b="1" i="0" u="none" strike="noStrike">
                <a:solidFill>
                  <a:srgbClr val="000000"/>
                </a:solidFill>
                <a:effectLst/>
                <a:latin typeface="Calibri"/>
                <a:ea typeface="Calibri"/>
                <a:cs typeface="Calibri"/>
              </a:rPr>
              <a:t> Participation: </a:t>
            </a:r>
            <a:r>
              <a:rPr lang="en-US" sz="2400" b="0" i="0" u="none" strike="noStrike">
                <a:solidFill>
                  <a:srgbClr val="000000"/>
                </a:solidFill>
                <a:effectLst/>
                <a:latin typeface="Calibri"/>
                <a:ea typeface="Calibri"/>
                <a:cs typeface="Calibri"/>
              </a:rPr>
              <a:t>Use/Access of Resources, Citizenship, Recreation, etc.</a:t>
            </a:r>
            <a:endParaRPr lang="en-US" sz="2400" b="0" i="0" u="none" strike="noStrike">
              <a:solidFill>
                <a:srgbClr val="212121"/>
              </a:solidFill>
              <a:effectLst/>
              <a:latin typeface="Calibri"/>
              <a:ea typeface="Calibri"/>
              <a:cs typeface="Calibri"/>
            </a:endParaRPr>
          </a:p>
          <a:p>
            <a:pPr marL="1028700" indent="-457200">
              <a:buFont typeface="Arial"/>
              <a:buChar char="•"/>
            </a:pPr>
            <a:r>
              <a:rPr lang="en-US" sz="2400" b="1" i="0" u="none" strike="noStrike">
                <a:solidFill>
                  <a:srgbClr val="000000"/>
                </a:solidFill>
                <a:effectLst/>
                <a:latin typeface="Calibri"/>
                <a:ea typeface="Calibri"/>
                <a:cs typeface="Calibri"/>
              </a:rPr>
              <a:t>Academics: </a:t>
            </a:r>
            <a:r>
              <a:rPr lang="en-US" sz="2400" b="0" i="0" u="none" strike="noStrike">
                <a:solidFill>
                  <a:srgbClr val="000000"/>
                </a:solidFill>
                <a:effectLst/>
                <a:latin typeface="Calibri"/>
                <a:ea typeface="Calibri"/>
                <a:cs typeface="Calibri"/>
              </a:rPr>
              <a:t>Reading</a:t>
            </a:r>
            <a:r>
              <a:rPr lang="en-US" sz="2400">
                <a:solidFill>
                  <a:srgbClr val="000000"/>
                </a:solidFill>
                <a:latin typeface="Calibri"/>
                <a:ea typeface="Calibri"/>
                <a:cs typeface="Calibri"/>
              </a:rPr>
              <a:t> and </a:t>
            </a:r>
            <a:r>
              <a:rPr lang="en-US" sz="2400" b="0" i="0" u="none" strike="noStrike">
                <a:solidFill>
                  <a:srgbClr val="000000"/>
                </a:solidFill>
                <a:effectLst/>
                <a:latin typeface="Calibri"/>
                <a:ea typeface="Calibri"/>
                <a:cs typeface="Calibri"/>
              </a:rPr>
              <a:t>Math levels</a:t>
            </a:r>
            <a:endParaRPr lang="en-US" sz="2400" b="0" i="0" u="none" strike="noStrike">
              <a:solidFill>
                <a:srgbClr val="212121"/>
              </a:solidFill>
              <a:effectLst/>
              <a:latin typeface="Calibri"/>
              <a:ea typeface="Calibri"/>
              <a:cs typeface="Calibri"/>
            </a:endParaRPr>
          </a:p>
          <a:p>
            <a:endParaRPr lang="en-US"/>
          </a:p>
        </p:txBody>
      </p:sp>
      <p:pic>
        <p:nvPicPr>
          <p:cNvPr id="3" name="Picture 2" descr="A collage of items&#10;&#10;AI-generated content may be incorrect.">
            <a:extLst>
              <a:ext uri="{FF2B5EF4-FFF2-40B4-BE49-F238E27FC236}">
                <a16:creationId xmlns:a16="http://schemas.microsoft.com/office/drawing/2014/main" id="{1EBEE73F-52E2-F7B8-D768-12FE9B449242}"/>
              </a:ext>
            </a:extLst>
          </p:cNvPr>
          <p:cNvPicPr>
            <a:picLocks noChangeAspect="1"/>
          </p:cNvPicPr>
          <p:nvPr/>
        </p:nvPicPr>
        <p:blipFill>
          <a:blip r:embed="rId3"/>
          <a:stretch>
            <a:fillRect/>
          </a:stretch>
        </p:blipFill>
        <p:spPr>
          <a:xfrm>
            <a:off x="6745247" y="1706418"/>
            <a:ext cx="5247780" cy="3641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651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2904-A63F-ACD4-E3C6-E6276EAD1426}"/>
              </a:ext>
            </a:extLst>
          </p:cNvPr>
          <p:cNvSpPr>
            <a:spLocks noGrp="1"/>
          </p:cNvSpPr>
          <p:nvPr>
            <p:ph type="title"/>
          </p:nvPr>
        </p:nvSpPr>
        <p:spPr>
          <a:xfrm>
            <a:off x="838200" y="238617"/>
            <a:ext cx="10515600" cy="1228097"/>
          </a:xfrm>
        </p:spPr>
        <p:txBody>
          <a:bodyPr/>
          <a:lstStyle/>
          <a:p>
            <a:r>
              <a:rPr lang="en-US" dirty="0">
                <a:cs typeface="Calibri Light"/>
              </a:rPr>
              <a:t>Federal Law (IDEA)</a:t>
            </a:r>
            <a:endParaRPr lang="en-US" dirty="0"/>
          </a:p>
        </p:txBody>
      </p:sp>
      <p:sp>
        <p:nvSpPr>
          <p:cNvPr id="3" name="Content Placeholder 2">
            <a:extLst>
              <a:ext uri="{FF2B5EF4-FFF2-40B4-BE49-F238E27FC236}">
                <a16:creationId xmlns:a16="http://schemas.microsoft.com/office/drawing/2014/main" id="{19828899-22B3-E2E3-2A5D-CEA8207A8C7F}"/>
              </a:ext>
            </a:extLst>
          </p:cNvPr>
          <p:cNvSpPr>
            <a:spLocks noGrp="1"/>
          </p:cNvSpPr>
          <p:nvPr>
            <p:ph idx="1"/>
          </p:nvPr>
        </p:nvSpPr>
        <p:spPr>
          <a:xfrm>
            <a:off x="838200" y="1373742"/>
            <a:ext cx="10515600" cy="4803221"/>
          </a:xfrm>
        </p:spPr>
        <p:txBody>
          <a:bodyPr vert="horz" lIns="91440" tIns="45720" rIns="91440" bIns="45720" rtlCol="0" anchor="t">
            <a:noAutofit/>
          </a:bodyPr>
          <a:lstStyle/>
          <a:p>
            <a:pPr>
              <a:buNone/>
            </a:pPr>
            <a:r>
              <a:rPr lang="en-US" sz="2800" dirty="0">
                <a:solidFill>
                  <a:srgbClr val="000000"/>
                </a:solidFill>
                <a:effectLst/>
                <a:latin typeface="Helvetica" pitchFamily="2" charset="0"/>
              </a:rPr>
              <a:t>The individualized education program (IEP), developed under the Individuals with Disabilities Education Act (IDEA), for each (transition-aged) student with a disability…must include:</a:t>
            </a:r>
          </a:p>
          <a:p>
            <a:pPr>
              <a:buNone/>
            </a:pPr>
            <a:r>
              <a:rPr lang="en-US" sz="2800" dirty="0">
                <a:solidFill>
                  <a:srgbClr val="000000"/>
                </a:solidFill>
                <a:effectLst/>
                <a:latin typeface="Helvetica" pitchFamily="2" charset="0"/>
              </a:rPr>
              <a:t>(1)</a:t>
            </a:r>
            <a:r>
              <a:rPr lang="en-US" sz="2800" dirty="0">
                <a:solidFill>
                  <a:srgbClr val="000000"/>
                </a:solidFill>
                <a:effectLst/>
                <a:latin typeface="Arial" panose="020B0604020202020204" pitchFamily="34" charset="0"/>
              </a:rPr>
              <a:t> </a:t>
            </a:r>
            <a:r>
              <a:rPr lang="en-US" sz="2800" b="1" u="sng" dirty="0">
                <a:solidFill>
                  <a:srgbClr val="000000"/>
                </a:solidFill>
                <a:effectLst/>
                <a:latin typeface="Helvetica" pitchFamily="2" charset="0"/>
              </a:rPr>
              <a:t>appropriate measurable postsecondary goals based upon age-appropriate transition assessments related to training, education, employment, and independent living skills</a:t>
            </a:r>
            <a:endParaRPr lang="en-US" sz="2800" dirty="0">
              <a:solidFill>
                <a:srgbClr val="000000"/>
              </a:solidFill>
              <a:effectLst/>
              <a:latin typeface="Helvetica" pitchFamily="2" charset="0"/>
            </a:endParaRPr>
          </a:p>
          <a:p>
            <a:pPr>
              <a:buNone/>
            </a:pPr>
            <a:r>
              <a:rPr lang="en-US" sz="2800" dirty="0">
                <a:solidFill>
                  <a:srgbClr val="000000"/>
                </a:solidFill>
                <a:effectLst/>
                <a:latin typeface="Helvetica" pitchFamily="2" charset="0"/>
              </a:rPr>
              <a:t>(2)</a:t>
            </a:r>
            <a:r>
              <a:rPr lang="en-US" sz="2800" dirty="0">
                <a:solidFill>
                  <a:srgbClr val="000000"/>
                </a:solidFill>
                <a:effectLst/>
                <a:latin typeface="Arial" panose="020B0604020202020204" pitchFamily="34" charset="0"/>
              </a:rPr>
              <a:t> </a:t>
            </a:r>
            <a:r>
              <a:rPr lang="en-US" sz="2800" dirty="0">
                <a:solidFill>
                  <a:srgbClr val="000000"/>
                </a:solidFill>
                <a:effectLst/>
                <a:latin typeface="Helvetica" pitchFamily="2" charset="0"/>
              </a:rPr>
              <a:t>the transition services (including courses of study) needed to assist the student with a disability in reaching those goals).</a:t>
            </a:r>
            <a:endParaRPr lang="en-US" dirty="0">
              <a:cs typeface="Calibri"/>
            </a:endParaRPr>
          </a:p>
          <a:p>
            <a:pPr>
              <a:buNone/>
            </a:pPr>
            <a:r>
              <a:rPr lang="en-US" sz="2400" dirty="0">
                <a:cs typeface="Calibri"/>
              </a:rPr>
              <a:t>[See OSERS Transition Guide (2020): </a:t>
            </a:r>
            <a:r>
              <a:rPr lang="en-US" sz="2400" dirty="0">
                <a:solidFill>
                  <a:srgbClr val="283F52"/>
                </a:solidFill>
                <a:effectLst/>
                <a:latin typeface="Helvetica" pitchFamily="2" charset="0"/>
                <a:hlinkClick r:id="rId3"/>
              </a:rPr>
              <a:t>https://www2.ed.gov/about/offices/list/</a:t>
            </a:r>
            <a:r>
              <a:rPr lang="en-US" sz="2400" dirty="0" err="1">
                <a:solidFill>
                  <a:srgbClr val="283F52"/>
                </a:solidFill>
                <a:effectLst/>
                <a:latin typeface="Helvetica" pitchFamily="2" charset="0"/>
                <a:hlinkClick r:id="rId3"/>
              </a:rPr>
              <a:t>osers</a:t>
            </a:r>
            <a:r>
              <a:rPr lang="en-US" sz="2400" dirty="0">
                <a:solidFill>
                  <a:srgbClr val="283F52"/>
                </a:solidFill>
                <a:effectLst/>
                <a:latin typeface="Helvetica" pitchFamily="2" charset="0"/>
                <a:hlinkClick r:id="rId3"/>
              </a:rPr>
              <a:t>/transition/products/postsecondary-transition-guide-2020.pdf</a:t>
            </a:r>
            <a:r>
              <a:rPr lang="en-US" sz="2400" dirty="0">
                <a:solidFill>
                  <a:srgbClr val="283F52"/>
                </a:solidFill>
                <a:effectLst/>
                <a:latin typeface="Helvetica" pitchFamily="2" charset="0"/>
              </a:rPr>
              <a:t>]</a:t>
            </a:r>
          </a:p>
          <a:p>
            <a:pPr marL="0" indent="0">
              <a:buNone/>
            </a:pPr>
            <a:r>
              <a:rPr lang="en-US" dirty="0">
                <a:cs typeface="Calibri"/>
              </a:rPr>
              <a:t> </a:t>
            </a:r>
          </a:p>
        </p:txBody>
      </p:sp>
      <p:sp>
        <p:nvSpPr>
          <p:cNvPr id="4" name="Slide Number Placeholder 1">
            <a:extLst>
              <a:ext uri="{FF2B5EF4-FFF2-40B4-BE49-F238E27FC236}">
                <a16:creationId xmlns:a16="http://schemas.microsoft.com/office/drawing/2014/main" id="{54BE4574-93D2-ADBE-D332-05A0D5B28EE0}"/>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5</a:t>
            </a:fld>
            <a:endParaRPr lang="en-US"/>
          </a:p>
        </p:txBody>
      </p:sp>
    </p:spTree>
    <p:extLst>
      <p:ext uri="{BB962C8B-B14F-4D97-AF65-F5344CB8AC3E}">
        <p14:creationId xmlns:p14="http://schemas.microsoft.com/office/powerpoint/2010/main" val="3824916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a:extLst>
              <a:ext uri="{FF2B5EF4-FFF2-40B4-BE49-F238E27FC236}">
                <a16:creationId xmlns:a16="http://schemas.microsoft.com/office/drawing/2014/main" id="{2ECCCE47-DB99-7BA7-72CE-9AC17FF6FB71}"/>
              </a:ext>
            </a:extLst>
          </p:cNvPr>
          <p:cNvSpPr>
            <a:spLocks noChangeArrowheads="1"/>
          </p:cNvSpPr>
          <p:nvPr/>
        </p:nvSpPr>
        <p:spPr bwMode="auto">
          <a:xfrm>
            <a:off x="1013691" y="1854878"/>
            <a:ext cx="907241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Tx/>
              <a:buNone/>
            </a:pPr>
            <a:r>
              <a:rPr lang="en-US" altLang="en-US" sz="2800" b="1">
                <a:latin typeface="Calibri"/>
                <a:cs typeface="Calibri"/>
              </a:rPr>
              <a:t>Independent Living – A Broader Outlook …</a:t>
            </a:r>
          </a:p>
          <a:p>
            <a:pPr>
              <a:buFont typeface="Wingdings" pitchFamily="2" charset="2"/>
              <a:buChar char="§"/>
            </a:pPr>
            <a:r>
              <a:rPr lang="en-US" altLang="en-US" sz="2800">
                <a:latin typeface="Calibri"/>
                <a:cs typeface="Calibri"/>
              </a:rPr>
              <a:t>Common Barrier/Misconception: </a:t>
            </a:r>
            <a:br>
              <a:rPr lang="en-US" altLang="en-US" sz="2800">
                <a:latin typeface="Calibri"/>
                <a:cs typeface="Calibri"/>
              </a:rPr>
            </a:br>
            <a:r>
              <a:rPr lang="en-US" altLang="en-US" sz="2800">
                <a:latin typeface="Calibri"/>
                <a:cs typeface="Calibri"/>
              </a:rPr>
              <a:t>Independent Living = Daily Living Skills</a:t>
            </a:r>
          </a:p>
          <a:p>
            <a:endParaRPr lang="en-US" altLang="en-US" sz="2000" b="1">
              <a:latin typeface="Calibri"/>
              <a:cs typeface="Calibri"/>
            </a:endParaRPr>
          </a:p>
          <a:p>
            <a:pPr marL="0" indent="0">
              <a:buNone/>
            </a:pPr>
            <a:r>
              <a:rPr lang="en-US" altLang="en-US" sz="2800" b="1">
                <a:latin typeface="Calibri"/>
                <a:cs typeface="Calibri"/>
              </a:rPr>
              <a:t>Independent Living can also encompass:</a:t>
            </a:r>
          </a:p>
          <a:p>
            <a:pPr marL="0" indent="0">
              <a:buNone/>
            </a:pPr>
            <a:endParaRPr lang="en-US" altLang="en-US" sz="2200" b="1">
              <a:latin typeface="Calibri"/>
              <a:cs typeface="Calibri"/>
            </a:endParaRPr>
          </a:p>
          <a:p>
            <a:pPr eaLnBrk="1" hangingPunct="1">
              <a:buFontTx/>
              <a:buNone/>
            </a:pPr>
            <a:endParaRPr lang="en-US" altLang="en-US" sz="2200" b="1">
              <a:latin typeface="Calibri"/>
              <a:cs typeface="Calibri"/>
            </a:endParaRPr>
          </a:p>
        </p:txBody>
      </p:sp>
      <p:sp>
        <p:nvSpPr>
          <p:cNvPr id="6148" name="Rectangle 7">
            <a:extLst>
              <a:ext uri="{FF2B5EF4-FFF2-40B4-BE49-F238E27FC236}">
                <a16:creationId xmlns:a16="http://schemas.microsoft.com/office/drawing/2014/main" id="{01B26207-8B44-5ED6-E962-3406EBC6B670}"/>
              </a:ext>
            </a:extLst>
          </p:cNvPr>
          <p:cNvSpPr>
            <a:spLocks noChangeArrowheads="1"/>
          </p:cNvSpPr>
          <p:nvPr/>
        </p:nvSpPr>
        <p:spPr bwMode="auto">
          <a:xfrm>
            <a:off x="3581401" y="5638800"/>
            <a:ext cx="6176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latin typeface="Times" panose="02020603050405020304" pitchFamily="18" charset="0"/>
            </a:endParaRPr>
          </a:p>
        </p:txBody>
      </p:sp>
      <p:sp>
        <p:nvSpPr>
          <p:cNvPr id="6149" name="Rectangle 8">
            <a:extLst>
              <a:ext uri="{FF2B5EF4-FFF2-40B4-BE49-F238E27FC236}">
                <a16:creationId xmlns:a16="http://schemas.microsoft.com/office/drawing/2014/main" id="{198AA8A7-5F48-F74B-691C-9A03EF9B5D5D}"/>
              </a:ext>
            </a:extLst>
          </p:cNvPr>
          <p:cNvSpPr>
            <a:spLocks noChangeArrowheads="1"/>
          </p:cNvSpPr>
          <p:nvPr/>
        </p:nvSpPr>
        <p:spPr bwMode="auto">
          <a:xfrm>
            <a:off x="3733801" y="5791200"/>
            <a:ext cx="6176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latin typeface="Times" panose="02020603050405020304" pitchFamily="18" charset="0"/>
            </a:endParaRPr>
          </a:p>
        </p:txBody>
      </p:sp>
      <p:sp>
        <p:nvSpPr>
          <p:cNvPr id="2" name="Title 1">
            <a:extLst>
              <a:ext uri="{FF2B5EF4-FFF2-40B4-BE49-F238E27FC236}">
                <a16:creationId xmlns:a16="http://schemas.microsoft.com/office/drawing/2014/main" id="{C84E3EB4-6198-256B-60D4-A870930EF736}"/>
              </a:ext>
            </a:extLst>
          </p:cNvPr>
          <p:cNvSpPr txBox="1">
            <a:spLocks/>
          </p:cNvSpPr>
          <p:nvPr/>
        </p:nvSpPr>
        <p:spPr>
          <a:xfrm>
            <a:off x="838200" y="331501"/>
            <a:ext cx="10515600" cy="1228097"/>
          </a:xfrm>
          <a:prstGeom prst="rect">
            <a:avLst/>
          </a:prstGeom>
        </p:spPr>
        <p:txBody>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a:cs typeface="Calibri Light"/>
              </a:rPr>
              <a:t>Independent Living Goals: </a:t>
            </a:r>
            <a:br>
              <a:rPr lang="en-US">
                <a:cs typeface="Calibri Light"/>
              </a:rPr>
            </a:br>
            <a:r>
              <a:rPr lang="en-US">
                <a:cs typeface="Calibri Light"/>
              </a:rPr>
              <a:t>Now Required for All Students with IEPs</a:t>
            </a:r>
            <a:endParaRPr lang="en-US"/>
          </a:p>
        </p:txBody>
      </p:sp>
      <p:sp>
        <p:nvSpPr>
          <p:cNvPr id="5" name="TextBox 4">
            <a:extLst>
              <a:ext uri="{FF2B5EF4-FFF2-40B4-BE49-F238E27FC236}">
                <a16:creationId xmlns:a16="http://schemas.microsoft.com/office/drawing/2014/main" id="{E32DC4B2-148A-AF4E-47A2-2D6D04E70B18}"/>
              </a:ext>
            </a:extLst>
          </p:cNvPr>
          <p:cNvSpPr txBox="1"/>
          <p:nvPr/>
        </p:nvSpPr>
        <p:spPr>
          <a:xfrm>
            <a:off x="1041400" y="4223688"/>
            <a:ext cx="9550803" cy="1938992"/>
          </a:xfrm>
          <a:prstGeom prst="rect">
            <a:avLst/>
          </a:prstGeom>
          <a:noFill/>
        </p:spPr>
        <p:txBody>
          <a:bodyPr wrap="square" numCol="2" spcCol="457200">
            <a:spAutoFit/>
          </a:bodyPr>
          <a:lstStyle/>
          <a:p>
            <a:pPr marL="342900" indent="-342900" eaLnBrk="1" hangingPunct="1">
              <a:buFont typeface="Wingdings" pitchFamily="2" charset="2"/>
              <a:buChar char="§"/>
            </a:pPr>
            <a:r>
              <a:rPr lang="en-US" altLang="en-US" sz="2400">
                <a:latin typeface="Calibri"/>
                <a:cs typeface="Calibri"/>
              </a:rPr>
              <a:t>Health &amp; Safety</a:t>
            </a:r>
          </a:p>
          <a:p>
            <a:pPr marL="342900" indent="-342900" eaLnBrk="1" hangingPunct="1">
              <a:buFont typeface="Wingdings" pitchFamily="2" charset="2"/>
              <a:buChar char="§"/>
            </a:pPr>
            <a:r>
              <a:rPr lang="en-US" altLang="en-US" sz="2400">
                <a:latin typeface="Calibri"/>
                <a:cs typeface="Calibri"/>
              </a:rPr>
              <a:t>Financial/Money Management</a:t>
            </a:r>
          </a:p>
          <a:p>
            <a:pPr marL="342900" indent="-342900" eaLnBrk="1" hangingPunct="1">
              <a:buFont typeface="Wingdings" pitchFamily="2" charset="2"/>
              <a:buChar char="§"/>
            </a:pPr>
            <a:r>
              <a:rPr lang="en-US" altLang="en-US" sz="2400">
                <a:latin typeface="Calibri"/>
                <a:cs typeface="Calibri"/>
              </a:rPr>
              <a:t>Self-Advocacy/Future Planning</a:t>
            </a:r>
            <a:br>
              <a:rPr lang="en-US" altLang="en-US" sz="2400">
                <a:latin typeface="Calibri"/>
                <a:cs typeface="Calibri"/>
              </a:rPr>
            </a:br>
            <a:br>
              <a:rPr lang="en-US" altLang="en-US" sz="2400">
                <a:latin typeface="Calibri"/>
                <a:cs typeface="Calibri"/>
              </a:rPr>
            </a:br>
            <a:endParaRPr lang="en-US" altLang="en-US" sz="2400">
              <a:latin typeface="Calibri"/>
              <a:cs typeface="Calibri"/>
            </a:endParaRPr>
          </a:p>
          <a:p>
            <a:pPr marL="342900" indent="-342900" eaLnBrk="1" hangingPunct="1">
              <a:buFont typeface="Wingdings" pitchFamily="2" charset="2"/>
              <a:buChar char="§"/>
            </a:pPr>
            <a:r>
              <a:rPr lang="en-US" altLang="en-US" sz="2400">
                <a:latin typeface="Calibri"/>
                <a:cs typeface="Calibri"/>
              </a:rPr>
              <a:t>Transportation/Mobility</a:t>
            </a:r>
          </a:p>
          <a:p>
            <a:pPr marL="342900" indent="-342900" eaLnBrk="1" hangingPunct="1">
              <a:buFont typeface="Wingdings" pitchFamily="2" charset="2"/>
              <a:buChar char="§"/>
            </a:pPr>
            <a:r>
              <a:rPr lang="en-US" altLang="en-US" sz="2400">
                <a:latin typeface="Calibri"/>
                <a:cs typeface="Calibri"/>
              </a:rPr>
              <a:t>Recreation/Leisure</a:t>
            </a:r>
          </a:p>
          <a:p>
            <a:pPr marL="342900" indent="-342900" eaLnBrk="1" hangingPunct="1">
              <a:buFont typeface="Wingdings" pitchFamily="2" charset="2"/>
              <a:buChar char="§"/>
            </a:pPr>
            <a:r>
              <a:rPr lang="en-US" altLang="en-US" sz="2400">
                <a:latin typeface="Calibri"/>
                <a:cs typeface="Calibri"/>
              </a:rPr>
              <a:t>Social Relationships</a:t>
            </a:r>
          </a:p>
        </p:txBody>
      </p:sp>
      <p:sp>
        <p:nvSpPr>
          <p:cNvPr id="7" name="Slide Number Placeholder 1">
            <a:extLst>
              <a:ext uri="{FF2B5EF4-FFF2-40B4-BE49-F238E27FC236}">
                <a16:creationId xmlns:a16="http://schemas.microsoft.com/office/drawing/2014/main" id="{CA765482-BAD9-C6E2-DE24-657D33765740}"/>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50</a:t>
            </a:fld>
            <a:endParaRPr lang="en-US"/>
          </a:p>
        </p:txBody>
      </p:sp>
    </p:spTree>
    <p:extLst>
      <p:ext uri="{BB962C8B-B14F-4D97-AF65-F5344CB8AC3E}">
        <p14:creationId xmlns:p14="http://schemas.microsoft.com/office/powerpoint/2010/main" val="1268489751"/>
      </p:ext>
    </p:extLst>
  </p:cSld>
  <p:clrMapOvr>
    <a:masterClrMapping/>
  </p:clrMapOvr>
  <p:transition spd="med">
    <p:cover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F05021A-EEE2-4D3F-A42E-0CDDAAFA01F2}"/>
              </a:ext>
            </a:extLst>
          </p:cNvPr>
          <p:cNvSpPr>
            <a:spLocks noGrp="1" noChangeArrowheads="1"/>
          </p:cNvSpPr>
          <p:nvPr>
            <p:ph type="title"/>
          </p:nvPr>
        </p:nvSpPr>
        <p:spPr>
          <a:xfrm>
            <a:off x="2311" y="122238"/>
            <a:ext cx="12194091" cy="1802036"/>
          </a:xfrm>
        </p:spPr>
        <p:txBody>
          <a:bodyPr>
            <a:normAutofit/>
          </a:bodyPr>
          <a:lstStyle/>
          <a:p>
            <a:pPr>
              <a:defRPr/>
            </a:pPr>
            <a:r>
              <a:rPr lang="en-US" sz="3900" dirty="0">
                <a:solidFill>
                  <a:srgbClr val="002060"/>
                </a:solidFill>
                <a:ea typeface="Calibri Light"/>
                <a:cs typeface="Calibri Light"/>
              </a:rPr>
              <a:t>Transition Assessment Tools </a:t>
            </a:r>
            <a:br>
              <a:rPr lang="en-US" sz="3900" dirty="0">
                <a:ea typeface="+mj-lt"/>
                <a:cs typeface="+mj-lt"/>
              </a:rPr>
            </a:br>
            <a:r>
              <a:rPr lang="en-US" sz="3900" i="1" dirty="0">
                <a:solidFill>
                  <a:srgbClr val="009FD4"/>
                </a:solidFill>
                <a:ea typeface="Calibri Light"/>
                <a:cs typeface="Calibri Light"/>
              </a:rPr>
              <a:t>Category B4 (Multi-Topic):</a:t>
            </a:r>
            <a:r>
              <a:rPr lang="en-US" sz="3600" i="1" dirty="0">
                <a:solidFill>
                  <a:srgbClr val="009FD4"/>
                </a:solidFill>
                <a:ea typeface="Calibri Light"/>
                <a:cs typeface="Calibri Light"/>
              </a:rPr>
              <a:t> Pro-Ed Informal Assessments</a:t>
            </a:r>
          </a:p>
        </p:txBody>
      </p:sp>
      <p:sp>
        <p:nvSpPr>
          <p:cNvPr id="11267" name="Rectangle 3">
            <a:extLst>
              <a:ext uri="{FF2B5EF4-FFF2-40B4-BE49-F238E27FC236}">
                <a16:creationId xmlns:a16="http://schemas.microsoft.com/office/drawing/2014/main" id="{0B7546E0-BC0C-4949-8871-EAE3CBB69C00}"/>
              </a:ext>
            </a:extLst>
          </p:cNvPr>
          <p:cNvSpPr>
            <a:spLocks noGrp="1" noChangeArrowheads="1"/>
          </p:cNvSpPr>
          <p:nvPr>
            <p:ph sz="half" idx="1"/>
          </p:nvPr>
        </p:nvSpPr>
        <p:spPr>
          <a:xfrm>
            <a:off x="4654754" y="1924274"/>
            <a:ext cx="3535975" cy="4434753"/>
          </a:xfrm>
        </p:spPr>
        <p:txBody>
          <a:bodyPr vert="horz" lIns="91440" tIns="45720" rIns="91440" bIns="45720" rtlCol="0" anchor="t">
            <a:normAutofit fontScale="92500" lnSpcReduction="10000"/>
          </a:bodyPr>
          <a:lstStyle/>
          <a:p>
            <a:pPr eaLnBrk="1" hangingPunct="1">
              <a:defRPr/>
            </a:pPr>
            <a:r>
              <a:rPr lang="en-US" altLang="en-US" sz="2600" b="1"/>
              <a:t>Authors: </a:t>
            </a:r>
            <a:r>
              <a:rPr lang="en-US" altLang="en-US" sz="2600" err="1"/>
              <a:t>Synatschk</a:t>
            </a:r>
            <a:r>
              <a:rPr lang="en-US" altLang="en-US" sz="2600"/>
              <a:t>, Clark, Patton, Copeland &amp; </a:t>
            </a:r>
            <a:r>
              <a:rPr lang="en-US" altLang="en-US" sz="2600" err="1"/>
              <a:t>Sitlington</a:t>
            </a:r>
            <a:endParaRPr lang="en-US" altLang="en-US" sz="2600"/>
          </a:p>
          <a:p>
            <a:pPr eaLnBrk="1" hangingPunct="1">
              <a:defRPr/>
            </a:pPr>
            <a:r>
              <a:rPr lang="en-US" altLang="en-US" sz="2600" b="1"/>
              <a:t>Resource: </a:t>
            </a:r>
            <a:r>
              <a:rPr lang="en-US" altLang="en-US" sz="2600" u="sng"/>
              <a:t>Informal Assessments for Transition</a:t>
            </a:r>
            <a:r>
              <a:rPr lang="en-US" altLang="en-US" sz="2600"/>
              <a:t> (</a:t>
            </a:r>
            <a:r>
              <a:rPr lang="en-US" altLang="en-US" sz="2600" err="1"/>
              <a:t>ProEd</a:t>
            </a:r>
            <a:r>
              <a:rPr lang="en-US" altLang="en-US" sz="2600"/>
              <a:t>)</a:t>
            </a:r>
          </a:p>
          <a:p>
            <a:pPr>
              <a:defRPr/>
            </a:pPr>
            <a:r>
              <a:rPr lang="en-US" sz="2800" b="1">
                <a:latin typeface="Calibri Light"/>
                <a:ea typeface="Calibri Light"/>
                <a:cs typeface="Calibri Light"/>
              </a:rPr>
              <a:t>Used as a</a:t>
            </a:r>
            <a:r>
              <a:rPr lang="en-US" sz="2800">
                <a:ea typeface="+mn-lt"/>
                <a:cs typeface="+mn-lt"/>
              </a:rPr>
              <a:t> follow-up assessment for selected planning areas on the TPI where further assessment is recommended</a:t>
            </a:r>
            <a:endParaRPr lang="en-US" sz="2800" b="1">
              <a:latin typeface="Calibri Light"/>
              <a:ea typeface="Calibri Light"/>
              <a:cs typeface="Calibri Light"/>
            </a:endParaRPr>
          </a:p>
          <a:p>
            <a:pPr eaLnBrk="1" hangingPunct="1">
              <a:defRPr/>
            </a:pPr>
            <a:endParaRPr lang="en-US" altLang="en-US" sz="2600">
              <a:ea typeface="Calibri"/>
              <a:cs typeface="Calibri"/>
            </a:endParaRPr>
          </a:p>
          <a:p>
            <a:pPr marL="0" indent="0">
              <a:buNone/>
              <a:defRPr/>
            </a:pPr>
            <a:endParaRPr lang="en-US" altLang="en-US" sz="2600">
              <a:ea typeface="Calibri"/>
              <a:cs typeface="Calibri"/>
            </a:endParaRPr>
          </a:p>
        </p:txBody>
      </p:sp>
      <p:sp>
        <p:nvSpPr>
          <p:cNvPr id="18436" name="Rectangle 4">
            <a:extLst>
              <a:ext uri="{FF2B5EF4-FFF2-40B4-BE49-F238E27FC236}">
                <a16:creationId xmlns:a16="http://schemas.microsoft.com/office/drawing/2014/main" id="{DD71CA64-04D6-63AC-B4BA-A0FDC62973E7}"/>
              </a:ext>
            </a:extLst>
          </p:cNvPr>
          <p:cNvSpPr>
            <a:spLocks noGrp="1" noChangeArrowheads="1"/>
          </p:cNvSpPr>
          <p:nvPr>
            <p:ph sz="half" idx="2"/>
          </p:nvPr>
        </p:nvSpPr>
        <p:spPr>
          <a:xfrm>
            <a:off x="8374864" y="1825625"/>
            <a:ext cx="3264694" cy="4351338"/>
          </a:xfrm>
        </p:spPr>
        <p:txBody>
          <a:bodyPr vert="horz" lIns="91440" tIns="45720" rIns="91440" bIns="45720" rtlCol="0" anchor="t">
            <a:normAutofit fontScale="92500" lnSpcReduction="10000"/>
          </a:bodyPr>
          <a:lstStyle/>
          <a:p>
            <a:pPr marL="0" indent="0">
              <a:buNone/>
            </a:pPr>
            <a:r>
              <a:rPr lang="en-US" altLang="en-US" sz="2600" b="1"/>
              <a:t>Three Booklets:</a:t>
            </a:r>
          </a:p>
          <a:p>
            <a:r>
              <a:rPr lang="en-US" altLang="en-US" sz="2600"/>
              <a:t>Employment and Career Planning</a:t>
            </a:r>
            <a:endParaRPr lang="en-US" altLang="en-US" sz="2600">
              <a:cs typeface="Calibri"/>
            </a:endParaRPr>
          </a:p>
          <a:p>
            <a:r>
              <a:rPr lang="en-US" altLang="en-US" sz="2600"/>
              <a:t>Postsecondary Education &amp; Training</a:t>
            </a:r>
            <a:endParaRPr lang="en-US" altLang="en-US" sz="2600">
              <a:cs typeface="Calibri"/>
            </a:endParaRPr>
          </a:p>
          <a:p>
            <a:r>
              <a:rPr lang="en-US" altLang="en-US" sz="2600"/>
              <a:t>Independent Living &amp; Community Participation</a:t>
            </a:r>
            <a:endParaRPr lang="en-US" altLang="en-US" sz="2600">
              <a:cs typeface="Calibri"/>
            </a:endParaRPr>
          </a:p>
        </p:txBody>
      </p:sp>
      <p:pic>
        <p:nvPicPr>
          <p:cNvPr id="2" name="Picture 2" descr="Cover image of employment and Career Planning, Postsecondary Education &amp; Training, and Independent Living &amp; Community Participation.">
            <a:extLst>
              <a:ext uri="{FF2B5EF4-FFF2-40B4-BE49-F238E27FC236}">
                <a16:creationId xmlns:a16="http://schemas.microsoft.com/office/drawing/2014/main" id="{64088290-6433-BE39-F76F-C8F02C15E5B0}"/>
              </a:ext>
            </a:extLst>
          </p:cNvPr>
          <p:cNvPicPr>
            <a:picLocks noChangeAspect="1"/>
          </p:cNvPicPr>
          <p:nvPr/>
        </p:nvPicPr>
        <p:blipFill>
          <a:blip r:embed="rId3"/>
          <a:stretch>
            <a:fillRect/>
          </a:stretch>
        </p:blipFill>
        <p:spPr>
          <a:xfrm>
            <a:off x="243730" y="2865423"/>
            <a:ext cx="3823887" cy="2255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1">
            <a:extLst>
              <a:ext uri="{FF2B5EF4-FFF2-40B4-BE49-F238E27FC236}">
                <a16:creationId xmlns:a16="http://schemas.microsoft.com/office/drawing/2014/main" id="{B5F24488-177F-AD2E-912A-FABFBB0FA6D3}"/>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51</a:t>
            </a:fld>
            <a:endParaRPr lang="en-US"/>
          </a:p>
        </p:txBody>
      </p:sp>
    </p:spTree>
    <p:extLst>
      <p:ext uri="{BB962C8B-B14F-4D97-AF65-F5344CB8AC3E}">
        <p14:creationId xmlns:p14="http://schemas.microsoft.com/office/powerpoint/2010/main" val="2802727572"/>
      </p:ext>
    </p:extLst>
  </p:cSld>
  <p:clrMapOvr>
    <a:masterClrMapping/>
  </p:clrMapOvr>
  <p:transition spd="med">
    <p:cover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3A28-F69F-C8C1-6871-10BFEBC5785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5ADAF6A-37F0-522D-6627-B0CE9284711A}"/>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B919071-6D31-3CBF-8016-890FC44A9BB5}"/>
              </a:ext>
            </a:extLst>
          </p:cNvPr>
          <p:cNvSpPr>
            <a:spLocks noGrp="1"/>
          </p:cNvSpPr>
          <p:nvPr>
            <p:ph type="sldNum" sz="quarter" idx="12"/>
          </p:nvPr>
        </p:nvSpPr>
        <p:spPr/>
        <p:txBody>
          <a:bodyPr/>
          <a:lstStyle/>
          <a:p>
            <a:fld id="{DBFB53F7-4D87-E844-B31E-B7D266CDFB23}" type="slidenum">
              <a:rPr lang="en-US" smtClean="0"/>
              <a:t>52</a:t>
            </a:fld>
            <a:endParaRPr lang="en-US"/>
          </a:p>
        </p:txBody>
      </p:sp>
      <p:sp>
        <p:nvSpPr>
          <p:cNvPr id="2" name="TextBox 1">
            <a:extLst>
              <a:ext uri="{FF2B5EF4-FFF2-40B4-BE49-F238E27FC236}">
                <a16:creationId xmlns:a16="http://schemas.microsoft.com/office/drawing/2014/main" id="{0441EBF6-469A-5171-43F8-7C9E932BBEFC}"/>
              </a:ext>
            </a:extLst>
          </p:cNvPr>
          <p:cNvSpPr txBox="1"/>
          <p:nvPr/>
        </p:nvSpPr>
        <p:spPr>
          <a:xfrm>
            <a:off x="2241698" y="2773324"/>
            <a:ext cx="7708604" cy="1569660"/>
          </a:xfrm>
          <a:prstGeom prst="rect">
            <a:avLst/>
          </a:prstGeom>
          <a:no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ea typeface="+mn-lt"/>
                <a:cs typeface="+mn-lt"/>
              </a:rPr>
              <a:t>Transition Assessments Wrap-up</a:t>
            </a:r>
            <a:endParaRPr lang="en-US" dirty="0">
              <a:solidFill>
                <a:schemeClr val="bg1"/>
              </a:solidFill>
              <a:ea typeface="+mn-lt"/>
              <a:cs typeface="+mn-lt"/>
            </a:endParaRPr>
          </a:p>
        </p:txBody>
      </p:sp>
    </p:spTree>
    <p:extLst>
      <p:ext uri="{BB962C8B-B14F-4D97-AF65-F5344CB8AC3E}">
        <p14:creationId xmlns:p14="http://schemas.microsoft.com/office/powerpoint/2010/main" val="3548261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5B6CC92-0CA0-5E2D-0A13-C499C94FF439}"/>
              </a:ext>
            </a:extLst>
          </p:cNvPr>
          <p:cNvSpPr>
            <a:spLocks noGrp="1" noChangeArrowheads="1"/>
          </p:cNvSpPr>
          <p:nvPr>
            <p:ph type="title"/>
          </p:nvPr>
        </p:nvSpPr>
        <p:spPr/>
        <p:txBody>
          <a:bodyPr>
            <a:normAutofit/>
          </a:bodyPr>
          <a:lstStyle/>
          <a:p>
            <a:r>
              <a:rPr lang="en-US" altLang="en-US" sz="4000" b="1">
                <a:solidFill>
                  <a:srgbClr val="002060"/>
                </a:solidFill>
              </a:rPr>
              <a:t>Age-appropriate Transition Assessment:</a:t>
            </a:r>
            <a:r>
              <a:rPr lang="en-US" altLang="en-US" sz="4000">
                <a:solidFill>
                  <a:srgbClr val="002060"/>
                </a:solidFill>
              </a:rPr>
              <a:t> </a:t>
            </a:r>
            <a:br>
              <a:rPr lang="en-US" altLang="en-US" sz="4000">
                <a:solidFill>
                  <a:srgbClr val="002060"/>
                </a:solidFill>
              </a:rPr>
            </a:br>
            <a:r>
              <a:rPr lang="en-US" altLang="en-US" sz="4000" i="1">
                <a:solidFill>
                  <a:srgbClr val="009FD4"/>
                </a:solidFill>
              </a:rPr>
              <a:t>Validity &amp; Reliability</a:t>
            </a:r>
            <a:endParaRPr lang="en-US" altLang="en-US" sz="4000" i="1">
              <a:solidFill>
                <a:srgbClr val="009FD4"/>
              </a:solidFill>
              <a:ea typeface="Calibri Light"/>
              <a:cs typeface="Calibri Light"/>
            </a:endParaRPr>
          </a:p>
        </p:txBody>
      </p:sp>
      <p:sp>
        <p:nvSpPr>
          <p:cNvPr id="28675" name="Rectangle 3">
            <a:extLst>
              <a:ext uri="{FF2B5EF4-FFF2-40B4-BE49-F238E27FC236}">
                <a16:creationId xmlns:a16="http://schemas.microsoft.com/office/drawing/2014/main" id="{4D3D4443-E13A-EDBB-E9B5-1EBFE694DD36}"/>
              </a:ext>
            </a:extLst>
          </p:cNvPr>
          <p:cNvSpPr>
            <a:spLocks noGrp="1" noChangeArrowheads="1"/>
          </p:cNvSpPr>
          <p:nvPr>
            <p:ph sz="half" idx="1"/>
          </p:nvPr>
        </p:nvSpPr>
        <p:spPr>
          <a:xfrm>
            <a:off x="838201" y="1933576"/>
            <a:ext cx="10515599" cy="4681537"/>
          </a:xfrm>
        </p:spPr>
        <p:txBody>
          <a:bodyPr vert="horz" lIns="91440" tIns="45720" rIns="91440" bIns="45720" rtlCol="0" anchor="t">
            <a:normAutofit/>
          </a:bodyPr>
          <a:lstStyle/>
          <a:p>
            <a:pPr eaLnBrk="1" hangingPunct="1"/>
            <a:r>
              <a:rPr lang="en-US" altLang="en-US"/>
              <a:t>Importance Factor – “The more important the decision, the more validity evidence needed.” (Jim Martin, University of Oklahoma)</a:t>
            </a:r>
            <a:endParaRPr lang="en-US" altLang="en-US">
              <a:ea typeface="Calibri"/>
              <a:cs typeface="Calibri"/>
            </a:endParaRPr>
          </a:p>
          <a:p>
            <a:r>
              <a:rPr lang="en-US" altLang="en-US"/>
              <a:t>Often not easy to discover validity evidence</a:t>
            </a:r>
            <a:endParaRPr lang="en-US" altLang="en-US">
              <a:ea typeface="Calibri"/>
              <a:cs typeface="Calibri"/>
            </a:endParaRPr>
          </a:p>
          <a:p>
            <a:pPr lvl="1"/>
            <a:r>
              <a:rPr lang="en-US" altLang="en-US"/>
              <a:t>Need to examine product descriptions, reviews</a:t>
            </a:r>
            <a:endParaRPr lang="en-US" altLang="en-US">
              <a:ea typeface="Calibri"/>
              <a:cs typeface="Calibri"/>
            </a:endParaRPr>
          </a:p>
          <a:p>
            <a:pPr eaLnBrk="1" hangingPunct="1"/>
            <a:r>
              <a:rPr lang="en-US" altLang="en-US"/>
              <a:t>Determining validity is up to the test developers and users</a:t>
            </a:r>
            <a:endParaRPr lang="en-US" altLang="en-US">
              <a:ea typeface="Calibri"/>
              <a:cs typeface="Calibri"/>
            </a:endParaRPr>
          </a:p>
          <a:p>
            <a:pPr lvl="1"/>
            <a:r>
              <a:rPr lang="en-US" altLang="en-US"/>
              <a:t>Also, use common sense: is this a tool that provides helpful info for this student? </a:t>
            </a:r>
            <a:endParaRPr lang="en-US" altLang="en-US" sz="2400">
              <a:ea typeface="Calibri"/>
              <a:cs typeface="Calibri"/>
            </a:endParaRPr>
          </a:p>
          <a:p>
            <a:pPr marL="0" indent="0" eaLnBrk="1" hangingPunct="1">
              <a:buNone/>
            </a:pPr>
            <a:endParaRPr lang="en-US" altLang="en-US" sz="2600">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B9BF67A8-FEC4-3E90-DF10-0C3C07C2906C}"/>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53</a:t>
            </a:fld>
            <a:endParaRPr lang="en-US"/>
          </a:p>
        </p:txBody>
      </p:sp>
    </p:spTree>
    <p:extLst>
      <p:ext uri="{BB962C8B-B14F-4D97-AF65-F5344CB8AC3E}">
        <p14:creationId xmlns:p14="http://schemas.microsoft.com/office/powerpoint/2010/main" val="2575656027"/>
      </p:ext>
    </p:extLst>
  </p:cSld>
  <p:clrMapOvr>
    <a:masterClrMapping/>
  </p:clrMapOvr>
  <p:transition spd="med">
    <p:cover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CDBAA22-0CAB-2612-1278-16D6685AD803}"/>
              </a:ext>
            </a:extLst>
          </p:cNvPr>
          <p:cNvSpPr>
            <a:spLocks noGrp="1" noChangeArrowheads="1"/>
          </p:cNvSpPr>
          <p:nvPr>
            <p:ph type="title"/>
          </p:nvPr>
        </p:nvSpPr>
        <p:spPr/>
        <p:txBody>
          <a:bodyPr/>
          <a:lstStyle/>
          <a:p>
            <a:r>
              <a:rPr lang="en-US" altLang="en-US" sz="4000" b="1" dirty="0">
                <a:solidFill>
                  <a:srgbClr val="002060"/>
                </a:solidFill>
              </a:rPr>
              <a:t>Review: The Purpose of Transition Assessment:</a:t>
            </a:r>
            <a:br>
              <a:rPr lang="en-US" altLang="en-US" sz="4000" b="1" dirty="0"/>
            </a:br>
            <a:r>
              <a:rPr lang="en-US" altLang="en-US" sz="3600" i="1" dirty="0">
                <a:solidFill>
                  <a:srgbClr val="009FD4"/>
                </a:solidFill>
              </a:rPr>
              <a:t>Use Results to answer 3 key questions</a:t>
            </a:r>
            <a:endParaRPr lang="en-US" altLang="en-US" sz="3600" i="1" dirty="0">
              <a:solidFill>
                <a:srgbClr val="009FD4"/>
              </a:solidFill>
              <a:ea typeface="Calibri Light"/>
              <a:cs typeface="Calibri Light"/>
            </a:endParaRPr>
          </a:p>
        </p:txBody>
      </p:sp>
      <p:sp>
        <p:nvSpPr>
          <p:cNvPr id="18435" name="Rectangle 3">
            <a:extLst>
              <a:ext uri="{FF2B5EF4-FFF2-40B4-BE49-F238E27FC236}">
                <a16:creationId xmlns:a16="http://schemas.microsoft.com/office/drawing/2014/main" id="{9924E74E-673B-4712-8F23-434E3CDF3F32}"/>
              </a:ext>
            </a:extLst>
          </p:cNvPr>
          <p:cNvSpPr>
            <a:spLocks noGrp="1" noChangeArrowheads="1"/>
          </p:cNvSpPr>
          <p:nvPr>
            <p:ph sz="half" idx="1"/>
          </p:nvPr>
        </p:nvSpPr>
        <p:spPr>
          <a:xfrm>
            <a:off x="685801" y="1719264"/>
            <a:ext cx="10668000" cy="4195761"/>
          </a:xfrm>
        </p:spPr>
        <p:txBody>
          <a:bodyPr vert="horz" lIns="91440" tIns="45720" rIns="91440" bIns="45720" rtlCol="0" anchor="t">
            <a:normAutofit/>
          </a:bodyPr>
          <a:lstStyle/>
          <a:p>
            <a:pPr>
              <a:buNone/>
              <a:defRPr/>
            </a:pPr>
            <a:r>
              <a:rPr lang="en-US" sz="2800" b="1"/>
              <a:t>After my school years, where and how do I want to …</a:t>
            </a:r>
          </a:p>
          <a:p>
            <a:pPr marL="0" indent="0">
              <a:buNone/>
              <a:defRPr/>
            </a:pPr>
            <a:r>
              <a:rPr lang="en-US" sz="2600"/>
              <a:t>1. Live?</a:t>
            </a:r>
            <a:endParaRPr lang="en-US" sz="2600">
              <a:ea typeface="Calibri" panose="020F0502020204030204"/>
              <a:cs typeface="Calibri"/>
            </a:endParaRPr>
          </a:p>
          <a:p>
            <a:pPr marL="0" indent="0">
              <a:buNone/>
              <a:defRPr/>
            </a:pPr>
            <a:r>
              <a:rPr lang="en-US" sz="2600"/>
              <a:t>2. Work?</a:t>
            </a:r>
            <a:endParaRPr lang="en-US" sz="2600">
              <a:ea typeface="Calibri" panose="020F0502020204030204"/>
              <a:cs typeface="Calibri"/>
            </a:endParaRPr>
          </a:p>
          <a:p>
            <a:pPr marL="0" indent="0">
              <a:buNone/>
              <a:defRPr/>
            </a:pPr>
            <a:r>
              <a:rPr lang="en-US" sz="2600"/>
              <a:t>3. Learn my job? </a:t>
            </a:r>
            <a:endParaRPr lang="en-US" sz="2600">
              <a:ea typeface="Calibri" panose="020F0502020204030204"/>
              <a:cs typeface="Calibri" panose="020F0502020204030204"/>
            </a:endParaRPr>
          </a:p>
          <a:p>
            <a:pPr marL="514350" indent="-514350">
              <a:buNone/>
              <a:defRPr/>
            </a:pPr>
            <a:endParaRPr lang="en-US" sz="2600"/>
          </a:p>
          <a:p>
            <a:pPr marL="0" indent="0">
              <a:buNone/>
              <a:defRPr/>
            </a:pPr>
            <a:r>
              <a:rPr lang="en-US" sz="2600"/>
              <a:t>The answers become post-secondary goals</a:t>
            </a:r>
            <a:endParaRPr lang="en-US" sz="2600">
              <a:ea typeface="Calibri" panose="020F0502020204030204"/>
              <a:cs typeface="Calibri" panose="020F0502020204030204"/>
            </a:endParaRPr>
          </a:p>
          <a:p>
            <a:pPr marL="514350" indent="-514350">
              <a:buFont typeface="Calibri" panose="05000000000000000000" pitchFamily="2" charset="2"/>
              <a:buChar char="-"/>
              <a:defRPr/>
            </a:pPr>
            <a:r>
              <a:rPr lang="en-US" sz="2600"/>
              <a:t>Additionally, we need to look at skills, interests, and where development is needed to achieve post-secondary goals</a:t>
            </a:r>
            <a:endParaRPr lang="en-US" sz="2600">
              <a:ea typeface="Calibri" panose="020F0502020204030204"/>
              <a:cs typeface="Calibri"/>
            </a:endParaRPr>
          </a:p>
          <a:p>
            <a:pPr eaLnBrk="1" hangingPunct="1">
              <a:buFont typeface="Wingdings" panose="05000000000000000000" pitchFamily="2" charset="2"/>
              <a:buNone/>
              <a:defRPr/>
            </a:pPr>
            <a:endParaRPr lang="en-US" sz="2600"/>
          </a:p>
        </p:txBody>
      </p:sp>
      <p:sp>
        <p:nvSpPr>
          <p:cNvPr id="3" name="Slide Number Placeholder 1">
            <a:extLst>
              <a:ext uri="{FF2B5EF4-FFF2-40B4-BE49-F238E27FC236}">
                <a16:creationId xmlns:a16="http://schemas.microsoft.com/office/drawing/2014/main" id="{361F2926-328D-E283-018F-8C5FA6D9CFC4}"/>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54</a:t>
            </a:fld>
            <a:endParaRPr lang="en-US"/>
          </a:p>
        </p:txBody>
      </p:sp>
    </p:spTree>
    <p:extLst>
      <p:ext uri="{BB962C8B-B14F-4D97-AF65-F5344CB8AC3E}">
        <p14:creationId xmlns:p14="http://schemas.microsoft.com/office/powerpoint/2010/main" val="876442339"/>
      </p:ext>
    </p:extLst>
  </p:cSld>
  <p:clrMapOvr>
    <a:masterClrMapping/>
  </p:clrMapOvr>
  <p:transition spd="med">
    <p:cover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A8279-D070-70E1-EC0B-7464D54555FE}"/>
            </a:ext>
          </a:extLst>
        </p:cNvPr>
        <p:cNvGrpSpPr/>
        <p:nvPr/>
      </p:nvGrpSpPr>
      <p:grpSpPr>
        <a:xfrm>
          <a:off x="0" y="0"/>
          <a:ext cx="0" cy="0"/>
          <a:chOff x="0" y="0"/>
          <a:chExt cx="0" cy="0"/>
        </a:xfrm>
      </p:grpSpPr>
      <p:sp>
        <p:nvSpPr>
          <p:cNvPr id="27650" name="Rectangle 2">
            <a:extLst>
              <a:ext uri="{FF2B5EF4-FFF2-40B4-BE49-F238E27FC236}">
                <a16:creationId xmlns:a16="http://schemas.microsoft.com/office/drawing/2014/main" id="{95C04E82-DF68-999B-97D2-D5C73516FF54}"/>
              </a:ext>
            </a:extLst>
          </p:cNvPr>
          <p:cNvSpPr>
            <a:spLocks noGrp="1" noChangeArrowheads="1"/>
          </p:cNvSpPr>
          <p:nvPr>
            <p:ph type="title"/>
          </p:nvPr>
        </p:nvSpPr>
        <p:spPr/>
        <p:txBody>
          <a:bodyPr/>
          <a:lstStyle/>
          <a:p>
            <a:r>
              <a:rPr lang="en-US" altLang="en-US" sz="4000" b="1" dirty="0">
                <a:solidFill>
                  <a:srgbClr val="002060"/>
                </a:solidFill>
              </a:rPr>
              <a:t> Transition Assessment: Thought Question:</a:t>
            </a:r>
            <a:br>
              <a:rPr lang="en-US" altLang="en-US" sz="4000" b="1" dirty="0"/>
            </a:br>
            <a:r>
              <a:rPr lang="en-US" altLang="en-US" sz="3600" b="1" i="1" dirty="0">
                <a:solidFill>
                  <a:srgbClr val="009FD4"/>
                </a:solidFill>
              </a:rPr>
              <a:t>Potential Sequencing for assessments</a:t>
            </a:r>
            <a:endParaRPr lang="en-US" altLang="en-US" sz="3600" i="1" dirty="0">
              <a:solidFill>
                <a:srgbClr val="009FD4"/>
              </a:solidFill>
              <a:ea typeface="Calibri Light"/>
              <a:cs typeface="Calibri Light"/>
            </a:endParaRPr>
          </a:p>
        </p:txBody>
      </p:sp>
      <p:sp>
        <p:nvSpPr>
          <p:cNvPr id="18435" name="Rectangle 3">
            <a:extLst>
              <a:ext uri="{FF2B5EF4-FFF2-40B4-BE49-F238E27FC236}">
                <a16:creationId xmlns:a16="http://schemas.microsoft.com/office/drawing/2014/main" id="{F0F0848B-303A-9D8A-A0D8-DFD0A643FF69}"/>
              </a:ext>
            </a:extLst>
          </p:cNvPr>
          <p:cNvSpPr>
            <a:spLocks noGrp="1" noChangeArrowheads="1"/>
          </p:cNvSpPr>
          <p:nvPr>
            <p:ph sz="half" idx="1"/>
          </p:nvPr>
        </p:nvSpPr>
        <p:spPr>
          <a:xfrm>
            <a:off x="685801" y="1719264"/>
            <a:ext cx="10668000" cy="4195761"/>
          </a:xfrm>
        </p:spPr>
        <p:txBody>
          <a:bodyPr vert="horz" lIns="91440" tIns="45720" rIns="91440" bIns="45720" rtlCol="0" anchor="t">
            <a:normAutofit/>
          </a:bodyPr>
          <a:lstStyle/>
          <a:p>
            <a:pPr eaLnBrk="1" hangingPunct="1">
              <a:buFont typeface="Wingdings" panose="05000000000000000000" pitchFamily="2" charset="2"/>
              <a:buNone/>
              <a:defRPr/>
            </a:pPr>
            <a:r>
              <a:rPr lang="en-US" sz="2600" dirty="0"/>
              <a:t>8</a:t>
            </a:r>
            <a:r>
              <a:rPr lang="en-US" sz="2600" baseline="30000" dirty="0"/>
              <a:t>th</a:t>
            </a:r>
            <a:r>
              <a:rPr lang="en-US" sz="2600" dirty="0"/>
              <a:t>/9</a:t>
            </a:r>
            <a:r>
              <a:rPr lang="en-US" sz="2600" baseline="30000" dirty="0"/>
              <a:t>th</a:t>
            </a:r>
            <a:r>
              <a:rPr lang="en-US" sz="2600" dirty="0"/>
              <a:t> Grade (age 14.5): Comprehensive, Career Interests; Transition Surveys </a:t>
            </a:r>
          </a:p>
          <a:p>
            <a:pPr eaLnBrk="1" hangingPunct="1">
              <a:buFont typeface="Wingdings" panose="05000000000000000000" pitchFamily="2" charset="2"/>
              <a:buNone/>
              <a:defRPr/>
            </a:pPr>
            <a:r>
              <a:rPr lang="en-US" sz="2600" dirty="0"/>
              <a:t>10</a:t>
            </a:r>
            <a:r>
              <a:rPr lang="en-US" sz="2600" baseline="30000" dirty="0"/>
              <a:t>th</a:t>
            </a:r>
            <a:r>
              <a:rPr lang="en-US" sz="2600" dirty="0"/>
              <a:t> Grade: Follow-up, e.g., work skills, post-secondary ed/training, life skills</a:t>
            </a:r>
          </a:p>
          <a:p>
            <a:pPr eaLnBrk="1" hangingPunct="1">
              <a:buFont typeface="Wingdings" panose="05000000000000000000" pitchFamily="2" charset="2"/>
              <a:buNone/>
              <a:defRPr/>
            </a:pPr>
            <a:r>
              <a:rPr lang="en-US" sz="2600" dirty="0"/>
              <a:t>11</a:t>
            </a:r>
            <a:r>
              <a:rPr lang="en-US" sz="2600" baseline="30000" dirty="0"/>
              <a:t>th</a:t>
            </a:r>
            <a:r>
              <a:rPr lang="en-US" sz="2600" dirty="0"/>
              <a:t> Grade: Revisit Comprehensive; Career Interests; Transition Surveys</a:t>
            </a:r>
          </a:p>
          <a:p>
            <a:pPr eaLnBrk="1" hangingPunct="1">
              <a:buFont typeface="Wingdings" panose="05000000000000000000" pitchFamily="2" charset="2"/>
              <a:buNone/>
              <a:defRPr/>
            </a:pPr>
            <a:r>
              <a:rPr lang="en-US" sz="2600" dirty="0"/>
              <a:t>12</a:t>
            </a:r>
            <a:r>
              <a:rPr lang="en-US" sz="2600" baseline="30000" dirty="0"/>
              <a:t>th</a:t>
            </a:r>
            <a:r>
              <a:rPr lang="en-US" sz="2600" dirty="0"/>
              <a:t> Grade: Follow-up with specifics re post-secondary plans, needs, etc.</a:t>
            </a:r>
          </a:p>
          <a:p>
            <a:pPr eaLnBrk="1" hangingPunct="1">
              <a:buFont typeface="Wingdings" panose="05000000000000000000" pitchFamily="2" charset="2"/>
              <a:buNone/>
              <a:defRPr/>
            </a:pPr>
            <a:r>
              <a:rPr lang="en-US" sz="2600" dirty="0"/>
              <a:t>Early YA: Revisit Comprehensive; Career Interests; Transition Surveys</a:t>
            </a:r>
          </a:p>
          <a:p>
            <a:pPr>
              <a:buNone/>
              <a:defRPr/>
            </a:pPr>
            <a:r>
              <a:rPr lang="en-US" sz="2600" dirty="0"/>
              <a:t>Subsequent YA: Follow-up, e.g., work skills, post-secondary ed/training, life skills, etc.</a:t>
            </a:r>
          </a:p>
          <a:p>
            <a:pPr>
              <a:buNone/>
              <a:defRPr/>
            </a:pPr>
            <a:r>
              <a:rPr lang="en-US" sz="2600" dirty="0"/>
              <a:t>YA Exit: ID specific post-secondary support needs for links to services, etc.</a:t>
            </a:r>
          </a:p>
          <a:p>
            <a:pPr>
              <a:buNone/>
              <a:defRPr/>
            </a:pPr>
            <a:endParaRPr lang="en-US" sz="2600" dirty="0"/>
          </a:p>
        </p:txBody>
      </p:sp>
      <p:sp>
        <p:nvSpPr>
          <p:cNvPr id="3" name="Slide Number Placeholder 1">
            <a:extLst>
              <a:ext uri="{FF2B5EF4-FFF2-40B4-BE49-F238E27FC236}">
                <a16:creationId xmlns:a16="http://schemas.microsoft.com/office/drawing/2014/main" id="{869422B4-7FF3-B3F5-9E5F-8DAED3AAC1E8}"/>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55</a:t>
            </a:fld>
            <a:endParaRPr lang="en-US"/>
          </a:p>
        </p:txBody>
      </p:sp>
    </p:spTree>
    <p:extLst>
      <p:ext uri="{BB962C8B-B14F-4D97-AF65-F5344CB8AC3E}">
        <p14:creationId xmlns:p14="http://schemas.microsoft.com/office/powerpoint/2010/main" val="2656632556"/>
      </p:ext>
    </p:extLst>
  </p:cSld>
  <p:clrMapOvr>
    <a:masterClrMapping/>
  </p:clrMapOvr>
  <p:transition spd="med">
    <p:cover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8975-B1DD-2030-12E4-D46B3BFDE1A8}"/>
              </a:ext>
            </a:extLst>
          </p:cNvPr>
          <p:cNvSpPr>
            <a:spLocks noGrp="1"/>
          </p:cNvSpPr>
          <p:nvPr>
            <p:ph type="title"/>
          </p:nvPr>
        </p:nvSpPr>
        <p:spPr>
          <a:xfrm>
            <a:off x="838200" y="222250"/>
            <a:ext cx="10515600" cy="1325563"/>
          </a:xfrm>
        </p:spPr>
        <p:txBody>
          <a:bodyPr/>
          <a:lstStyle/>
          <a:p>
            <a:r>
              <a:rPr lang="en-US">
                <a:cs typeface="Calibri Light"/>
              </a:rPr>
              <a:t>Additional Resources: ICTW website topics</a:t>
            </a:r>
            <a:endParaRPr lang="en-US"/>
          </a:p>
        </p:txBody>
      </p:sp>
      <p:sp>
        <p:nvSpPr>
          <p:cNvPr id="3" name="Content Placeholder 2">
            <a:extLst>
              <a:ext uri="{FF2B5EF4-FFF2-40B4-BE49-F238E27FC236}">
                <a16:creationId xmlns:a16="http://schemas.microsoft.com/office/drawing/2014/main" id="{B68A11E9-B5A3-3650-3BB9-1C6497B919DC}"/>
              </a:ext>
            </a:extLst>
          </p:cNvPr>
          <p:cNvSpPr>
            <a:spLocks noGrp="1"/>
          </p:cNvSpPr>
          <p:nvPr>
            <p:ph idx="1"/>
          </p:nvPr>
        </p:nvSpPr>
        <p:spPr>
          <a:xfrm>
            <a:off x="628650" y="1547813"/>
            <a:ext cx="5467350" cy="4351338"/>
          </a:xfrm>
        </p:spPr>
        <p:txBody>
          <a:bodyPr vert="horz" lIns="91440" tIns="45720" rIns="91440" bIns="45720" rtlCol="0" anchor="t">
            <a:normAutofit/>
          </a:bodyPr>
          <a:lstStyle/>
          <a:p>
            <a:pPr marL="457200" indent="-320040">
              <a:buSzPct val="85000"/>
            </a:pPr>
            <a:r>
              <a:rPr lang="en-US" sz="2600" dirty="0">
                <a:ea typeface="+mn-lt"/>
                <a:cs typeface="+mn-lt"/>
                <a:hlinkClick r:id="rId4"/>
              </a:rPr>
              <a:t>Transition Assessment</a:t>
            </a:r>
            <a:endParaRPr lang="en-US" sz="2600" dirty="0">
              <a:ea typeface="+mn-lt"/>
              <a:cs typeface="+mn-lt"/>
            </a:endParaRPr>
          </a:p>
          <a:p>
            <a:pPr marL="457200" indent="-320040">
              <a:buSzPct val="85000"/>
            </a:pPr>
            <a:r>
              <a:rPr lang="en-US" sz="2600" dirty="0">
                <a:ea typeface="+mn-lt"/>
                <a:cs typeface="+mn-lt"/>
                <a:hlinkClick r:id="rId5"/>
              </a:rPr>
              <a:t>Pathways to Employment</a:t>
            </a:r>
            <a:endParaRPr lang="en-US" sz="2600" dirty="0">
              <a:ea typeface="+mn-lt"/>
              <a:cs typeface="+mn-lt"/>
            </a:endParaRPr>
          </a:p>
          <a:p>
            <a:pPr marL="457200" indent="-320040">
              <a:buSzPct val="85000"/>
            </a:pPr>
            <a:r>
              <a:rPr lang="en-US" sz="2600" dirty="0">
                <a:ea typeface="+mn-lt"/>
                <a:cs typeface="+mn-lt"/>
                <a:hlinkClick r:id="rId6"/>
              </a:rPr>
              <a:t>Customized Employment</a:t>
            </a:r>
            <a:endParaRPr lang="en-US" sz="2600" dirty="0">
              <a:cs typeface="Calibri"/>
            </a:endParaRPr>
          </a:p>
          <a:p>
            <a:pPr marL="457200" indent="-320040">
              <a:buSzPct val="85000"/>
            </a:pPr>
            <a:r>
              <a:rPr lang="en-US" sz="2600" dirty="0">
                <a:ea typeface="+mn-lt"/>
                <a:cs typeface="+mn-lt"/>
                <a:hlinkClick r:id="rId7"/>
              </a:rPr>
              <a:t>Work-based Learning Experiences</a:t>
            </a:r>
            <a:endParaRPr lang="en-US" sz="2600" dirty="0">
              <a:cs typeface="Calibri"/>
            </a:endParaRPr>
          </a:p>
          <a:p>
            <a:pPr marL="457200" indent="-320040">
              <a:buSzPct val="85000"/>
            </a:pPr>
            <a:r>
              <a:rPr lang="en-US" sz="2600" dirty="0">
                <a:ea typeface="+mn-lt"/>
                <a:cs typeface="+mn-lt"/>
                <a:hlinkClick r:id="rId8"/>
              </a:rPr>
              <a:t>Workforce Innovation &amp; Opportunity Act (WIOA)</a:t>
            </a:r>
            <a:endParaRPr lang="en-US" sz="2600" dirty="0">
              <a:ea typeface="+mn-lt"/>
              <a:cs typeface="+mn-lt"/>
            </a:endParaRPr>
          </a:p>
          <a:p>
            <a:pPr marL="457200" indent="-320040">
              <a:buSzPct val="85000"/>
            </a:pPr>
            <a:r>
              <a:rPr lang="en-US" sz="2600" dirty="0">
                <a:ea typeface="+mn-lt"/>
                <a:cs typeface="+mn-lt"/>
                <a:hlinkClick r:id="rId9"/>
              </a:rPr>
              <a:t>Self-Determination</a:t>
            </a:r>
            <a:endParaRPr lang="en-US" sz="2600" dirty="0">
              <a:cs typeface="Calibri"/>
            </a:endParaRPr>
          </a:p>
          <a:p>
            <a:endParaRPr lang="en-US" dirty="0">
              <a:cs typeface="Calibri"/>
            </a:endParaRPr>
          </a:p>
          <a:p>
            <a:endParaRPr lang="en-US" dirty="0">
              <a:cs typeface="Calibri"/>
            </a:endParaRPr>
          </a:p>
        </p:txBody>
      </p:sp>
      <p:pic>
        <p:nvPicPr>
          <p:cNvPr id="4" name="Picture 3" descr="Image of a computer on a desk with the ICTW website on the screen.">
            <a:extLst>
              <a:ext uri="{FF2B5EF4-FFF2-40B4-BE49-F238E27FC236}">
                <a16:creationId xmlns:a16="http://schemas.microsoft.com/office/drawing/2014/main" id="{C835F9BB-0B81-202D-2B56-24311EDFE4EE}"/>
              </a:ext>
            </a:extLst>
          </p:cNvPr>
          <p:cNvPicPr>
            <a:picLocks noChangeAspect="1"/>
          </p:cNvPicPr>
          <p:nvPr/>
        </p:nvPicPr>
        <p:blipFill>
          <a:blip r:embed="rId10">
            <a:alphaModFix/>
          </a:blip>
          <a:stretch>
            <a:fillRect/>
          </a:stretch>
        </p:blipFill>
        <p:spPr>
          <a:xfrm>
            <a:off x="6156851" y="1547813"/>
            <a:ext cx="6035149" cy="3975167"/>
          </a:xfrm>
          <a:prstGeom prst="rect">
            <a:avLst/>
          </a:prstGeom>
          <a:effectLst>
            <a:outerShdw dist="50800" dir="5400000" algn="ctr" rotWithShape="0">
              <a:srgbClr val="000000">
                <a:alpha val="43137"/>
              </a:srgbClr>
            </a:outerShdw>
          </a:effectLst>
        </p:spPr>
      </p:pic>
      <p:sp>
        <p:nvSpPr>
          <p:cNvPr id="5" name="Slide Number Placeholder 1">
            <a:extLst>
              <a:ext uri="{FF2B5EF4-FFF2-40B4-BE49-F238E27FC236}">
                <a16:creationId xmlns:a16="http://schemas.microsoft.com/office/drawing/2014/main" id="{D50F42DB-6E6D-4024-C77A-6C7FB77D7FE5}"/>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56</a:t>
            </a:fld>
            <a:endParaRPr lang="en-US"/>
          </a:p>
        </p:txBody>
      </p:sp>
    </p:spTree>
    <p:extLst>
      <p:ext uri="{BB962C8B-B14F-4D97-AF65-F5344CB8AC3E}">
        <p14:creationId xmlns:p14="http://schemas.microsoft.com/office/powerpoint/2010/main" val="1275006793"/>
      </p:ext>
    </p:extLst>
  </p:cSld>
  <p:clrMapOvr>
    <a:masterClrMapping/>
  </p:clrMapOvr>
  <p:extLst>
    <p:ext uri="{6950BFC3-D8DA-4A85-94F7-54DA5524770B}">
      <p188:commentRel xmlns:p188="http://schemas.microsoft.com/office/powerpoint/2018/8/main" r:id="rId3"/>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08FC7-0FA1-5FD0-BE34-43FE89FACE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8B8A8-AEE3-7786-7CEF-3E5A07E09C38}"/>
              </a:ext>
            </a:extLst>
          </p:cNvPr>
          <p:cNvSpPr>
            <a:spLocks noGrp="1"/>
          </p:cNvSpPr>
          <p:nvPr>
            <p:ph type="title"/>
          </p:nvPr>
        </p:nvSpPr>
        <p:spPr>
          <a:xfrm>
            <a:off x="838200" y="222250"/>
            <a:ext cx="10515600" cy="1325563"/>
          </a:xfrm>
        </p:spPr>
        <p:txBody>
          <a:bodyPr/>
          <a:lstStyle/>
          <a:p>
            <a:r>
              <a:rPr lang="en-US" dirty="0">
                <a:cs typeface="Calibri Light"/>
              </a:rPr>
              <a:t>Additional Resources: From Other States</a:t>
            </a:r>
            <a:endParaRPr lang="en-US" dirty="0"/>
          </a:p>
        </p:txBody>
      </p:sp>
      <p:sp>
        <p:nvSpPr>
          <p:cNvPr id="3" name="Content Placeholder 2">
            <a:extLst>
              <a:ext uri="{FF2B5EF4-FFF2-40B4-BE49-F238E27FC236}">
                <a16:creationId xmlns:a16="http://schemas.microsoft.com/office/drawing/2014/main" id="{62EFE1BC-4411-ADD4-69B5-26CBFD389720}"/>
              </a:ext>
            </a:extLst>
          </p:cNvPr>
          <p:cNvSpPr>
            <a:spLocks noGrp="1"/>
          </p:cNvSpPr>
          <p:nvPr>
            <p:ph idx="1"/>
          </p:nvPr>
        </p:nvSpPr>
        <p:spPr>
          <a:xfrm>
            <a:off x="368135" y="1306286"/>
            <a:ext cx="10854047" cy="4592865"/>
          </a:xfrm>
        </p:spPr>
        <p:txBody>
          <a:bodyPr vert="horz" lIns="91440" tIns="45720" rIns="91440" bIns="45720" rtlCol="0" anchor="ctr">
            <a:normAutofit/>
          </a:bodyPr>
          <a:lstStyle/>
          <a:p>
            <a:pPr marL="594360" indent="-457200">
              <a:lnSpc>
                <a:spcPct val="100000"/>
              </a:lnSpc>
              <a:buSzPct val="85000"/>
            </a:pPr>
            <a:r>
              <a:rPr lang="en-US" sz="2800" dirty="0">
                <a:cs typeface="Calibri"/>
              </a:rPr>
              <a:t>See the </a:t>
            </a:r>
            <a:r>
              <a:rPr lang="en-US" sz="2800" i="1" dirty="0">
                <a:cs typeface="Calibri"/>
              </a:rPr>
              <a:t>Transition Database</a:t>
            </a:r>
            <a:r>
              <a:rPr lang="en-US" sz="2800" dirty="0">
                <a:cs typeface="Calibri"/>
              </a:rPr>
              <a:t> from Transition Tennessee:    </a:t>
            </a:r>
            <a:r>
              <a:rPr lang="en-US" altLang="en-US" sz="2800" dirty="0">
                <a:latin typeface="Calibri"/>
                <a:cs typeface="Times"/>
                <a:hlinkClick r:id="rId3"/>
              </a:rPr>
              <a:t>https://transitiontn.org/assessment-database/</a:t>
            </a:r>
            <a:r>
              <a:rPr lang="en-US" altLang="en-US" sz="2800" dirty="0">
                <a:latin typeface="Calibri"/>
                <a:cs typeface="Times"/>
              </a:rPr>
              <a:t> </a:t>
            </a:r>
            <a:endParaRPr lang="en-US" sz="1000" dirty="0">
              <a:ea typeface="+mn-lt"/>
              <a:cs typeface="+mn-lt"/>
            </a:endParaRPr>
          </a:p>
          <a:p>
            <a:pPr marL="594360" indent="-457200">
              <a:lnSpc>
                <a:spcPct val="100000"/>
              </a:lnSpc>
              <a:buSzPct val="85000"/>
            </a:pPr>
            <a:r>
              <a:rPr lang="en-US" sz="2800" dirty="0">
                <a:ea typeface="+mn-lt"/>
                <a:cs typeface="+mn-lt"/>
              </a:rPr>
              <a:t>See the </a:t>
            </a:r>
            <a:r>
              <a:rPr lang="en-US" sz="2800" i="1" dirty="0">
                <a:ea typeface="+mn-lt"/>
                <a:cs typeface="+mn-lt"/>
              </a:rPr>
              <a:t>Transition Assessment Process Guide</a:t>
            </a:r>
            <a:r>
              <a:rPr lang="en-US" sz="2800" dirty="0">
                <a:ea typeface="+mn-lt"/>
                <a:cs typeface="+mn-lt"/>
              </a:rPr>
              <a:t>, from VCU’s Center on Transition Innovations: </a:t>
            </a:r>
            <a:r>
              <a:rPr lang="en-US" sz="2800" dirty="0">
                <a:ea typeface="+mn-lt"/>
                <a:cs typeface="+mn-lt"/>
                <a:hlinkClick r:id="rId4"/>
              </a:rPr>
              <a:t>https://centerontransition.org/resources</a:t>
            </a:r>
            <a:r>
              <a:rPr lang="en-US" sz="2800">
                <a:ea typeface="+mn-lt"/>
                <a:cs typeface="+mn-lt"/>
                <a:hlinkClick r:id="rId4"/>
              </a:rPr>
              <a:t>/publications</a:t>
            </a:r>
            <a:endParaRPr lang="en-US" sz="2800" dirty="0">
              <a:ea typeface="+mn-lt"/>
              <a:cs typeface="+mn-lt"/>
            </a:endParaRPr>
          </a:p>
          <a:p>
            <a:pPr marL="594360" indent="-457200">
              <a:lnSpc>
                <a:spcPct val="100000"/>
              </a:lnSpc>
              <a:buSzPct val="85000"/>
            </a:pPr>
            <a:r>
              <a:rPr lang="en-US" sz="2800" dirty="0">
                <a:ea typeface="+mn-lt"/>
                <a:cs typeface="+mn-lt"/>
              </a:rPr>
              <a:t>See the Transition Coalition (KU): </a:t>
            </a:r>
            <a:r>
              <a:rPr lang="en-US" sz="2800" dirty="0">
                <a:ea typeface="+mn-lt"/>
                <a:cs typeface="+mn-lt"/>
                <a:hlinkClick r:id="rId5"/>
              </a:rPr>
              <a:t>https://</a:t>
            </a:r>
            <a:r>
              <a:rPr lang="en-US" sz="2800" dirty="0" err="1">
                <a:ea typeface="+mn-lt"/>
                <a:cs typeface="+mn-lt"/>
                <a:hlinkClick r:id="rId5"/>
              </a:rPr>
              <a:t>transitioncoalition.org</a:t>
            </a:r>
            <a:r>
              <a:rPr lang="en-US" sz="2800" dirty="0">
                <a:ea typeface="+mn-lt"/>
                <a:cs typeface="+mn-lt"/>
                <a:hlinkClick r:id="rId5"/>
              </a:rPr>
              <a:t>/wp-content/uploads/2022/09/Study-Guide-Transition-</a:t>
            </a:r>
            <a:r>
              <a:rPr lang="en-US" sz="2800" dirty="0" err="1">
                <a:ea typeface="+mn-lt"/>
                <a:cs typeface="+mn-lt"/>
                <a:hlinkClick r:id="rId5"/>
              </a:rPr>
              <a:t>Assessment.pdf</a:t>
            </a:r>
            <a:endParaRPr lang="en-US" sz="2800" dirty="0">
              <a:ea typeface="+mn-lt"/>
              <a:cs typeface="+mn-lt"/>
            </a:endParaRPr>
          </a:p>
          <a:p>
            <a:pPr marL="594360" indent="-457200">
              <a:lnSpc>
                <a:spcPct val="100000"/>
              </a:lnSpc>
              <a:buSzPct val="85000"/>
            </a:pPr>
            <a:r>
              <a:rPr lang="en-US" sz="2800" dirty="0">
                <a:ea typeface="+mn-lt"/>
                <a:cs typeface="+mn-lt"/>
              </a:rPr>
              <a:t>See the </a:t>
            </a:r>
            <a:r>
              <a:rPr lang="en-US" sz="2800" dirty="0" err="1">
                <a:ea typeface="+mn-lt"/>
                <a:cs typeface="+mn-lt"/>
              </a:rPr>
              <a:t>Zarrow</a:t>
            </a:r>
            <a:r>
              <a:rPr lang="en-US" sz="2800" dirty="0">
                <a:ea typeface="+mn-lt"/>
                <a:cs typeface="+mn-lt"/>
              </a:rPr>
              <a:t> Institute on Transition &amp; Self Determination (</a:t>
            </a:r>
            <a:r>
              <a:rPr lang="en-US" sz="2800" dirty="0" err="1">
                <a:ea typeface="+mn-lt"/>
                <a:cs typeface="+mn-lt"/>
              </a:rPr>
              <a:t>UofOK</a:t>
            </a:r>
            <a:r>
              <a:rPr lang="en-US" sz="2800" dirty="0">
                <a:ea typeface="+mn-lt"/>
                <a:cs typeface="+mn-lt"/>
              </a:rPr>
              <a:t>): </a:t>
            </a:r>
            <a:r>
              <a:rPr lang="en-US" sz="2800" dirty="0">
                <a:ea typeface="+mn-lt"/>
                <a:cs typeface="+mn-lt"/>
                <a:hlinkClick r:id="rId6"/>
              </a:rPr>
              <a:t>https://www.ou.edu/education/zarrow/resources/assessments</a:t>
            </a:r>
            <a:endParaRPr lang="en-US" sz="2800" dirty="0">
              <a:cs typeface="Calibri"/>
            </a:endParaRPr>
          </a:p>
          <a:p>
            <a:pPr marL="0" indent="0">
              <a:buNone/>
            </a:pPr>
            <a:endParaRPr lang="en-US" dirty="0">
              <a:cs typeface="Calibri"/>
            </a:endParaRPr>
          </a:p>
        </p:txBody>
      </p:sp>
      <p:sp>
        <p:nvSpPr>
          <p:cNvPr id="5" name="Slide Number Placeholder 1">
            <a:extLst>
              <a:ext uri="{FF2B5EF4-FFF2-40B4-BE49-F238E27FC236}">
                <a16:creationId xmlns:a16="http://schemas.microsoft.com/office/drawing/2014/main" id="{58AF9207-81FE-438D-5B62-2761556ACAC4}"/>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57</a:t>
            </a:fld>
            <a:endParaRPr lang="en-US"/>
          </a:p>
        </p:txBody>
      </p:sp>
    </p:spTree>
    <p:extLst>
      <p:ext uri="{BB962C8B-B14F-4D97-AF65-F5344CB8AC3E}">
        <p14:creationId xmlns:p14="http://schemas.microsoft.com/office/powerpoint/2010/main" val="92121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9F19-4A7B-747A-B595-DFD32F0F4382}"/>
              </a:ext>
            </a:extLst>
          </p:cNvPr>
          <p:cNvSpPr>
            <a:spLocks noGrp="1"/>
          </p:cNvSpPr>
          <p:nvPr>
            <p:ph type="title"/>
          </p:nvPr>
        </p:nvSpPr>
        <p:spPr/>
        <p:txBody>
          <a:bodyPr/>
          <a:lstStyle/>
          <a:p>
            <a:r>
              <a:rPr lang="en-US" dirty="0">
                <a:solidFill>
                  <a:srgbClr val="002060"/>
                </a:solidFill>
                <a:cs typeface="Calibri Light"/>
              </a:rPr>
              <a:t>Questions &amp; Insights</a:t>
            </a:r>
          </a:p>
        </p:txBody>
      </p:sp>
      <p:sp>
        <p:nvSpPr>
          <p:cNvPr id="3" name="Slide Number Placeholder 2">
            <a:extLst>
              <a:ext uri="{FF2B5EF4-FFF2-40B4-BE49-F238E27FC236}">
                <a16:creationId xmlns:a16="http://schemas.microsoft.com/office/drawing/2014/main" id="{D3781902-48CD-2560-1162-CF8B83BBAECB}"/>
              </a:ext>
            </a:extLst>
          </p:cNvPr>
          <p:cNvSpPr>
            <a:spLocks noGrp="1"/>
          </p:cNvSpPr>
          <p:nvPr>
            <p:ph type="sldNum" sz="quarter" idx="12"/>
          </p:nvPr>
        </p:nvSpPr>
        <p:spPr/>
        <p:txBody>
          <a:bodyPr/>
          <a:lstStyle/>
          <a:p>
            <a:fld id="{DBFB53F7-4D87-E844-B31E-B7D266CDFB23}" type="slidenum">
              <a:rPr lang="en-US" smtClean="0"/>
              <a:t>58</a:t>
            </a:fld>
            <a:endParaRPr lang="en-US"/>
          </a:p>
        </p:txBody>
      </p:sp>
      <p:pic>
        <p:nvPicPr>
          <p:cNvPr id="4" name="Graphic 4">
            <a:extLst>
              <a:ext uri="{FF2B5EF4-FFF2-40B4-BE49-F238E27FC236}">
                <a16:creationId xmlns:a16="http://schemas.microsoft.com/office/drawing/2014/main" id="{F4A4D393-AF8B-CCBE-026B-7EEECFFFFC5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130" y="1563496"/>
            <a:ext cx="2562352" cy="3961524"/>
          </a:xfrm>
          <a:prstGeom prst="rect">
            <a:avLst/>
          </a:prstGeom>
        </p:spPr>
      </p:pic>
      <p:sp>
        <p:nvSpPr>
          <p:cNvPr id="6" name="TextBox 5">
            <a:extLst>
              <a:ext uri="{FF2B5EF4-FFF2-40B4-BE49-F238E27FC236}">
                <a16:creationId xmlns:a16="http://schemas.microsoft.com/office/drawing/2014/main" id="{0B358E35-6FB6-1670-9FE3-7C75DA1B57BE}"/>
              </a:ext>
            </a:extLst>
          </p:cNvPr>
          <p:cNvSpPr txBox="1"/>
          <p:nvPr/>
        </p:nvSpPr>
        <p:spPr>
          <a:xfrm>
            <a:off x="3739978" y="1690688"/>
            <a:ext cx="8031892" cy="2954655"/>
          </a:xfrm>
          <a:prstGeom prst="rect">
            <a:avLst/>
          </a:prstGeom>
          <a:noFill/>
        </p:spPr>
        <p:txBody>
          <a:bodyPr wrap="square" rtlCol="0">
            <a:spAutoFit/>
          </a:bodyPr>
          <a:lstStyle/>
          <a:p>
            <a:pPr marL="457200" indent="-320040" eaLnBrk="1" hangingPunct="1">
              <a:buClrTx/>
              <a:buSzPct val="100000"/>
              <a:buFont typeface="Wingdings" pitchFamily="2" charset="2"/>
              <a:buChar char="§"/>
              <a:defRPr/>
            </a:pPr>
            <a:r>
              <a:rPr lang="en-US" altLang="en-US" sz="2800" dirty="0">
                <a:latin typeface="Calibri"/>
                <a:cs typeface="Times"/>
              </a:rPr>
              <a:t>General questions on topics presented?</a:t>
            </a:r>
          </a:p>
          <a:p>
            <a:pPr marL="457200" indent="-320040" eaLnBrk="1" hangingPunct="1">
              <a:buClrTx/>
              <a:buSzPct val="100000"/>
              <a:buFont typeface="Wingdings" pitchFamily="2" charset="2"/>
              <a:buChar char="§"/>
              <a:defRPr/>
            </a:pPr>
            <a:r>
              <a:rPr lang="en-US" altLang="en-US" sz="2800" dirty="0">
                <a:latin typeface="Calibri"/>
                <a:cs typeface="Times"/>
              </a:rPr>
              <a:t>Ideas &amp; insights about transition assessment?</a:t>
            </a:r>
          </a:p>
          <a:p>
            <a:pPr marL="457200" indent="-320040" eaLnBrk="1" hangingPunct="1">
              <a:buClrTx/>
              <a:buSzPct val="100000"/>
              <a:buFont typeface="Wingdings" pitchFamily="2" charset="2"/>
              <a:buChar char="§"/>
              <a:defRPr/>
            </a:pPr>
            <a:r>
              <a:rPr lang="en-US" altLang="en-US" sz="2800" dirty="0">
                <a:latin typeface="Calibri"/>
                <a:cs typeface="Times"/>
              </a:rPr>
              <a:t>Thanks for being here!</a:t>
            </a:r>
          </a:p>
          <a:p>
            <a:pPr marL="457200" indent="-320040" eaLnBrk="1" hangingPunct="1">
              <a:buClrTx/>
              <a:buSzPct val="100000"/>
              <a:buFont typeface="Wingdings" pitchFamily="2" charset="2"/>
              <a:buChar char="§"/>
              <a:defRPr/>
            </a:pPr>
            <a:endParaRPr lang="en-US" altLang="en-US" sz="2800" dirty="0">
              <a:latin typeface="Calibri"/>
              <a:cs typeface="Times"/>
            </a:endParaRPr>
          </a:p>
          <a:p>
            <a:pPr marL="137160" eaLnBrk="1" hangingPunct="1">
              <a:buClrTx/>
              <a:buSzPct val="100000"/>
              <a:defRPr/>
            </a:pPr>
            <a:endParaRPr lang="en-US" altLang="en-US" sz="2800" dirty="0">
              <a:latin typeface="Calibri"/>
              <a:cs typeface="Times"/>
            </a:endParaRPr>
          </a:p>
          <a:p>
            <a:pPr marL="137160" eaLnBrk="1" hangingPunct="1">
              <a:buClrTx/>
              <a:buSzPct val="100000"/>
              <a:buNone/>
              <a:defRPr/>
            </a:pPr>
            <a:endParaRPr lang="en-US" altLang="en-US" sz="2800" dirty="0">
              <a:latin typeface="Calibri"/>
              <a:cs typeface="Times"/>
            </a:endParaRPr>
          </a:p>
          <a:p>
            <a:endParaRPr lang="en-US" dirty="0"/>
          </a:p>
        </p:txBody>
      </p:sp>
    </p:spTree>
    <p:extLst>
      <p:ext uri="{BB962C8B-B14F-4D97-AF65-F5344CB8AC3E}">
        <p14:creationId xmlns:p14="http://schemas.microsoft.com/office/powerpoint/2010/main" val="36698421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52E1C-CB05-C045-8671-E017EFA2C7EC}"/>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llinois Center for Transition and Work word mark">
            <a:extLst>
              <a:ext uri="{FF2B5EF4-FFF2-40B4-BE49-F238E27FC236}">
                <a16:creationId xmlns:a16="http://schemas.microsoft.com/office/drawing/2014/main" id="{69794870-CCB1-4D4A-88C1-0F2424631C69}"/>
              </a:ext>
            </a:extLst>
          </p:cNvPr>
          <p:cNvPicPr>
            <a:picLocks noChangeAspect="1"/>
          </p:cNvPicPr>
          <p:nvPr/>
        </p:nvPicPr>
        <p:blipFill>
          <a:blip r:embed="rId2"/>
          <a:stretch>
            <a:fillRect/>
          </a:stretch>
        </p:blipFill>
        <p:spPr>
          <a:xfrm>
            <a:off x="3136985" y="2710543"/>
            <a:ext cx="5918030" cy="1055914"/>
          </a:xfrm>
          <a:prstGeom prst="rect">
            <a:avLst/>
          </a:prstGeom>
        </p:spPr>
      </p:pic>
    </p:spTree>
    <p:extLst>
      <p:ext uri="{BB962C8B-B14F-4D97-AF65-F5344CB8AC3E}">
        <p14:creationId xmlns:p14="http://schemas.microsoft.com/office/powerpoint/2010/main" val="334281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0C41C-BD9E-7183-B664-CB41611A50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F94963-AFD0-8EAA-5720-A56CD3FB45A6}"/>
              </a:ext>
            </a:extLst>
          </p:cNvPr>
          <p:cNvSpPr>
            <a:spLocks noGrp="1"/>
          </p:cNvSpPr>
          <p:nvPr>
            <p:ph type="title"/>
          </p:nvPr>
        </p:nvSpPr>
        <p:spPr>
          <a:xfrm>
            <a:off x="838200" y="238617"/>
            <a:ext cx="10515600" cy="1228097"/>
          </a:xfrm>
        </p:spPr>
        <p:txBody>
          <a:bodyPr/>
          <a:lstStyle/>
          <a:p>
            <a:r>
              <a:rPr lang="en-US" dirty="0">
                <a:cs typeface="Calibri Light"/>
              </a:rPr>
              <a:t>State </a:t>
            </a:r>
            <a:r>
              <a:rPr lang="en-US">
                <a:cs typeface="Calibri Light"/>
              </a:rPr>
              <a:t>Law </a:t>
            </a:r>
            <a:endParaRPr lang="en-US" dirty="0"/>
          </a:p>
        </p:txBody>
      </p:sp>
      <p:sp>
        <p:nvSpPr>
          <p:cNvPr id="3" name="Content Placeholder 2">
            <a:extLst>
              <a:ext uri="{FF2B5EF4-FFF2-40B4-BE49-F238E27FC236}">
                <a16:creationId xmlns:a16="http://schemas.microsoft.com/office/drawing/2014/main" id="{E275C638-F93A-0266-A32E-B7EF71FD93FE}"/>
              </a:ext>
            </a:extLst>
          </p:cNvPr>
          <p:cNvSpPr>
            <a:spLocks noGrp="1"/>
          </p:cNvSpPr>
          <p:nvPr>
            <p:ph idx="1"/>
          </p:nvPr>
        </p:nvSpPr>
        <p:spPr>
          <a:xfrm>
            <a:off x="838200" y="1373742"/>
            <a:ext cx="10515600" cy="4803221"/>
          </a:xfrm>
        </p:spPr>
        <p:txBody>
          <a:bodyPr vert="horz" lIns="91440" tIns="45720" rIns="91440" bIns="45720" rtlCol="0" anchor="t">
            <a:noAutofit/>
          </a:bodyPr>
          <a:lstStyle/>
          <a:p>
            <a:pPr marL="342900" indent="-342900">
              <a:lnSpc>
                <a:spcPct val="120000"/>
              </a:lnSpc>
              <a:spcBef>
                <a:spcPts val="0"/>
              </a:spcBef>
              <a:spcAft>
                <a:spcPts val="600"/>
              </a:spcAft>
              <a:buNone/>
            </a:pPr>
            <a:r>
              <a:rPr lang="en-US" sz="2500" b="1" dirty="0">
                <a:ea typeface="+mn-lt"/>
                <a:cs typeface="+mn-lt"/>
              </a:rPr>
              <a:t>Transition services. </a:t>
            </a:r>
            <a:r>
              <a:rPr lang="en-US" sz="2500" dirty="0">
                <a:ea typeface="+mn-lt"/>
                <a:cs typeface="+mn-lt"/>
              </a:rPr>
              <a:t>Beginning not later than the first IEP</a:t>
            </a:r>
            <a:r>
              <a:rPr lang="en-US" sz="2500" b="1" dirty="0">
                <a:solidFill>
                  <a:srgbClr val="009FD4"/>
                </a:solidFill>
                <a:ea typeface="+mn-lt"/>
                <a:cs typeface="+mn-lt"/>
              </a:rPr>
              <a:t> </a:t>
            </a:r>
            <a:r>
              <a:rPr lang="en-US" sz="2500" dirty="0">
                <a:ea typeface="+mn-lt"/>
                <a:cs typeface="+mn-lt"/>
              </a:rPr>
              <a:t>to be in effect when the child turns 14 1/2, and updated annually thereafter, the IEP shall include:</a:t>
            </a:r>
          </a:p>
          <a:p>
            <a:pPr marL="457200" lvl="1" indent="0">
              <a:lnSpc>
                <a:spcPct val="120000"/>
              </a:lnSpc>
              <a:spcBef>
                <a:spcPts val="0"/>
              </a:spcBef>
              <a:spcAft>
                <a:spcPts val="600"/>
              </a:spcAft>
              <a:buNone/>
            </a:pPr>
            <a:r>
              <a:rPr lang="en-US" sz="2200" dirty="0">
                <a:ea typeface="+mn-lt"/>
                <a:cs typeface="+mn-lt"/>
              </a:rPr>
              <a:t>1) </a:t>
            </a:r>
            <a:r>
              <a:rPr lang="en-US" sz="2200" b="1" dirty="0">
                <a:ea typeface="+mn-lt"/>
                <a:cs typeface="+mn-lt"/>
              </a:rPr>
              <a:t>appropriate, measurable, post-secondary outcomes </a:t>
            </a:r>
            <a:r>
              <a:rPr lang="en-US" sz="2200" b="1" u="sng" dirty="0">
                <a:ea typeface="+mn-lt"/>
                <a:cs typeface="+mn-lt"/>
              </a:rPr>
              <a:t>based upon age-appropriate assessments</a:t>
            </a:r>
            <a:r>
              <a:rPr lang="en-US" sz="2200" u="sng" dirty="0">
                <a:ea typeface="+mn-lt"/>
                <a:cs typeface="+mn-lt"/>
              </a:rPr>
              <a:t> related to </a:t>
            </a:r>
            <a:r>
              <a:rPr lang="en-US" sz="2200" b="1" u="sng" dirty="0">
                <a:ea typeface="+mn-lt"/>
                <a:cs typeface="+mn-lt"/>
              </a:rPr>
              <a:t>employment, education and/or training, and independent living</a:t>
            </a:r>
            <a:r>
              <a:rPr lang="en-US" sz="2200" b="1" dirty="0">
                <a:ea typeface="+mn-lt"/>
                <a:cs typeface="+mn-lt"/>
              </a:rPr>
              <a:t>;</a:t>
            </a:r>
            <a:endParaRPr lang="en-US" sz="2200" dirty="0">
              <a:ea typeface="+mn-lt"/>
              <a:cs typeface="+mn-lt"/>
            </a:endParaRPr>
          </a:p>
          <a:p>
            <a:pPr marL="457200" lvl="1" indent="0">
              <a:lnSpc>
                <a:spcPct val="120000"/>
              </a:lnSpc>
              <a:spcBef>
                <a:spcPts val="0"/>
              </a:spcBef>
              <a:spcAft>
                <a:spcPts val="600"/>
              </a:spcAft>
              <a:buNone/>
            </a:pPr>
            <a:r>
              <a:rPr lang="en-US" sz="2200" dirty="0">
                <a:ea typeface="+mn-lt"/>
                <a:cs typeface="+mn-lt"/>
              </a:rPr>
              <a:t>2) the</a:t>
            </a:r>
            <a:r>
              <a:rPr lang="en-US" sz="2200" dirty="0">
                <a:solidFill>
                  <a:srgbClr val="009FD4"/>
                </a:solidFill>
                <a:ea typeface="+mn-lt"/>
                <a:cs typeface="+mn-lt"/>
              </a:rPr>
              <a:t> </a:t>
            </a:r>
            <a:r>
              <a:rPr lang="en-US" sz="2200" dirty="0">
                <a:ea typeface="+mn-lt"/>
                <a:cs typeface="+mn-lt"/>
              </a:rPr>
              <a:t>transition services that are needed to assist the child in reaching those goals, including courses of study and any other needed services to be provided by entities other than the school district; and</a:t>
            </a:r>
          </a:p>
          <a:p>
            <a:pPr marL="457200" lvl="1" indent="0">
              <a:lnSpc>
                <a:spcPct val="120000"/>
              </a:lnSpc>
              <a:spcBef>
                <a:spcPts val="0"/>
              </a:spcBef>
              <a:spcAft>
                <a:spcPts val="600"/>
              </a:spcAft>
              <a:buNone/>
            </a:pPr>
            <a:r>
              <a:rPr lang="en-US" sz="2200" dirty="0">
                <a:ea typeface="+mn-lt"/>
                <a:cs typeface="+mn-lt"/>
              </a:rPr>
              <a:t>3) any additional requirements set forth in Section 14-8.03 of the School Code</a:t>
            </a:r>
            <a:endParaRPr lang="en-US" sz="2000" dirty="0">
              <a:ea typeface="+mn-lt"/>
              <a:cs typeface="+mn-lt"/>
            </a:endParaRPr>
          </a:p>
          <a:p>
            <a:pPr marL="0" indent="0" algn="r">
              <a:lnSpc>
                <a:spcPct val="70000"/>
              </a:lnSpc>
              <a:spcBef>
                <a:spcPts val="851"/>
              </a:spcBef>
              <a:spcAft>
                <a:spcPts val="600"/>
              </a:spcAft>
              <a:buNone/>
            </a:pPr>
            <a:r>
              <a:rPr lang="en-US" sz="2200" dirty="0">
                <a:solidFill>
                  <a:schemeClr val="bg2">
                    <a:lumMod val="75000"/>
                  </a:schemeClr>
                </a:solidFill>
                <a:ea typeface="+mn-lt"/>
                <a:cs typeface="+mn-lt"/>
              </a:rPr>
              <a:t>[105 ILCS 5/14-8.03] 23 IAC 226.230(c)</a:t>
            </a:r>
          </a:p>
          <a:p>
            <a:pPr marL="0" indent="0">
              <a:buNone/>
            </a:pPr>
            <a:endParaRPr lang="en-US" dirty="0">
              <a:cs typeface="Calibri"/>
            </a:endParaRPr>
          </a:p>
        </p:txBody>
      </p:sp>
      <p:sp>
        <p:nvSpPr>
          <p:cNvPr id="4" name="Slide Number Placeholder 1">
            <a:extLst>
              <a:ext uri="{FF2B5EF4-FFF2-40B4-BE49-F238E27FC236}">
                <a16:creationId xmlns:a16="http://schemas.microsoft.com/office/drawing/2014/main" id="{6187A603-F807-5781-45BD-4E5C90201373}"/>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6</a:t>
            </a:fld>
            <a:endParaRPr lang="en-US"/>
          </a:p>
        </p:txBody>
      </p:sp>
    </p:spTree>
    <p:extLst>
      <p:ext uri="{BB962C8B-B14F-4D97-AF65-F5344CB8AC3E}">
        <p14:creationId xmlns:p14="http://schemas.microsoft.com/office/powerpoint/2010/main" val="261268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10841-1D37-0FA4-F7EA-A31C8EA69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50E61-1BBE-AAC3-2B54-1790FC4896EF}"/>
              </a:ext>
            </a:extLst>
          </p:cNvPr>
          <p:cNvSpPr>
            <a:spLocks noGrp="1"/>
          </p:cNvSpPr>
          <p:nvPr>
            <p:ph type="title"/>
          </p:nvPr>
        </p:nvSpPr>
        <p:spPr>
          <a:xfrm>
            <a:off x="838200" y="238617"/>
            <a:ext cx="10515600" cy="1228097"/>
          </a:xfrm>
        </p:spPr>
        <p:txBody>
          <a:bodyPr/>
          <a:lstStyle/>
          <a:p>
            <a:r>
              <a:rPr lang="en-US" dirty="0">
                <a:cs typeface="Calibri Light"/>
              </a:rPr>
              <a:t>Federal Guidance (NTACT)</a:t>
            </a:r>
            <a:endParaRPr lang="en-US" dirty="0"/>
          </a:p>
        </p:txBody>
      </p:sp>
      <p:sp>
        <p:nvSpPr>
          <p:cNvPr id="3" name="Content Placeholder 2">
            <a:extLst>
              <a:ext uri="{FF2B5EF4-FFF2-40B4-BE49-F238E27FC236}">
                <a16:creationId xmlns:a16="http://schemas.microsoft.com/office/drawing/2014/main" id="{880EE0FF-3BF7-ACDC-F65E-FF4405ABE6CC}"/>
              </a:ext>
            </a:extLst>
          </p:cNvPr>
          <p:cNvSpPr>
            <a:spLocks noGrp="1"/>
          </p:cNvSpPr>
          <p:nvPr>
            <p:ph idx="1"/>
          </p:nvPr>
        </p:nvSpPr>
        <p:spPr>
          <a:xfrm>
            <a:off x="838200" y="1373742"/>
            <a:ext cx="10515600" cy="4803221"/>
          </a:xfrm>
        </p:spPr>
        <p:txBody>
          <a:bodyPr vert="horz" lIns="91440" tIns="45720" rIns="91440" bIns="45720" rtlCol="0" anchor="t">
            <a:noAutofit/>
          </a:bodyPr>
          <a:lstStyle/>
          <a:p>
            <a:pPr algn="l">
              <a:buNone/>
            </a:pPr>
            <a:r>
              <a:rPr lang="en-US" b="1" i="0" u="none" strike="noStrike" dirty="0">
                <a:solidFill>
                  <a:srgbClr val="000000"/>
                </a:solidFill>
                <a:effectLst/>
                <a:latin typeface="Roboto" panose="02000000000000000000" pitchFamily="2" charset="0"/>
              </a:rPr>
              <a:t>Transition Assessment:</a:t>
            </a:r>
          </a:p>
          <a:p>
            <a:pPr algn="l">
              <a:buNone/>
            </a:pPr>
            <a:r>
              <a:rPr lang="en-US" b="0" i="0" u="none" strike="noStrike" dirty="0">
                <a:solidFill>
                  <a:srgbClr val="000000"/>
                </a:solidFill>
                <a:effectLst/>
                <a:latin typeface="Roboto" panose="02000000000000000000" pitchFamily="2" charset="0"/>
              </a:rPr>
              <a:t>Collecting data from informal or formal assessments of students’ </a:t>
            </a:r>
            <a:r>
              <a:rPr lang="en-US" b="0" i="0" u="sng" strike="noStrike" dirty="0">
                <a:solidFill>
                  <a:srgbClr val="000000"/>
                </a:solidFill>
                <a:effectLst/>
                <a:latin typeface="Roboto" panose="02000000000000000000" pitchFamily="2" charset="0"/>
              </a:rPr>
              <a:t>strengths, needs, preferences and interests</a:t>
            </a:r>
            <a:r>
              <a:rPr lang="en-US" b="0" i="0" u="none" strike="noStrike" dirty="0">
                <a:solidFill>
                  <a:srgbClr val="000000"/>
                </a:solidFill>
                <a:effectLst/>
                <a:latin typeface="Roboto" panose="02000000000000000000" pitchFamily="2" charset="0"/>
              </a:rPr>
              <a:t> over time from multiple stakeholders regarding </a:t>
            </a:r>
          </a:p>
          <a:p>
            <a:pPr marL="514350" indent="-514350" algn="l">
              <a:buAutoNum type="alphaLcParenBoth"/>
            </a:pPr>
            <a:r>
              <a:rPr lang="en-US" b="0" i="0" u="none" strike="noStrike" dirty="0">
                <a:solidFill>
                  <a:srgbClr val="000000"/>
                </a:solidFill>
                <a:effectLst/>
                <a:latin typeface="Roboto" panose="02000000000000000000" pitchFamily="2" charset="0"/>
              </a:rPr>
              <a:t> academic skills, </a:t>
            </a:r>
          </a:p>
          <a:p>
            <a:pPr marL="514350" indent="-514350" algn="l">
              <a:buAutoNum type="alphaLcParenBoth"/>
            </a:pPr>
            <a:r>
              <a:rPr lang="en-US" b="0" i="0" u="none" strike="noStrike" dirty="0">
                <a:solidFill>
                  <a:srgbClr val="000000"/>
                </a:solidFill>
                <a:effectLst/>
                <a:latin typeface="Roboto" panose="02000000000000000000" pitchFamily="2" charset="0"/>
              </a:rPr>
              <a:t> career interests and aptitudes,  </a:t>
            </a:r>
          </a:p>
          <a:p>
            <a:pPr marL="514350" indent="-514350" algn="l">
              <a:buAutoNum type="alphaLcParenBoth"/>
            </a:pPr>
            <a:r>
              <a:rPr lang="en-US" dirty="0">
                <a:solidFill>
                  <a:srgbClr val="000000"/>
                </a:solidFill>
                <a:latin typeface="Roboto" panose="02000000000000000000" pitchFamily="2" charset="0"/>
              </a:rPr>
              <a:t> </a:t>
            </a:r>
            <a:r>
              <a:rPr lang="en-US" b="0" i="0" u="none" strike="noStrike" dirty="0">
                <a:solidFill>
                  <a:srgbClr val="000000"/>
                </a:solidFill>
                <a:effectLst/>
                <a:latin typeface="Roboto" panose="02000000000000000000" pitchFamily="2" charset="0"/>
              </a:rPr>
              <a:t>self-determination skills and opportunities, and </a:t>
            </a:r>
          </a:p>
          <a:p>
            <a:pPr marL="514350" indent="-514350" algn="l">
              <a:buAutoNum type="alphaLcParenBoth"/>
            </a:pPr>
            <a:r>
              <a:rPr lang="en-US" b="0" i="0" u="none" strike="noStrike" dirty="0">
                <a:solidFill>
                  <a:srgbClr val="000000"/>
                </a:solidFill>
                <a:effectLst/>
                <a:latin typeface="Roboto" panose="02000000000000000000" pitchFamily="2" charset="0"/>
              </a:rPr>
              <a:t> independent living skills.</a:t>
            </a:r>
          </a:p>
          <a:p>
            <a:pPr marL="0" indent="0">
              <a:buNone/>
            </a:pPr>
            <a:endParaRPr lang="en-US" dirty="0">
              <a:cs typeface="Calibri"/>
            </a:endParaRPr>
          </a:p>
        </p:txBody>
      </p:sp>
      <p:sp>
        <p:nvSpPr>
          <p:cNvPr id="4" name="Slide Number Placeholder 1">
            <a:extLst>
              <a:ext uri="{FF2B5EF4-FFF2-40B4-BE49-F238E27FC236}">
                <a16:creationId xmlns:a16="http://schemas.microsoft.com/office/drawing/2014/main" id="{80D2221B-5C78-B66A-03A3-4CD8BE59E256}"/>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7</a:t>
            </a:fld>
            <a:endParaRPr lang="en-US"/>
          </a:p>
        </p:txBody>
      </p:sp>
    </p:spTree>
    <p:extLst>
      <p:ext uri="{BB962C8B-B14F-4D97-AF65-F5344CB8AC3E}">
        <p14:creationId xmlns:p14="http://schemas.microsoft.com/office/powerpoint/2010/main" val="257598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E2E0-0EBB-E06C-9CCE-8FA7026432E1}"/>
              </a:ext>
            </a:extLst>
          </p:cNvPr>
          <p:cNvSpPr>
            <a:spLocks noGrp="1"/>
          </p:cNvSpPr>
          <p:nvPr>
            <p:ph type="title"/>
          </p:nvPr>
        </p:nvSpPr>
        <p:spPr/>
        <p:txBody>
          <a:bodyPr>
            <a:normAutofit/>
          </a:bodyPr>
          <a:lstStyle/>
          <a:p>
            <a:r>
              <a:rPr lang="en-US" sz="4000" dirty="0">
                <a:ea typeface="+mj-lt"/>
                <a:cs typeface="+mj-lt"/>
              </a:rPr>
              <a:t>Further Guidance: Age-appropriate Transition Assessments Defined</a:t>
            </a:r>
          </a:p>
        </p:txBody>
      </p:sp>
      <p:sp>
        <p:nvSpPr>
          <p:cNvPr id="3" name="Content Placeholder 2">
            <a:extLst>
              <a:ext uri="{FF2B5EF4-FFF2-40B4-BE49-F238E27FC236}">
                <a16:creationId xmlns:a16="http://schemas.microsoft.com/office/drawing/2014/main" id="{4E5AAE4C-E2C0-D0D4-FDDC-3BB1D6B9DA4E}"/>
              </a:ext>
            </a:extLst>
          </p:cNvPr>
          <p:cNvSpPr>
            <a:spLocks noGrp="1"/>
          </p:cNvSpPr>
          <p:nvPr>
            <p:ph idx="1"/>
          </p:nvPr>
        </p:nvSpPr>
        <p:spPr/>
        <p:txBody>
          <a:bodyPr vert="horz" lIns="91440" tIns="45720" rIns="91440" bIns="45720" rtlCol="0" anchor="t">
            <a:normAutofit fontScale="92500" lnSpcReduction="10000"/>
          </a:bodyPr>
          <a:lstStyle/>
          <a:p>
            <a:pPr marL="342900" indent="-342900">
              <a:spcBef>
                <a:spcPts val="1200"/>
              </a:spcBef>
            </a:pPr>
            <a:r>
              <a:rPr lang="en-US">
                <a:ea typeface="+mn-lt"/>
                <a:cs typeface="+mn-lt"/>
              </a:rPr>
              <a:t>The </a:t>
            </a:r>
            <a:r>
              <a:rPr lang="en-US" b="1">
                <a:solidFill>
                  <a:srgbClr val="009FD4"/>
                </a:solidFill>
                <a:ea typeface="+mn-lt"/>
                <a:cs typeface="+mn-lt"/>
              </a:rPr>
              <a:t>ongoing</a:t>
            </a:r>
            <a:r>
              <a:rPr lang="en-US">
                <a:solidFill>
                  <a:srgbClr val="009FD4"/>
                </a:solidFill>
                <a:ea typeface="+mn-lt"/>
                <a:cs typeface="+mn-lt"/>
              </a:rPr>
              <a:t> </a:t>
            </a:r>
            <a:r>
              <a:rPr lang="en-US" b="1">
                <a:solidFill>
                  <a:srgbClr val="009FD4"/>
                </a:solidFill>
                <a:ea typeface="+mn-lt"/>
                <a:cs typeface="+mn-lt"/>
              </a:rPr>
              <a:t>process</a:t>
            </a:r>
            <a:r>
              <a:rPr lang="en-US">
                <a:solidFill>
                  <a:srgbClr val="009FD4"/>
                </a:solidFill>
                <a:ea typeface="+mn-lt"/>
                <a:cs typeface="+mn-lt"/>
              </a:rPr>
              <a:t> </a:t>
            </a:r>
            <a:r>
              <a:rPr lang="en-US">
                <a:ea typeface="+mn-lt"/>
                <a:cs typeface="+mn-lt"/>
              </a:rPr>
              <a:t>of collecting data on the individual’s </a:t>
            </a:r>
            <a:r>
              <a:rPr lang="en-US" b="1">
                <a:solidFill>
                  <a:srgbClr val="009FD4"/>
                </a:solidFill>
                <a:ea typeface="+mn-lt"/>
                <a:cs typeface="+mn-lt"/>
              </a:rPr>
              <a:t>needs</a:t>
            </a:r>
            <a:r>
              <a:rPr lang="en-US">
                <a:ea typeface="+mn-lt"/>
                <a:cs typeface="+mn-lt"/>
              </a:rPr>
              <a:t>, </a:t>
            </a:r>
            <a:r>
              <a:rPr lang="en-US" b="1">
                <a:solidFill>
                  <a:srgbClr val="009FD4"/>
                </a:solidFill>
                <a:ea typeface="+mn-lt"/>
                <a:cs typeface="+mn-lt"/>
              </a:rPr>
              <a:t>preferences</a:t>
            </a:r>
            <a:r>
              <a:rPr lang="en-US">
                <a:ea typeface="+mn-lt"/>
                <a:cs typeface="+mn-lt"/>
              </a:rPr>
              <a:t>, and </a:t>
            </a:r>
            <a:r>
              <a:rPr lang="en-US" b="1">
                <a:solidFill>
                  <a:srgbClr val="009FD4"/>
                </a:solidFill>
                <a:ea typeface="+mn-lt"/>
                <a:cs typeface="+mn-lt"/>
              </a:rPr>
              <a:t>interests</a:t>
            </a:r>
            <a:r>
              <a:rPr lang="en-US">
                <a:ea typeface="+mn-lt"/>
                <a:cs typeface="+mn-lt"/>
              </a:rPr>
              <a:t> as they relate to the demands of current and future working, educational, living, and personal/social environments. </a:t>
            </a:r>
          </a:p>
          <a:p>
            <a:pPr marL="342900" indent="-342900">
              <a:spcBef>
                <a:spcPts val="1200"/>
              </a:spcBef>
            </a:pPr>
            <a:r>
              <a:rPr lang="en-US">
                <a:ea typeface="+mn-lt"/>
                <a:cs typeface="+mn-lt"/>
              </a:rPr>
              <a:t>Assessment data serves as the </a:t>
            </a:r>
            <a:r>
              <a:rPr lang="en-US" b="1">
                <a:solidFill>
                  <a:srgbClr val="009FD4"/>
                </a:solidFill>
                <a:ea typeface="+mn-lt"/>
                <a:cs typeface="+mn-lt"/>
              </a:rPr>
              <a:t>common thread </a:t>
            </a:r>
            <a:r>
              <a:rPr lang="en-US">
                <a:ea typeface="+mn-lt"/>
                <a:cs typeface="+mn-lt"/>
              </a:rPr>
              <a:t>in the transition process. </a:t>
            </a:r>
          </a:p>
          <a:p>
            <a:pPr marL="342900" indent="-342900">
              <a:spcBef>
                <a:spcPts val="1200"/>
              </a:spcBef>
            </a:pPr>
            <a:r>
              <a:rPr lang="en-US">
                <a:ea typeface="+mn-lt"/>
                <a:cs typeface="+mn-lt"/>
              </a:rPr>
              <a:t>Forms the </a:t>
            </a:r>
            <a:r>
              <a:rPr lang="en-US" b="1">
                <a:solidFill>
                  <a:srgbClr val="009FD4"/>
                </a:solidFill>
                <a:ea typeface="+mn-lt"/>
                <a:cs typeface="+mn-lt"/>
              </a:rPr>
              <a:t>basis for defining goals and services </a:t>
            </a:r>
            <a:r>
              <a:rPr lang="en-US">
                <a:ea typeface="+mn-lt"/>
                <a:cs typeface="+mn-lt"/>
              </a:rPr>
              <a:t>to be included in the IEP. </a:t>
            </a:r>
          </a:p>
          <a:p>
            <a:pPr marL="0" indent="0">
              <a:spcBef>
                <a:spcPts val="544"/>
              </a:spcBef>
              <a:buNone/>
            </a:pPr>
            <a:endParaRPr lang="en-US">
              <a:ea typeface="+mn-lt"/>
              <a:cs typeface="+mn-lt"/>
            </a:endParaRPr>
          </a:p>
          <a:p>
            <a:pPr marL="0" indent="0" algn="r">
              <a:lnSpc>
                <a:spcPct val="80000"/>
              </a:lnSpc>
              <a:spcBef>
                <a:spcPts val="851"/>
              </a:spcBef>
              <a:buNone/>
            </a:pPr>
            <a:r>
              <a:rPr lang="en-US" sz="2400">
                <a:solidFill>
                  <a:schemeClr val="bg2">
                    <a:lumMod val="75000"/>
                  </a:schemeClr>
                </a:solidFill>
                <a:ea typeface="+mn-lt"/>
                <a:cs typeface="+mn-lt"/>
              </a:rPr>
              <a:t>(</a:t>
            </a:r>
            <a:r>
              <a:rPr lang="en-US" sz="2400" err="1">
                <a:solidFill>
                  <a:schemeClr val="bg2">
                    <a:lumMod val="75000"/>
                  </a:schemeClr>
                </a:solidFill>
                <a:ea typeface="+mn-lt"/>
                <a:cs typeface="+mn-lt"/>
              </a:rPr>
              <a:t>Sittlington</a:t>
            </a:r>
            <a:r>
              <a:rPr lang="en-US" sz="2400">
                <a:solidFill>
                  <a:schemeClr val="bg2">
                    <a:lumMod val="75000"/>
                  </a:schemeClr>
                </a:solidFill>
                <a:ea typeface="+mn-lt"/>
                <a:cs typeface="+mn-lt"/>
              </a:rPr>
              <a:t>, Neubert &amp; </a:t>
            </a:r>
            <a:r>
              <a:rPr lang="en-US" sz="2400" err="1">
                <a:solidFill>
                  <a:schemeClr val="bg2">
                    <a:lumMod val="75000"/>
                  </a:schemeClr>
                </a:solidFill>
                <a:ea typeface="+mn-lt"/>
                <a:cs typeface="+mn-lt"/>
              </a:rPr>
              <a:t>Laconte</a:t>
            </a:r>
            <a:r>
              <a:rPr lang="en-US" sz="2400">
                <a:solidFill>
                  <a:schemeClr val="bg2">
                    <a:lumMod val="75000"/>
                  </a:schemeClr>
                </a:solidFill>
                <a:ea typeface="+mn-lt"/>
                <a:cs typeface="+mn-lt"/>
              </a:rPr>
              <a:t>, as quoted in NSTTAC, 2007)</a:t>
            </a:r>
          </a:p>
          <a:p>
            <a:endParaRPr lang="en-US">
              <a:cs typeface="Calibri"/>
            </a:endParaRPr>
          </a:p>
        </p:txBody>
      </p:sp>
      <p:sp>
        <p:nvSpPr>
          <p:cNvPr id="4" name="Slide Number Placeholder 1">
            <a:extLst>
              <a:ext uri="{FF2B5EF4-FFF2-40B4-BE49-F238E27FC236}">
                <a16:creationId xmlns:a16="http://schemas.microsoft.com/office/drawing/2014/main" id="{78261DAA-618F-AFF2-3F90-DF9E523ECCF4}"/>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8</a:t>
            </a:fld>
            <a:endParaRPr lang="en-US"/>
          </a:p>
        </p:txBody>
      </p:sp>
    </p:spTree>
    <p:extLst>
      <p:ext uri="{BB962C8B-B14F-4D97-AF65-F5344CB8AC3E}">
        <p14:creationId xmlns:p14="http://schemas.microsoft.com/office/powerpoint/2010/main" val="3052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8133B1BC-663B-ACA3-E66C-673048AD959C}"/>
              </a:ext>
            </a:extLst>
          </p:cNvPr>
          <p:cNvSpPr>
            <a:spLocks noChangeArrowheads="1"/>
          </p:cNvSpPr>
          <p:nvPr/>
        </p:nvSpPr>
        <p:spPr bwMode="auto">
          <a:xfrm>
            <a:off x="711200" y="152400"/>
            <a:ext cx="103920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914400">
              <a:lnSpc>
                <a:spcPct val="90000"/>
              </a:lnSpc>
              <a:spcBef>
                <a:spcPct val="0"/>
              </a:spcBef>
              <a:buClrTx/>
              <a:buSzTx/>
              <a:buNone/>
            </a:pPr>
            <a:r>
              <a:rPr lang="en-US" altLang="en-US" sz="4000" b="1">
                <a:latin typeface="+mj-lt"/>
                <a:ea typeface="+mj-lt"/>
                <a:cs typeface="+mj-lt"/>
              </a:rPr>
              <a:t>Age-appropriate Transition Assessments: Defined</a:t>
            </a:r>
          </a:p>
        </p:txBody>
      </p:sp>
      <p:sp>
        <p:nvSpPr>
          <p:cNvPr id="13315" name="Rectangle 5">
            <a:extLst>
              <a:ext uri="{FF2B5EF4-FFF2-40B4-BE49-F238E27FC236}">
                <a16:creationId xmlns:a16="http://schemas.microsoft.com/office/drawing/2014/main" id="{5702A220-26F5-DDED-277D-86A574A17BB8}"/>
              </a:ext>
            </a:extLst>
          </p:cNvPr>
          <p:cNvSpPr>
            <a:spLocks noChangeArrowheads="1"/>
          </p:cNvSpPr>
          <p:nvPr/>
        </p:nvSpPr>
        <p:spPr bwMode="auto">
          <a:xfrm>
            <a:off x="1088738" y="1295400"/>
            <a:ext cx="985478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Tx/>
              <a:buNone/>
            </a:pPr>
            <a:r>
              <a:rPr lang="en-US" altLang="en-US" sz="2800" b="1">
                <a:latin typeface="Calibri"/>
                <a:cs typeface="Times"/>
              </a:rPr>
              <a:t>(For all transition-aged students with disabilities) “have the following data sources on file:</a:t>
            </a:r>
          </a:p>
          <a:p>
            <a:pPr marL="457200" indent="-457200">
              <a:lnSpc>
                <a:spcPct val="115000"/>
              </a:lnSpc>
              <a:buSzTx/>
              <a:buFont typeface="+mj-lt"/>
              <a:buAutoNum type="arabicPeriod"/>
            </a:pPr>
            <a:r>
              <a:rPr lang="en-US" altLang="en-US" sz="2400">
                <a:latin typeface="Calibri"/>
                <a:cs typeface="Times"/>
              </a:rPr>
              <a:t>State-mandated test scores (standard or alternative). </a:t>
            </a:r>
          </a:p>
          <a:p>
            <a:pPr marL="457200" indent="-457200">
              <a:lnSpc>
                <a:spcPct val="115000"/>
              </a:lnSpc>
              <a:buSzTx/>
              <a:buFont typeface="+mj-lt"/>
              <a:buAutoNum type="arabicPeriod"/>
            </a:pPr>
            <a:r>
              <a:rPr lang="en-US" altLang="en-US" sz="2400">
                <a:latin typeface="Calibri"/>
                <a:cs typeface="Times"/>
              </a:rPr>
              <a:t>Current psychological evaluation data (including strengths, weaknesses and documentation of diagnosed disability) .</a:t>
            </a:r>
          </a:p>
          <a:p>
            <a:pPr marL="457200" indent="-457200">
              <a:lnSpc>
                <a:spcPct val="115000"/>
              </a:lnSpc>
              <a:buSzTx/>
              <a:buFont typeface="+mj-lt"/>
              <a:buAutoNum type="arabicPeriod"/>
            </a:pPr>
            <a:r>
              <a:rPr lang="en-US" altLang="en-US" sz="2400">
                <a:latin typeface="Calibri"/>
                <a:cs typeface="Times"/>
              </a:rPr>
              <a:t>Quarterly/Semester grades, or progress notes.</a:t>
            </a:r>
          </a:p>
          <a:p>
            <a:pPr marL="457200" indent="-457200">
              <a:lnSpc>
                <a:spcPct val="115000"/>
              </a:lnSpc>
              <a:buSzTx/>
              <a:buFont typeface="+mj-lt"/>
              <a:buAutoNum type="arabicPeriod"/>
            </a:pPr>
            <a:r>
              <a:rPr lang="en-US" altLang="en-US" sz="2400">
                <a:latin typeface="Calibri"/>
                <a:cs typeface="Times"/>
              </a:rPr>
              <a:t>Career Interest Inventory; Adaptive Behavior Scale and/or Career Skill Inventory…” </a:t>
            </a:r>
          </a:p>
          <a:p>
            <a:pPr eaLnBrk="1" hangingPunct="1">
              <a:lnSpc>
                <a:spcPct val="115000"/>
              </a:lnSpc>
              <a:buSzTx/>
              <a:buFontTx/>
              <a:buNone/>
            </a:pPr>
            <a:r>
              <a:rPr lang="en-US" altLang="en-US" sz="2400" b="1" i="1">
                <a:solidFill>
                  <a:srgbClr val="009FD4"/>
                </a:solidFill>
                <a:latin typeface="Calibri"/>
                <a:cs typeface="Times"/>
              </a:rPr>
              <a:t>Note: The above documentation should include student strengths, interests, and preferences (NSTTAC, 2007).</a:t>
            </a:r>
          </a:p>
        </p:txBody>
      </p:sp>
      <p:sp>
        <p:nvSpPr>
          <p:cNvPr id="13316" name="Rectangle 8">
            <a:extLst>
              <a:ext uri="{FF2B5EF4-FFF2-40B4-BE49-F238E27FC236}">
                <a16:creationId xmlns:a16="http://schemas.microsoft.com/office/drawing/2014/main" id="{7FEFF0E6-F903-0D55-5898-1D5BE3BA5B7B}"/>
              </a:ext>
            </a:extLst>
          </p:cNvPr>
          <p:cNvSpPr>
            <a:spLocks noChangeArrowheads="1"/>
          </p:cNvSpPr>
          <p:nvPr/>
        </p:nvSpPr>
        <p:spPr bwMode="auto">
          <a:xfrm>
            <a:off x="3733801" y="5791200"/>
            <a:ext cx="6176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latin typeface="Times" panose="02020603050405020304" pitchFamily="18" charset="0"/>
            </a:endParaRPr>
          </a:p>
        </p:txBody>
      </p:sp>
      <p:sp>
        <p:nvSpPr>
          <p:cNvPr id="2" name="Slide Number Placeholder 1">
            <a:extLst>
              <a:ext uri="{FF2B5EF4-FFF2-40B4-BE49-F238E27FC236}">
                <a16:creationId xmlns:a16="http://schemas.microsoft.com/office/drawing/2014/main" id="{9BECD9FC-FC11-1D83-DC14-B32666F2AB21}"/>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9</a:t>
            </a:fld>
            <a:endParaRPr lang="en-US"/>
          </a:p>
        </p:txBody>
      </p:sp>
    </p:spTree>
    <p:extLst>
      <p:ext uri="{BB962C8B-B14F-4D97-AF65-F5344CB8AC3E}">
        <p14:creationId xmlns:p14="http://schemas.microsoft.com/office/powerpoint/2010/main" val="2075511368"/>
      </p:ext>
    </p:extLst>
  </p:cSld>
  <p:clrMapOvr>
    <a:masterClrMapping/>
  </p:clrMapOvr>
  <p:transition spd="med">
    <p:cover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 Templates Widescreen Formatted" id="{1839803A-FA5F-324E-A8BE-C1ABDA808915}" vid="{06FD01AF-9FD7-C74C-8322-4EDEA2E968E6}"/>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Templates Widescreen Formatted</Template>
  <TotalTime>7659</TotalTime>
  <Words>4167</Words>
  <Application>Microsoft Macintosh PowerPoint</Application>
  <PresentationFormat>Widescreen</PresentationFormat>
  <Paragraphs>668</Paragraphs>
  <Slides>59</Slides>
  <Notes>57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Adelle Sans Devanagari</vt:lpstr>
      <vt:lpstr>Aptos</vt:lpstr>
      <vt:lpstr>Arial</vt:lpstr>
      <vt:lpstr>Calibri</vt:lpstr>
      <vt:lpstr>Calibri Light</vt:lpstr>
      <vt:lpstr>Courier New</vt:lpstr>
      <vt:lpstr>Helvetica</vt:lpstr>
      <vt:lpstr>Roboto</vt:lpstr>
      <vt:lpstr>Times</vt:lpstr>
      <vt:lpstr>Wingdings</vt:lpstr>
      <vt:lpstr>Wingdings,Sans-Serif</vt:lpstr>
      <vt:lpstr>Office Theme</vt:lpstr>
      <vt:lpstr>PowerPoint Presentation</vt:lpstr>
      <vt:lpstr>Comprehensive  Transition Assessment – Helping Students Achieve Their “Big 3” Goals: Career, Learning &amp; Living   2025 ICTW Symposium </vt:lpstr>
      <vt:lpstr>Objectives</vt:lpstr>
      <vt:lpstr>PowerPoint Presentation</vt:lpstr>
      <vt:lpstr>Federal Law (IDEA)</vt:lpstr>
      <vt:lpstr>State Law </vt:lpstr>
      <vt:lpstr>Federal Guidance (NTACT)</vt:lpstr>
      <vt:lpstr>Further Guidance: Age-appropriate Transition Assessments Defined</vt:lpstr>
      <vt:lpstr>PowerPoint Presentation</vt:lpstr>
      <vt:lpstr>PowerPoint Presentation</vt:lpstr>
      <vt:lpstr>The Purpose of Transition Assessment: Use Results to answer 3 key questions</vt:lpstr>
      <vt:lpstr>Transition Assessment: Organization by Category  </vt:lpstr>
      <vt:lpstr>Transition Assessment Examples: by Category  </vt:lpstr>
      <vt:lpstr>PowerPoint Presentation</vt:lpstr>
      <vt:lpstr>Transition Assessment Tools  Category A1: Comprehensive – Example 1: TPI-3</vt:lpstr>
      <vt:lpstr>Transition Assessment Tools  Category A1: TPI-3 Factors</vt:lpstr>
      <vt:lpstr>Transition Assessment Tools  Category A1: TPI-3 Modified Version</vt:lpstr>
      <vt:lpstr>Transition Assessment Tools  Category A1: Comprehensive – Example 2: TAGG Alternate</vt:lpstr>
      <vt:lpstr>Transition Assessment Tools  Category A1: TAGG Alternate</vt:lpstr>
      <vt:lpstr>Transition Assessment Tools  Category A1: TAGG Original Version – TAGG-HS</vt:lpstr>
      <vt:lpstr>Transition Assessment Tools  Category A1: Comprehensive- Example 3: Brigance TSI 2 </vt:lpstr>
      <vt:lpstr>Transition Assessment Tools  Category A1: Brigance TSI 2 </vt:lpstr>
      <vt:lpstr>Transition Assessment Tools  Category A2: Career Interests</vt:lpstr>
      <vt:lpstr>Transition Assessment Tools  Category A2: Career Interests (Continued)</vt:lpstr>
      <vt:lpstr>Transition Assessment Tools   Category A2: Career Interests – PICS Overview</vt:lpstr>
      <vt:lpstr>Transition Assessment Tools   Category A2: An Experiential Approach to Career Interests</vt:lpstr>
      <vt:lpstr>Transition Assessment Tools Category A3: Student/Parent Surveys – Example</vt:lpstr>
      <vt:lpstr>PowerPoint Presentation</vt:lpstr>
      <vt:lpstr>Transition Assessment Tools  Category B: As Needed Assessments, based on student need  </vt:lpstr>
      <vt:lpstr>Transition Assessment Tools  Category B1: Vocational Skills Assessments - ELSA Overview</vt:lpstr>
      <vt:lpstr>PowerPoint Presentation</vt:lpstr>
      <vt:lpstr>PowerPoint Presentation</vt:lpstr>
      <vt:lpstr>Transition Assessment Tools  Category B1: Individualized Functional Vocational Assessment </vt:lpstr>
      <vt:lpstr>Transition Assessment Tools  Category B1: PAES Lab</vt:lpstr>
      <vt:lpstr>Transition Assessment Tools  Category B2: Postsecondary Education/Training</vt:lpstr>
      <vt:lpstr>Transition Assessment Tools  Category B2: Postsecondary Education/Training -  Employment Support Indicators Overview </vt:lpstr>
      <vt:lpstr>Transition Assessment Tools  Category B2: Employment Support Indicators Domain Areas</vt:lpstr>
      <vt:lpstr>Transition Assessment Tools  Category B2: Employment Support Indicators Domain Areas</vt:lpstr>
      <vt:lpstr>  Transition Assessment Tools  Category B2: Postsecondary Education/Training -  Guide to Assessing College Readiness   </vt:lpstr>
      <vt:lpstr>  Transition Assessment Tools  Category B2: Guide to Assessing College Readiness – Foundation Areas  </vt:lpstr>
      <vt:lpstr> Transition Assessment Tools  Category B2: Postsecondary Education/Training -  Additional Considerations</vt:lpstr>
      <vt:lpstr>Transition Assessment Tools  Category B3: Self-Determination Skills</vt:lpstr>
      <vt:lpstr> Transition Assessment Tools  Category B3: Personal Preference Indicators       </vt:lpstr>
      <vt:lpstr>Transition Assessment Tools  Category B3: ChoiceMaker Self-Determination Assessment</vt:lpstr>
      <vt:lpstr>PowerPoint Presentation</vt:lpstr>
      <vt:lpstr>Transition Assessment Tools  Category B4: Multi-Topic/Life Skill Assessments</vt:lpstr>
      <vt:lpstr>Transition Assessment Tools  Category B4: Life Skills Inventories (Free)   </vt:lpstr>
      <vt:lpstr>Transition Assessment Tools  Category B4: Life Skills Inventory (WA State)   </vt:lpstr>
      <vt:lpstr>Assessment Tools: B4 Multi-Topic/Life Skills Assessments  Recall Brigance TSI 2: Can Utilize by Topic  (e.g., Independent Living) </vt:lpstr>
      <vt:lpstr>PowerPoint Presentation</vt:lpstr>
      <vt:lpstr>Transition Assessment Tools  Category B4 (Multi-Topic): Pro-Ed Informal Assessments</vt:lpstr>
      <vt:lpstr>PowerPoint Presentation</vt:lpstr>
      <vt:lpstr>Age-appropriate Transition Assessment:  Validity &amp; Reliability</vt:lpstr>
      <vt:lpstr>Review: The Purpose of Transition Assessment: Use Results to answer 3 key questions</vt:lpstr>
      <vt:lpstr> Transition Assessment: Thought Question: Potential Sequencing for assessments</vt:lpstr>
      <vt:lpstr>Additional Resources: ICTW website topics</vt:lpstr>
      <vt:lpstr>Additional Resources: From Other States</vt:lpstr>
      <vt:lpstr>Questions &amp; Insights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JimM</dc:creator>
  <cp:lastModifiedBy>Mayer, Jim</cp:lastModifiedBy>
  <cp:revision>41</cp:revision>
  <dcterms:created xsi:type="dcterms:W3CDTF">2022-11-30T18:28:34Z</dcterms:created>
  <dcterms:modified xsi:type="dcterms:W3CDTF">2025-04-22T15:33:14Z</dcterms:modified>
</cp:coreProperties>
</file>