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2"/>
  </p:notesMasterIdLst>
  <p:sldIdLst>
    <p:sldId id="256" r:id="rId2"/>
    <p:sldId id="283" r:id="rId3"/>
    <p:sldId id="338" r:id="rId4"/>
    <p:sldId id="257" r:id="rId5"/>
    <p:sldId id="258" r:id="rId6"/>
    <p:sldId id="260" r:id="rId7"/>
    <p:sldId id="263" r:id="rId8"/>
    <p:sldId id="261" r:id="rId9"/>
    <p:sldId id="264" r:id="rId10"/>
    <p:sldId id="340" r:id="rId11"/>
    <p:sldId id="279" r:id="rId12"/>
    <p:sldId id="262" r:id="rId13"/>
    <p:sldId id="259" r:id="rId14"/>
    <p:sldId id="265" r:id="rId15"/>
    <p:sldId id="266" r:id="rId16"/>
    <p:sldId id="267" r:id="rId17"/>
    <p:sldId id="269" r:id="rId18"/>
    <p:sldId id="268" r:id="rId19"/>
    <p:sldId id="270" r:id="rId20"/>
    <p:sldId id="276" r:id="rId21"/>
    <p:sldId id="273" r:id="rId22"/>
    <p:sldId id="342" r:id="rId23"/>
    <p:sldId id="282" r:id="rId24"/>
    <p:sldId id="339" r:id="rId25"/>
    <p:sldId id="277" r:id="rId26"/>
    <p:sldId id="281" r:id="rId27"/>
    <p:sldId id="278" r:id="rId28"/>
    <p:sldId id="275" r:id="rId29"/>
    <p:sldId id="274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7E466-90CE-4F7E-9758-D27C5FAE40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32915-893E-4F7D-A5F5-1F8BACC9D591}">
      <dgm:prSet/>
      <dgm:spPr/>
      <dgm:t>
        <a:bodyPr/>
        <a:lstStyle/>
        <a:p>
          <a:r>
            <a:rPr lang="en-US"/>
            <a:t>First Year back from remote learning due to COVID- resulted in an increase of behaviors/outbursts/not work ready</a:t>
          </a:r>
        </a:p>
      </dgm:t>
    </dgm:pt>
    <dgm:pt modelId="{946E30BE-1D3D-4287-B298-FF29313207A0}" type="parTrans" cxnId="{A8806179-0094-4F9F-83FF-DCA5A0C72876}">
      <dgm:prSet/>
      <dgm:spPr/>
      <dgm:t>
        <a:bodyPr/>
        <a:lstStyle/>
        <a:p>
          <a:endParaRPr lang="en-US"/>
        </a:p>
      </dgm:t>
    </dgm:pt>
    <dgm:pt modelId="{23D3658A-A5C4-4078-A42C-83B77E2E1F23}" type="sibTrans" cxnId="{A8806179-0094-4F9F-83FF-DCA5A0C72876}">
      <dgm:prSet/>
      <dgm:spPr/>
      <dgm:t>
        <a:bodyPr/>
        <a:lstStyle/>
        <a:p>
          <a:endParaRPr lang="en-US"/>
        </a:p>
      </dgm:t>
    </dgm:pt>
    <dgm:pt modelId="{03E0E60F-09D6-4DC5-BFEB-1E6E0CCD3DE0}">
      <dgm:prSet/>
      <dgm:spPr/>
      <dgm:t>
        <a:bodyPr/>
        <a:lstStyle/>
        <a:p>
          <a:r>
            <a:rPr lang="en-US"/>
            <a:t>Students were not matched to the positions, they were not interested in the jobs.  They broke personnel and safety policies</a:t>
          </a:r>
        </a:p>
      </dgm:t>
    </dgm:pt>
    <dgm:pt modelId="{97BA5A44-983A-4AAC-AC20-4B2C288DE234}" type="parTrans" cxnId="{7F7E85A6-DD02-4395-A5D2-67238D332351}">
      <dgm:prSet/>
      <dgm:spPr/>
      <dgm:t>
        <a:bodyPr/>
        <a:lstStyle/>
        <a:p>
          <a:endParaRPr lang="en-US"/>
        </a:p>
      </dgm:t>
    </dgm:pt>
    <dgm:pt modelId="{BC8F535B-2094-4B16-8433-039852C2A470}" type="sibTrans" cxnId="{7F7E85A6-DD02-4395-A5D2-67238D332351}">
      <dgm:prSet/>
      <dgm:spPr/>
      <dgm:t>
        <a:bodyPr/>
        <a:lstStyle/>
        <a:p>
          <a:endParaRPr lang="en-US"/>
        </a:p>
      </dgm:t>
    </dgm:pt>
    <dgm:pt modelId="{3743F1E6-5027-458A-9D2C-9ED359DDC72B}">
      <dgm:prSet/>
      <dgm:spPr/>
      <dgm:t>
        <a:bodyPr/>
        <a:lstStyle/>
        <a:p>
          <a:r>
            <a:rPr lang="en-US"/>
            <a:t>Job Coaching not available </a:t>
          </a:r>
        </a:p>
      </dgm:t>
    </dgm:pt>
    <dgm:pt modelId="{75502687-EF1B-4130-9B16-1585C2A961BE}" type="parTrans" cxnId="{2FAF2652-0038-479B-8A7F-90888F200229}">
      <dgm:prSet/>
      <dgm:spPr/>
      <dgm:t>
        <a:bodyPr/>
        <a:lstStyle/>
        <a:p>
          <a:endParaRPr lang="en-US"/>
        </a:p>
      </dgm:t>
    </dgm:pt>
    <dgm:pt modelId="{14875469-3900-4CD4-B666-2BE7812E2ECC}" type="sibTrans" cxnId="{2FAF2652-0038-479B-8A7F-90888F200229}">
      <dgm:prSet/>
      <dgm:spPr/>
      <dgm:t>
        <a:bodyPr/>
        <a:lstStyle/>
        <a:p>
          <a:endParaRPr lang="en-US"/>
        </a:p>
      </dgm:t>
    </dgm:pt>
    <dgm:pt modelId="{A14855C3-AA15-4C50-B43E-930BF77EFC47}">
      <dgm:prSet/>
      <dgm:spPr/>
      <dgm:t>
        <a:bodyPr/>
        <a:lstStyle/>
        <a:p>
          <a:r>
            <a:rPr lang="en-US"/>
            <a:t>Students, School Staff, Parents, and Front-Line Staff did not understand the difference between a co-op job/internship and apprenticeship</a:t>
          </a:r>
        </a:p>
      </dgm:t>
    </dgm:pt>
    <dgm:pt modelId="{6AF1D03F-3B51-48B3-BBF0-6915BC02948E}" type="parTrans" cxnId="{1DC2842D-4AFF-484A-B2F3-A64FCC5AFD08}">
      <dgm:prSet/>
      <dgm:spPr/>
      <dgm:t>
        <a:bodyPr/>
        <a:lstStyle/>
        <a:p>
          <a:endParaRPr lang="en-US"/>
        </a:p>
      </dgm:t>
    </dgm:pt>
    <dgm:pt modelId="{66B43DB4-AA67-47F4-AD8E-63347FCFBC57}" type="sibTrans" cxnId="{1DC2842D-4AFF-484A-B2F3-A64FCC5AFD08}">
      <dgm:prSet/>
      <dgm:spPr/>
      <dgm:t>
        <a:bodyPr/>
        <a:lstStyle/>
        <a:p>
          <a:endParaRPr lang="en-US"/>
        </a:p>
      </dgm:t>
    </dgm:pt>
    <dgm:pt modelId="{BE7AF744-4950-4266-BAA9-6870BC18962E}">
      <dgm:prSet/>
      <dgm:spPr/>
      <dgm:t>
        <a:bodyPr/>
        <a:lstStyle/>
        <a:p>
          <a:r>
            <a:rPr lang="en-US"/>
            <a:t>Front line staff were not prepared to job coach, mentor and train apprentices </a:t>
          </a:r>
        </a:p>
      </dgm:t>
    </dgm:pt>
    <dgm:pt modelId="{2E784246-E133-4F1B-B461-7949BEFA7DB7}" type="parTrans" cxnId="{0BC0602B-F3BF-463A-AD30-58FAC501DD89}">
      <dgm:prSet/>
      <dgm:spPr/>
      <dgm:t>
        <a:bodyPr/>
        <a:lstStyle/>
        <a:p>
          <a:endParaRPr lang="en-US"/>
        </a:p>
      </dgm:t>
    </dgm:pt>
    <dgm:pt modelId="{F3A23826-723A-4BD2-B659-C2952B38F424}" type="sibTrans" cxnId="{0BC0602B-F3BF-463A-AD30-58FAC501DD89}">
      <dgm:prSet/>
      <dgm:spPr/>
      <dgm:t>
        <a:bodyPr/>
        <a:lstStyle/>
        <a:p>
          <a:endParaRPr lang="en-US"/>
        </a:p>
      </dgm:t>
    </dgm:pt>
    <dgm:pt modelId="{B788BB67-6F68-4032-8416-7DE06CBFA07B}" type="pres">
      <dgm:prSet presAssocID="{5367E466-90CE-4F7E-9758-D27C5FAE4041}" presName="linear" presStyleCnt="0">
        <dgm:presLayoutVars>
          <dgm:animLvl val="lvl"/>
          <dgm:resizeHandles val="exact"/>
        </dgm:presLayoutVars>
      </dgm:prSet>
      <dgm:spPr/>
    </dgm:pt>
    <dgm:pt modelId="{6EE8A3E1-7B33-427F-B508-8784B365CD6A}" type="pres">
      <dgm:prSet presAssocID="{8E632915-893E-4F7D-A5F5-1F8BACC9D5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0BEEC5-25AA-43B7-99CE-F07BD7FE2255}" type="pres">
      <dgm:prSet presAssocID="{23D3658A-A5C4-4078-A42C-83B77E2E1F23}" presName="spacer" presStyleCnt="0"/>
      <dgm:spPr/>
    </dgm:pt>
    <dgm:pt modelId="{CE66E7C4-06BF-48C6-8B0A-083F2A91D856}" type="pres">
      <dgm:prSet presAssocID="{03E0E60F-09D6-4DC5-BFEB-1E6E0CCD3D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6FBA56-8639-46CF-94CC-F58784148D9B}" type="pres">
      <dgm:prSet presAssocID="{BC8F535B-2094-4B16-8433-039852C2A470}" presName="spacer" presStyleCnt="0"/>
      <dgm:spPr/>
    </dgm:pt>
    <dgm:pt modelId="{4591BAF0-1B54-41D9-BFD5-623F47B95749}" type="pres">
      <dgm:prSet presAssocID="{3743F1E6-5027-458A-9D2C-9ED359DDC7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B2FD60-87A3-4318-B46E-AB2BEA1F3111}" type="pres">
      <dgm:prSet presAssocID="{14875469-3900-4CD4-B666-2BE7812E2ECC}" presName="spacer" presStyleCnt="0"/>
      <dgm:spPr/>
    </dgm:pt>
    <dgm:pt modelId="{DBF7D537-46F3-49D0-AE42-D2B6AD4F94E3}" type="pres">
      <dgm:prSet presAssocID="{A14855C3-AA15-4C50-B43E-930BF77E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CDADF7-CF5E-4E15-814A-82C1336098DC}" type="pres">
      <dgm:prSet presAssocID="{66B43DB4-AA67-47F4-AD8E-63347FCFBC57}" presName="spacer" presStyleCnt="0"/>
      <dgm:spPr/>
    </dgm:pt>
    <dgm:pt modelId="{676AABFA-3205-4DE4-8383-DEA065714748}" type="pres">
      <dgm:prSet presAssocID="{BE7AF744-4950-4266-BAA9-6870BC18962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DF05823-D7B3-4FCB-9C73-75577F2F66AD}" type="presOf" srcId="{5367E466-90CE-4F7E-9758-D27C5FAE4041}" destId="{B788BB67-6F68-4032-8416-7DE06CBFA07B}" srcOrd="0" destOrd="0" presId="urn:microsoft.com/office/officeart/2005/8/layout/vList2"/>
    <dgm:cxn modelId="{D5707529-2DF9-49CF-8EFF-D4F6C8177C87}" type="presOf" srcId="{A14855C3-AA15-4C50-B43E-930BF77EFC47}" destId="{DBF7D537-46F3-49D0-AE42-D2B6AD4F94E3}" srcOrd="0" destOrd="0" presId="urn:microsoft.com/office/officeart/2005/8/layout/vList2"/>
    <dgm:cxn modelId="{0BC0602B-F3BF-463A-AD30-58FAC501DD89}" srcId="{5367E466-90CE-4F7E-9758-D27C5FAE4041}" destId="{BE7AF744-4950-4266-BAA9-6870BC18962E}" srcOrd="4" destOrd="0" parTransId="{2E784246-E133-4F1B-B461-7949BEFA7DB7}" sibTransId="{F3A23826-723A-4BD2-B659-C2952B38F424}"/>
    <dgm:cxn modelId="{1DC2842D-4AFF-484A-B2F3-A64FCC5AFD08}" srcId="{5367E466-90CE-4F7E-9758-D27C5FAE4041}" destId="{A14855C3-AA15-4C50-B43E-930BF77EFC47}" srcOrd="3" destOrd="0" parTransId="{6AF1D03F-3B51-48B3-BBF0-6915BC02948E}" sibTransId="{66B43DB4-AA67-47F4-AD8E-63347FCFBC57}"/>
    <dgm:cxn modelId="{37989069-FB4A-4F80-ACE5-B20A68D4DC81}" type="presOf" srcId="{8E632915-893E-4F7D-A5F5-1F8BACC9D591}" destId="{6EE8A3E1-7B33-427F-B508-8784B365CD6A}" srcOrd="0" destOrd="0" presId="urn:microsoft.com/office/officeart/2005/8/layout/vList2"/>
    <dgm:cxn modelId="{2FAF2652-0038-479B-8A7F-90888F200229}" srcId="{5367E466-90CE-4F7E-9758-D27C5FAE4041}" destId="{3743F1E6-5027-458A-9D2C-9ED359DDC72B}" srcOrd="2" destOrd="0" parTransId="{75502687-EF1B-4130-9B16-1585C2A961BE}" sibTransId="{14875469-3900-4CD4-B666-2BE7812E2ECC}"/>
    <dgm:cxn modelId="{50269352-4841-46FD-A7C1-D970B234FC78}" type="presOf" srcId="{3743F1E6-5027-458A-9D2C-9ED359DDC72B}" destId="{4591BAF0-1B54-41D9-BFD5-623F47B95749}" srcOrd="0" destOrd="0" presId="urn:microsoft.com/office/officeart/2005/8/layout/vList2"/>
    <dgm:cxn modelId="{A8806179-0094-4F9F-83FF-DCA5A0C72876}" srcId="{5367E466-90CE-4F7E-9758-D27C5FAE4041}" destId="{8E632915-893E-4F7D-A5F5-1F8BACC9D591}" srcOrd="0" destOrd="0" parTransId="{946E30BE-1D3D-4287-B298-FF29313207A0}" sibTransId="{23D3658A-A5C4-4078-A42C-83B77E2E1F23}"/>
    <dgm:cxn modelId="{7F7E85A6-DD02-4395-A5D2-67238D332351}" srcId="{5367E466-90CE-4F7E-9758-D27C5FAE4041}" destId="{03E0E60F-09D6-4DC5-BFEB-1E6E0CCD3DE0}" srcOrd="1" destOrd="0" parTransId="{97BA5A44-983A-4AAC-AC20-4B2C288DE234}" sibTransId="{BC8F535B-2094-4B16-8433-039852C2A470}"/>
    <dgm:cxn modelId="{9C4189F7-79E9-4E21-954C-B636C4519A5E}" type="presOf" srcId="{03E0E60F-09D6-4DC5-BFEB-1E6E0CCD3DE0}" destId="{CE66E7C4-06BF-48C6-8B0A-083F2A91D856}" srcOrd="0" destOrd="0" presId="urn:microsoft.com/office/officeart/2005/8/layout/vList2"/>
    <dgm:cxn modelId="{D4A46BFD-371D-407B-9C1C-98C816D1B535}" type="presOf" srcId="{BE7AF744-4950-4266-BAA9-6870BC18962E}" destId="{676AABFA-3205-4DE4-8383-DEA065714748}" srcOrd="0" destOrd="0" presId="urn:microsoft.com/office/officeart/2005/8/layout/vList2"/>
    <dgm:cxn modelId="{42253E07-C68E-43FE-950D-227A0F2808A1}" type="presParOf" srcId="{B788BB67-6F68-4032-8416-7DE06CBFA07B}" destId="{6EE8A3E1-7B33-427F-B508-8784B365CD6A}" srcOrd="0" destOrd="0" presId="urn:microsoft.com/office/officeart/2005/8/layout/vList2"/>
    <dgm:cxn modelId="{1289696F-074A-4E79-8FC0-C9757DDD6E46}" type="presParOf" srcId="{B788BB67-6F68-4032-8416-7DE06CBFA07B}" destId="{EF0BEEC5-25AA-43B7-99CE-F07BD7FE2255}" srcOrd="1" destOrd="0" presId="urn:microsoft.com/office/officeart/2005/8/layout/vList2"/>
    <dgm:cxn modelId="{7D812B1C-FD5A-47C1-BF89-C721012449CB}" type="presParOf" srcId="{B788BB67-6F68-4032-8416-7DE06CBFA07B}" destId="{CE66E7C4-06BF-48C6-8B0A-083F2A91D856}" srcOrd="2" destOrd="0" presId="urn:microsoft.com/office/officeart/2005/8/layout/vList2"/>
    <dgm:cxn modelId="{6EA20420-03BB-4387-9815-C30355D2D1DB}" type="presParOf" srcId="{B788BB67-6F68-4032-8416-7DE06CBFA07B}" destId="{EE6FBA56-8639-46CF-94CC-F58784148D9B}" srcOrd="3" destOrd="0" presId="urn:microsoft.com/office/officeart/2005/8/layout/vList2"/>
    <dgm:cxn modelId="{DF735841-E982-4F36-ADB9-D81F0141EF27}" type="presParOf" srcId="{B788BB67-6F68-4032-8416-7DE06CBFA07B}" destId="{4591BAF0-1B54-41D9-BFD5-623F47B95749}" srcOrd="4" destOrd="0" presId="urn:microsoft.com/office/officeart/2005/8/layout/vList2"/>
    <dgm:cxn modelId="{9D9D01A2-9FE0-43EA-8982-8E46B7546300}" type="presParOf" srcId="{B788BB67-6F68-4032-8416-7DE06CBFA07B}" destId="{7BB2FD60-87A3-4318-B46E-AB2BEA1F3111}" srcOrd="5" destOrd="0" presId="urn:microsoft.com/office/officeart/2005/8/layout/vList2"/>
    <dgm:cxn modelId="{74DB5015-4D76-4E44-B0A2-B68D33D7EDFE}" type="presParOf" srcId="{B788BB67-6F68-4032-8416-7DE06CBFA07B}" destId="{DBF7D537-46F3-49D0-AE42-D2B6AD4F94E3}" srcOrd="6" destOrd="0" presId="urn:microsoft.com/office/officeart/2005/8/layout/vList2"/>
    <dgm:cxn modelId="{9FCB6BE8-DE55-4C34-92ED-AF8A5CD5ABF6}" type="presParOf" srcId="{B788BB67-6F68-4032-8416-7DE06CBFA07B}" destId="{0ECDADF7-CF5E-4E15-814A-82C1336098DC}" srcOrd="7" destOrd="0" presId="urn:microsoft.com/office/officeart/2005/8/layout/vList2"/>
    <dgm:cxn modelId="{948B88C2-8511-4E8E-845A-0CEAD676F231}" type="presParOf" srcId="{B788BB67-6F68-4032-8416-7DE06CBFA07B}" destId="{676AABFA-3205-4DE4-8383-DEA0657147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D5FCB-7CE8-44F7-BC03-074E8AEEBF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F8ADC0-23A9-438E-B00B-60B9255F686C}">
      <dgm:prSet/>
      <dgm:spPr/>
      <dgm:t>
        <a:bodyPr/>
        <a:lstStyle/>
        <a:p>
          <a:r>
            <a:rPr lang="en-US"/>
            <a:t>2 were terminated due to Employee Infractions</a:t>
          </a:r>
        </a:p>
      </dgm:t>
    </dgm:pt>
    <dgm:pt modelId="{1198415E-87EF-4DC6-970D-12707FA3A7F3}" type="parTrans" cxnId="{50CB378A-87D8-46DC-82F2-E8213D1E2400}">
      <dgm:prSet/>
      <dgm:spPr/>
      <dgm:t>
        <a:bodyPr/>
        <a:lstStyle/>
        <a:p>
          <a:endParaRPr lang="en-US"/>
        </a:p>
      </dgm:t>
    </dgm:pt>
    <dgm:pt modelId="{92F39DD9-88F7-4950-A47E-6EA729A42DA7}" type="sibTrans" cxnId="{50CB378A-87D8-46DC-82F2-E8213D1E2400}">
      <dgm:prSet/>
      <dgm:spPr/>
      <dgm:t>
        <a:bodyPr/>
        <a:lstStyle/>
        <a:p>
          <a:endParaRPr lang="en-US"/>
        </a:p>
      </dgm:t>
    </dgm:pt>
    <dgm:pt modelId="{213B8768-2439-4256-8529-FCEF2DC09F30}">
      <dgm:prSet/>
      <dgm:spPr/>
      <dgm:t>
        <a:bodyPr/>
        <a:lstStyle/>
        <a:p>
          <a:r>
            <a:rPr lang="en-US"/>
            <a:t>2 did not meet the competencies</a:t>
          </a:r>
        </a:p>
      </dgm:t>
    </dgm:pt>
    <dgm:pt modelId="{A5AC5F33-00FD-4DF2-A154-AFE78102DF3C}" type="parTrans" cxnId="{4CDC2222-0E05-41F6-A2CB-09219CA81107}">
      <dgm:prSet/>
      <dgm:spPr/>
      <dgm:t>
        <a:bodyPr/>
        <a:lstStyle/>
        <a:p>
          <a:endParaRPr lang="en-US"/>
        </a:p>
      </dgm:t>
    </dgm:pt>
    <dgm:pt modelId="{3FD8A731-4B94-4877-8BF0-344A83C2A457}" type="sibTrans" cxnId="{4CDC2222-0E05-41F6-A2CB-09219CA81107}">
      <dgm:prSet/>
      <dgm:spPr/>
      <dgm:t>
        <a:bodyPr/>
        <a:lstStyle/>
        <a:p>
          <a:endParaRPr lang="en-US"/>
        </a:p>
      </dgm:t>
    </dgm:pt>
    <dgm:pt modelId="{85E21D8D-99F8-4678-BC01-305C1132C8A3}">
      <dgm:prSet/>
      <dgm:spPr/>
      <dgm:t>
        <a:bodyPr/>
        <a:lstStyle/>
        <a:p>
          <a:r>
            <a:rPr lang="en-US"/>
            <a:t>1 unable to complete due to disciplinary action at School</a:t>
          </a:r>
        </a:p>
      </dgm:t>
    </dgm:pt>
    <dgm:pt modelId="{1A332B71-EAEF-48DA-A7A0-DD48AAD416AF}" type="parTrans" cxnId="{1D1BFA76-819C-4A9A-8CDF-0154B99EFAE8}">
      <dgm:prSet/>
      <dgm:spPr/>
      <dgm:t>
        <a:bodyPr/>
        <a:lstStyle/>
        <a:p>
          <a:endParaRPr lang="en-US"/>
        </a:p>
      </dgm:t>
    </dgm:pt>
    <dgm:pt modelId="{CA4430EA-B43B-4D6F-AA7D-D30E39BFAEB7}" type="sibTrans" cxnId="{1D1BFA76-819C-4A9A-8CDF-0154B99EFAE8}">
      <dgm:prSet/>
      <dgm:spPr/>
      <dgm:t>
        <a:bodyPr/>
        <a:lstStyle/>
        <a:p>
          <a:endParaRPr lang="en-US"/>
        </a:p>
      </dgm:t>
    </dgm:pt>
    <dgm:pt modelId="{15AACC26-A623-4689-8666-DF3ABEF86F86}">
      <dgm:prSet/>
      <dgm:spPr/>
      <dgm:t>
        <a:bodyPr/>
        <a:lstStyle/>
        <a:p>
          <a:r>
            <a:rPr lang="en-US"/>
            <a:t>1 Apprentice successfully completed and earned his DOL Apprenticeship Certificate in Grounds Keeping, and continued working in the position </a:t>
          </a:r>
        </a:p>
      </dgm:t>
    </dgm:pt>
    <dgm:pt modelId="{52669CEA-C78D-4319-AE39-9F59F3B2AA57}" type="parTrans" cxnId="{C06B3C22-FA9F-4327-AD37-4ED119A8EFC1}">
      <dgm:prSet/>
      <dgm:spPr/>
      <dgm:t>
        <a:bodyPr/>
        <a:lstStyle/>
        <a:p>
          <a:endParaRPr lang="en-US"/>
        </a:p>
      </dgm:t>
    </dgm:pt>
    <dgm:pt modelId="{898857E5-9F13-4C33-917D-351D1031654F}" type="sibTrans" cxnId="{C06B3C22-FA9F-4327-AD37-4ED119A8EFC1}">
      <dgm:prSet/>
      <dgm:spPr/>
      <dgm:t>
        <a:bodyPr/>
        <a:lstStyle/>
        <a:p>
          <a:endParaRPr lang="en-US"/>
        </a:p>
      </dgm:t>
    </dgm:pt>
    <dgm:pt modelId="{F047305A-945C-4255-911F-8AB3C3AB539C}" type="pres">
      <dgm:prSet presAssocID="{BE5D5FCB-7CE8-44F7-BC03-074E8AEEBF5A}" presName="linear" presStyleCnt="0">
        <dgm:presLayoutVars>
          <dgm:animLvl val="lvl"/>
          <dgm:resizeHandles val="exact"/>
        </dgm:presLayoutVars>
      </dgm:prSet>
      <dgm:spPr/>
    </dgm:pt>
    <dgm:pt modelId="{120096C2-38E5-4F11-AAA9-3F57B0BCF14F}" type="pres">
      <dgm:prSet presAssocID="{36F8ADC0-23A9-438E-B00B-60B9255F68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5F6F36-5E5B-4D3B-8544-65204947967B}" type="pres">
      <dgm:prSet presAssocID="{92F39DD9-88F7-4950-A47E-6EA729A42DA7}" presName="spacer" presStyleCnt="0"/>
      <dgm:spPr/>
    </dgm:pt>
    <dgm:pt modelId="{26086F47-97FD-470D-91D8-37CACAE77502}" type="pres">
      <dgm:prSet presAssocID="{213B8768-2439-4256-8529-FCEF2DC09F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451DAB-0DC9-4F21-8368-5576A8BB9F9C}" type="pres">
      <dgm:prSet presAssocID="{3FD8A731-4B94-4877-8BF0-344A83C2A457}" presName="spacer" presStyleCnt="0"/>
      <dgm:spPr/>
    </dgm:pt>
    <dgm:pt modelId="{04B38A19-5204-425F-9222-2547005F033C}" type="pres">
      <dgm:prSet presAssocID="{85E21D8D-99F8-4678-BC01-305C1132C8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713BA2-087A-4FD4-8BBD-AE661290503E}" type="pres">
      <dgm:prSet presAssocID="{CA4430EA-B43B-4D6F-AA7D-D30E39BFAEB7}" presName="spacer" presStyleCnt="0"/>
      <dgm:spPr/>
    </dgm:pt>
    <dgm:pt modelId="{429A356D-2F70-4218-A2AE-73A72FCA8E6A}" type="pres">
      <dgm:prSet presAssocID="{15AACC26-A623-4689-8666-DF3ABEF86F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696C14-BB5C-4C1A-8B52-E9BE3299D2A6}" type="presOf" srcId="{BE5D5FCB-7CE8-44F7-BC03-074E8AEEBF5A}" destId="{F047305A-945C-4255-911F-8AB3C3AB539C}" srcOrd="0" destOrd="0" presId="urn:microsoft.com/office/officeart/2005/8/layout/vList2"/>
    <dgm:cxn modelId="{4CDC2222-0E05-41F6-A2CB-09219CA81107}" srcId="{BE5D5FCB-7CE8-44F7-BC03-074E8AEEBF5A}" destId="{213B8768-2439-4256-8529-FCEF2DC09F30}" srcOrd="1" destOrd="0" parTransId="{A5AC5F33-00FD-4DF2-A154-AFE78102DF3C}" sibTransId="{3FD8A731-4B94-4877-8BF0-344A83C2A457}"/>
    <dgm:cxn modelId="{C06B3C22-FA9F-4327-AD37-4ED119A8EFC1}" srcId="{BE5D5FCB-7CE8-44F7-BC03-074E8AEEBF5A}" destId="{15AACC26-A623-4689-8666-DF3ABEF86F86}" srcOrd="3" destOrd="0" parTransId="{52669CEA-C78D-4319-AE39-9F59F3B2AA57}" sibTransId="{898857E5-9F13-4C33-917D-351D1031654F}"/>
    <dgm:cxn modelId="{1D1BFA76-819C-4A9A-8CDF-0154B99EFAE8}" srcId="{BE5D5FCB-7CE8-44F7-BC03-074E8AEEBF5A}" destId="{85E21D8D-99F8-4678-BC01-305C1132C8A3}" srcOrd="2" destOrd="0" parTransId="{1A332B71-EAEF-48DA-A7A0-DD48AAD416AF}" sibTransId="{CA4430EA-B43B-4D6F-AA7D-D30E39BFAEB7}"/>
    <dgm:cxn modelId="{50CB378A-87D8-46DC-82F2-E8213D1E2400}" srcId="{BE5D5FCB-7CE8-44F7-BC03-074E8AEEBF5A}" destId="{36F8ADC0-23A9-438E-B00B-60B9255F686C}" srcOrd="0" destOrd="0" parTransId="{1198415E-87EF-4DC6-970D-12707FA3A7F3}" sibTransId="{92F39DD9-88F7-4950-A47E-6EA729A42DA7}"/>
    <dgm:cxn modelId="{CA624A8A-6318-468F-98B8-C6C7DB1761B8}" type="presOf" srcId="{15AACC26-A623-4689-8666-DF3ABEF86F86}" destId="{429A356D-2F70-4218-A2AE-73A72FCA8E6A}" srcOrd="0" destOrd="0" presId="urn:microsoft.com/office/officeart/2005/8/layout/vList2"/>
    <dgm:cxn modelId="{B9189DD3-D970-4EDB-A068-64644C9C2408}" type="presOf" srcId="{85E21D8D-99F8-4678-BC01-305C1132C8A3}" destId="{04B38A19-5204-425F-9222-2547005F033C}" srcOrd="0" destOrd="0" presId="urn:microsoft.com/office/officeart/2005/8/layout/vList2"/>
    <dgm:cxn modelId="{909922E0-215A-4FDF-94BC-8239F14FC3A7}" type="presOf" srcId="{36F8ADC0-23A9-438E-B00B-60B9255F686C}" destId="{120096C2-38E5-4F11-AAA9-3F57B0BCF14F}" srcOrd="0" destOrd="0" presId="urn:microsoft.com/office/officeart/2005/8/layout/vList2"/>
    <dgm:cxn modelId="{182C3BFB-D392-4813-ABFA-9E27669B328B}" type="presOf" srcId="{213B8768-2439-4256-8529-FCEF2DC09F30}" destId="{26086F47-97FD-470D-91D8-37CACAE77502}" srcOrd="0" destOrd="0" presId="urn:microsoft.com/office/officeart/2005/8/layout/vList2"/>
    <dgm:cxn modelId="{30A5B0E0-B53C-4F8B-AC2E-714AA2F1779E}" type="presParOf" srcId="{F047305A-945C-4255-911F-8AB3C3AB539C}" destId="{120096C2-38E5-4F11-AAA9-3F57B0BCF14F}" srcOrd="0" destOrd="0" presId="urn:microsoft.com/office/officeart/2005/8/layout/vList2"/>
    <dgm:cxn modelId="{64432B6E-5277-48B3-893D-AE6D31BC7BF1}" type="presParOf" srcId="{F047305A-945C-4255-911F-8AB3C3AB539C}" destId="{A05F6F36-5E5B-4D3B-8544-65204947967B}" srcOrd="1" destOrd="0" presId="urn:microsoft.com/office/officeart/2005/8/layout/vList2"/>
    <dgm:cxn modelId="{D6D29EFA-CE2E-4250-B49E-23728FF7DC6E}" type="presParOf" srcId="{F047305A-945C-4255-911F-8AB3C3AB539C}" destId="{26086F47-97FD-470D-91D8-37CACAE77502}" srcOrd="2" destOrd="0" presId="urn:microsoft.com/office/officeart/2005/8/layout/vList2"/>
    <dgm:cxn modelId="{F6D6A674-E063-408E-A62C-5EA28F6CF876}" type="presParOf" srcId="{F047305A-945C-4255-911F-8AB3C3AB539C}" destId="{0B451DAB-0DC9-4F21-8368-5576A8BB9F9C}" srcOrd="3" destOrd="0" presId="urn:microsoft.com/office/officeart/2005/8/layout/vList2"/>
    <dgm:cxn modelId="{515ABD90-F414-49DF-908F-B6200D8BBB6A}" type="presParOf" srcId="{F047305A-945C-4255-911F-8AB3C3AB539C}" destId="{04B38A19-5204-425F-9222-2547005F033C}" srcOrd="4" destOrd="0" presId="urn:microsoft.com/office/officeart/2005/8/layout/vList2"/>
    <dgm:cxn modelId="{75F6F6AF-3201-4846-B999-B1F1F5826C2A}" type="presParOf" srcId="{F047305A-945C-4255-911F-8AB3C3AB539C}" destId="{B2713BA2-087A-4FD4-8BBD-AE661290503E}" srcOrd="5" destOrd="0" presId="urn:microsoft.com/office/officeart/2005/8/layout/vList2"/>
    <dgm:cxn modelId="{54B37B8C-B6DC-444E-9C22-5471FC2825C9}" type="presParOf" srcId="{F047305A-945C-4255-911F-8AB3C3AB539C}" destId="{429A356D-2F70-4218-A2AE-73A72FCA8E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1EDA7-3078-44E1-8287-80D9AF6F363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ACD3FADB-B24A-4E5E-8B67-848E78104D87}">
      <dgm:prSet/>
      <dgm:spPr/>
      <dgm:t>
        <a:bodyPr/>
        <a:lstStyle/>
        <a:p>
          <a:r>
            <a:rPr lang="en-US"/>
            <a:t>Attend school as scheduled for RTI completion</a:t>
          </a:r>
        </a:p>
      </dgm:t>
    </dgm:pt>
    <dgm:pt modelId="{40EB246B-47A5-4429-9A16-A217EE8CA352}" type="parTrans" cxnId="{7E3BF8AB-3715-41DF-A36B-9976E19E31D2}">
      <dgm:prSet/>
      <dgm:spPr/>
      <dgm:t>
        <a:bodyPr/>
        <a:lstStyle/>
        <a:p>
          <a:endParaRPr lang="en-US"/>
        </a:p>
      </dgm:t>
    </dgm:pt>
    <dgm:pt modelId="{BA0CEE85-9E6B-40C8-8191-09EC76169767}" type="sibTrans" cxnId="{7E3BF8AB-3715-41DF-A36B-9976E19E31D2}">
      <dgm:prSet/>
      <dgm:spPr/>
      <dgm:t>
        <a:bodyPr/>
        <a:lstStyle/>
        <a:p>
          <a:endParaRPr lang="en-US"/>
        </a:p>
      </dgm:t>
    </dgm:pt>
    <dgm:pt modelId="{88933604-3400-4067-8A9A-F7EDFBE71854}">
      <dgm:prSet/>
      <dgm:spPr/>
      <dgm:t>
        <a:bodyPr/>
        <a:lstStyle/>
        <a:p>
          <a:r>
            <a:rPr lang="en-US"/>
            <a:t>Adhere to employer policies and rules </a:t>
          </a:r>
        </a:p>
      </dgm:t>
    </dgm:pt>
    <dgm:pt modelId="{B7B1F10E-AB81-4B4D-8988-791C78D20F5F}" type="parTrans" cxnId="{646FE826-CACE-461D-AA63-948055781CE1}">
      <dgm:prSet/>
      <dgm:spPr/>
      <dgm:t>
        <a:bodyPr/>
        <a:lstStyle/>
        <a:p>
          <a:endParaRPr lang="en-US"/>
        </a:p>
      </dgm:t>
    </dgm:pt>
    <dgm:pt modelId="{37F810FE-9468-46FD-9285-AB09F0EB0EF6}" type="sibTrans" cxnId="{646FE826-CACE-461D-AA63-948055781CE1}">
      <dgm:prSet/>
      <dgm:spPr/>
      <dgm:t>
        <a:bodyPr/>
        <a:lstStyle/>
        <a:p>
          <a:endParaRPr lang="en-US"/>
        </a:p>
      </dgm:t>
    </dgm:pt>
    <dgm:pt modelId="{A8F53112-0FAF-44A2-A465-1E60F8CB6FA0}">
      <dgm:prSet/>
      <dgm:spPr/>
      <dgm:t>
        <a:bodyPr/>
        <a:lstStyle/>
        <a:p>
          <a:r>
            <a:rPr lang="en-US"/>
            <a:t>Work scheduled shifts/days to meet required hours</a:t>
          </a:r>
        </a:p>
      </dgm:t>
    </dgm:pt>
    <dgm:pt modelId="{9C0579C1-96B1-4201-8783-9F755ED39D6A}" type="parTrans" cxnId="{A45F6B66-88D8-4486-8E1F-3294A365C023}">
      <dgm:prSet/>
      <dgm:spPr/>
      <dgm:t>
        <a:bodyPr/>
        <a:lstStyle/>
        <a:p>
          <a:endParaRPr lang="en-US"/>
        </a:p>
      </dgm:t>
    </dgm:pt>
    <dgm:pt modelId="{3B5C73F9-0CA1-443F-B34E-2F8765100057}" type="sibTrans" cxnId="{A45F6B66-88D8-4486-8E1F-3294A365C023}">
      <dgm:prSet/>
      <dgm:spPr/>
      <dgm:t>
        <a:bodyPr/>
        <a:lstStyle/>
        <a:p>
          <a:endParaRPr lang="en-US"/>
        </a:p>
      </dgm:t>
    </dgm:pt>
    <dgm:pt modelId="{6E6D4186-1358-474F-85B7-729D407E29AA}">
      <dgm:prSet/>
      <dgm:spPr/>
      <dgm:t>
        <a:bodyPr/>
        <a:lstStyle/>
        <a:p>
          <a:r>
            <a:rPr lang="en-US"/>
            <a:t>Communicate with Employer, STEP Coordinator/Teaching Staff MCETD Case Manager</a:t>
          </a:r>
        </a:p>
      </dgm:t>
    </dgm:pt>
    <dgm:pt modelId="{194709BD-D6DC-4A56-AD2E-8AA2E9C34BAE}" type="parTrans" cxnId="{BF36FB67-F9E9-41E1-90EC-21A19026A20D}">
      <dgm:prSet/>
      <dgm:spPr/>
      <dgm:t>
        <a:bodyPr/>
        <a:lstStyle/>
        <a:p>
          <a:endParaRPr lang="en-US"/>
        </a:p>
      </dgm:t>
    </dgm:pt>
    <dgm:pt modelId="{BD2D39BA-D2C0-4909-9D2E-0F9B811B3C3C}" type="sibTrans" cxnId="{BF36FB67-F9E9-41E1-90EC-21A19026A20D}">
      <dgm:prSet/>
      <dgm:spPr/>
      <dgm:t>
        <a:bodyPr/>
        <a:lstStyle/>
        <a:p>
          <a:endParaRPr lang="en-US"/>
        </a:p>
      </dgm:t>
    </dgm:pt>
    <dgm:pt modelId="{96CD68B9-5640-40E8-97F5-6EC683432B84}" type="pres">
      <dgm:prSet presAssocID="{2631EDA7-3078-44E1-8287-80D9AF6F363E}" presName="root" presStyleCnt="0">
        <dgm:presLayoutVars>
          <dgm:dir/>
          <dgm:resizeHandles val="exact"/>
        </dgm:presLayoutVars>
      </dgm:prSet>
      <dgm:spPr/>
    </dgm:pt>
    <dgm:pt modelId="{8F173B24-B783-4960-AAE0-FFF10CE813C5}" type="pres">
      <dgm:prSet presAssocID="{2631EDA7-3078-44E1-8287-80D9AF6F363E}" presName="container" presStyleCnt="0">
        <dgm:presLayoutVars>
          <dgm:dir/>
          <dgm:resizeHandles val="exact"/>
        </dgm:presLayoutVars>
      </dgm:prSet>
      <dgm:spPr/>
    </dgm:pt>
    <dgm:pt modelId="{FE1AC759-2C15-4936-B581-4862F3233553}" type="pres">
      <dgm:prSet presAssocID="{ACD3FADB-B24A-4E5E-8B67-848E78104D87}" presName="compNode" presStyleCnt="0"/>
      <dgm:spPr/>
    </dgm:pt>
    <dgm:pt modelId="{C710A0D8-124D-4E40-BEC3-DF4A4C0B520D}" type="pres">
      <dgm:prSet presAssocID="{ACD3FADB-B24A-4E5E-8B67-848E78104D87}" presName="iconBgRect" presStyleLbl="bgShp" presStyleIdx="0" presStyleCnt="4"/>
      <dgm:spPr/>
    </dgm:pt>
    <dgm:pt modelId="{1A84FFB0-12F6-4B73-8664-0BD9DE99937F}" type="pres">
      <dgm:prSet presAssocID="{ACD3FADB-B24A-4E5E-8B67-848E78104D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3433FAF-8D2E-478A-B4A1-3551C43FDDEC}" type="pres">
      <dgm:prSet presAssocID="{ACD3FADB-B24A-4E5E-8B67-848E78104D87}" presName="spaceRect" presStyleCnt="0"/>
      <dgm:spPr/>
    </dgm:pt>
    <dgm:pt modelId="{974A049C-AF9D-4C9B-B6C8-41A617EF21DD}" type="pres">
      <dgm:prSet presAssocID="{ACD3FADB-B24A-4E5E-8B67-848E78104D87}" presName="textRect" presStyleLbl="revTx" presStyleIdx="0" presStyleCnt="4">
        <dgm:presLayoutVars>
          <dgm:chMax val="1"/>
          <dgm:chPref val="1"/>
        </dgm:presLayoutVars>
      </dgm:prSet>
      <dgm:spPr/>
    </dgm:pt>
    <dgm:pt modelId="{CADC59B7-0C56-4DE8-AFC8-36DA33E40287}" type="pres">
      <dgm:prSet presAssocID="{BA0CEE85-9E6B-40C8-8191-09EC76169767}" presName="sibTrans" presStyleLbl="sibTrans2D1" presStyleIdx="0" presStyleCnt="0"/>
      <dgm:spPr/>
    </dgm:pt>
    <dgm:pt modelId="{CC9DD075-6AF8-4EC0-8050-5D9F23C4DF7F}" type="pres">
      <dgm:prSet presAssocID="{88933604-3400-4067-8A9A-F7EDFBE71854}" presName="compNode" presStyleCnt="0"/>
      <dgm:spPr/>
    </dgm:pt>
    <dgm:pt modelId="{2CE46431-3836-4784-8EDB-7D4F93FAB7E6}" type="pres">
      <dgm:prSet presAssocID="{88933604-3400-4067-8A9A-F7EDFBE71854}" presName="iconBgRect" presStyleLbl="bgShp" presStyleIdx="1" presStyleCnt="4"/>
      <dgm:spPr/>
    </dgm:pt>
    <dgm:pt modelId="{280F9CF4-4776-420B-A1DC-DFDB6AD1031F}" type="pres">
      <dgm:prSet presAssocID="{88933604-3400-4067-8A9A-F7EDFBE718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3F751FC-2CA5-4DFC-A6AA-295F5728DEC0}" type="pres">
      <dgm:prSet presAssocID="{88933604-3400-4067-8A9A-F7EDFBE71854}" presName="spaceRect" presStyleCnt="0"/>
      <dgm:spPr/>
    </dgm:pt>
    <dgm:pt modelId="{85ED6D66-CB13-4FBA-A85B-8C248205314B}" type="pres">
      <dgm:prSet presAssocID="{88933604-3400-4067-8A9A-F7EDFBE71854}" presName="textRect" presStyleLbl="revTx" presStyleIdx="1" presStyleCnt="4">
        <dgm:presLayoutVars>
          <dgm:chMax val="1"/>
          <dgm:chPref val="1"/>
        </dgm:presLayoutVars>
      </dgm:prSet>
      <dgm:spPr/>
    </dgm:pt>
    <dgm:pt modelId="{A92CBCF8-EBD5-4CEA-AF66-138845C524E0}" type="pres">
      <dgm:prSet presAssocID="{37F810FE-9468-46FD-9285-AB09F0EB0EF6}" presName="sibTrans" presStyleLbl="sibTrans2D1" presStyleIdx="0" presStyleCnt="0"/>
      <dgm:spPr/>
    </dgm:pt>
    <dgm:pt modelId="{4CA1E96F-9A54-4209-99A8-C59ECBB6D491}" type="pres">
      <dgm:prSet presAssocID="{A8F53112-0FAF-44A2-A465-1E60F8CB6FA0}" presName="compNode" presStyleCnt="0"/>
      <dgm:spPr/>
    </dgm:pt>
    <dgm:pt modelId="{46680C11-7BD8-43FB-84CE-02B20C067EAB}" type="pres">
      <dgm:prSet presAssocID="{A8F53112-0FAF-44A2-A465-1E60F8CB6FA0}" presName="iconBgRect" presStyleLbl="bgShp" presStyleIdx="2" presStyleCnt="4"/>
      <dgm:spPr/>
    </dgm:pt>
    <dgm:pt modelId="{62A7113B-5977-44F5-BF6D-887C658EA2BA}" type="pres">
      <dgm:prSet presAssocID="{A8F53112-0FAF-44A2-A465-1E60F8CB6FA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ED0D7D3-D152-4C05-8052-98F5C0993194}" type="pres">
      <dgm:prSet presAssocID="{A8F53112-0FAF-44A2-A465-1E60F8CB6FA0}" presName="spaceRect" presStyleCnt="0"/>
      <dgm:spPr/>
    </dgm:pt>
    <dgm:pt modelId="{12F1CD88-523B-44C1-9C8B-1BE6BD154C6E}" type="pres">
      <dgm:prSet presAssocID="{A8F53112-0FAF-44A2-A465-1E60F8CB6FA0}" presName="textRect" presStyleLbl="revTx" presStyleIdx="2" presStyleCnt="4">
        <dgm:presLayoutVars>
          <dgm:chMax val="1"/>
          <dgm:chPref val="1"/>
        </dgm:presLayoutVars>
      </dgm:prSet>
      <dgm:spPr/>
    </dgm:pt>
    <dgm:pt modelId="{2408A9D3-42C6-4908-8345-05870F34EE0D}" type="pres">
      <dgm:prSet presAssocID="{3B5C73F9-0CA1-443F-B34E-2F8765100057}" presName="sibTrans" presStyleLbl="sibTrans2D1" presStyleIdx="0" presStyleCnt="0"/>
      <dgm:spPr/>
    </dgm:pt>
    <dgm:pt modelId="{8B72F3D9-41DB-422F-B59A-7EF04CF0B6B9}" type="pres">
      <dgm:prSet presAssocID="{6E6D4186-1358-474F-85B7-729D407E29AA}" presName="compNode" presStyleCnt="0"/>
      <dgm:spPr/>
    </dgm:pt>
    <dgm:pt modelId="{77F0D8EA-A3DF-4409-8F45-74C20F4361D9}" type="pres">
      <dgm:prSet presAssocID="{6E6D4186-1358-474F-85B7-729D407E29AA}" presName="iconBgRect" presStyleLbl="bgShp" presStyleIdx="3" presStyleCnt="4"/>
      <dgm:spPr/>
    </dgm:pt>
    <dgm:pt modelId="{B2A3B893-B207-401D-921E-515C10EA0FCF}" type="pres">
      <dgm:prSet presAssocID="{6E6D4186-1358-474F-85B7-729D407E29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7ED28EC-4979-4C2D-AF72-7515C2398E3D}" type="pres">
      <dgm:prSet presAssocID="{6E6D4186-1358-474F-85B7-729D407E29AA}" presName="spaceRect" presStyleCnt="0"/>
      <dgm:spPr/>
    </dgm:pt>
    <dgm:pt modelId="{74D31C4E-9964-4FCF-A8B9-158F9ADF8955}" type="pres">
      <dgm:prSet presAssocID="{6E6D4186-1358-474F-85B7-729D407E29A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46FE826-CACE-461D-AA63-948055781CE1}" srcId="{2631EDA7-3078-44E1-8287-80D9AF6F363E}" destId="{88933604-3400-4067-8A9A-F7EDFBE71854}" srcOrd="1" destOrd="0" parTransId="{B7B1F10E-AB81-4B4D-8988-791C78D20F5F}" sibTransId="{37F810FE-9468-46FD-9285-AB09F0EB0EF6}"/>
    <dgm:cxn modelId="{76442A2B-1E21-4960-813C-5267A2998FBC}" type="presOf" srcId="{2631EDA7-3078-44E1-8287-80D9AF6F363E}" destId="{96CD68B9-5640-40E8-97F5-6EC683432B84}" srcOrd="0" destOrd="0" presId="urn:microsoft.com/office/officeart/2018/2/layout/IconCircleList"/>
    <dgm:cxn modelId="{D3F54561-7DC5-48BC-950B-6A8FDBDFCF45}" type="presOf" srcId="{ACD3FADB-B24A-4E5E-8B67-848E78104D87}" destId="{974A049C-AF9D-4C9B-B6C8-41A617EF21DD}" srcOrd="0" destOrd="0" presId="urn:microsoft.com/office/officeart/2018/2/layout/IconCircleList"/>
    <dgm:cxn modelId="{A45F6B66-88D8-4486-8E1F-3294A365C023}" srcId="{2631EDA7-3078-44E1-8287-80D9AF6F363E}" destId="{A8F53112-0FAF-44A2-A465-1E60F8CB6FA0}" srcOrd="2" destOrd="0" parTransId="{9C0579C1-96B1-4201-8783-9F755ED39D6A}" sibTransId="{3B5C73F9-0CA1-443F-B34E-2F8765100057}"/>
    <dgm:cxn modelId="{BF36FB67-F9E9-41E1-90EC-21A19026A20D}" srcId="{2631EDA7-3078-44E1-8287-80D9AF6F363E}" destId="{6E6D4186-1358-474F-85B7-729D407E29AA}" srcOrd="3" destOrd="0" parTransId="{194709BD-D6DC-4A56-AD2E-8AA2E9C34BAE}" sibTransId="{BD2D39BA-D2C0-4909-9D2E-0F9B811B3C3C}"/>
    <dgm:cxn modelId="{8405166F-2B10-4A55-BE2D-01675FD04B87}" type="presOf" srcId="{3B5C73F9-0CA1-443F-B34E-2F8765100057}" destId="{2408A9D3-42C6-4908-8345-05870F34EE0D}" srcOrd="0" destOrd="0" presId="urn:microsoft.com/office/officeart/2018/2/layout/IconCircleList"/>
    <dgm:cxn modelId="{1B450C78-8E7A-484F-87ED-0BB1356CABA2}" type="presOf" srcId="{37F810FE-9468-46FD-9285-AB09F0EB0EF6}" destId="{A92CBCF8-EBD5-4CEA-AF66-138845C524E0}" srcOrd="0" destOrd="0" presId="urn:microsoft.com/office/officeart/2018/2/layout/IconCircleList"/>
    <dgm:cxn modelId="{2F3BFDAA-0190-4FFF-8A03-43C343B609E4}" type="presOf" srcId="{A8F53112-0FAF-44A2-A465-1E60F8CB6FA0}" destId="{12F1CD88-523B-44C1-9C8B-1BE6BD154C6E}" srcOrd="0" destOrd="0" presId="urn:microsoft.com/office/officeart/2018/2/layout/IconCircleList"/>
    <dgm:cxn modelId="{09745EAB-8C70-45E3-9CD2-767866233E49}" type="presOf" srcId="{BA0CEE85-9E6B-40C8-8191-09EC76169767}" destId="{CADC59B7-0C56-4DE8-AFC8-36DA33E40287}" srcOrd="0" destOrd="0" presId="urn:microsoft.com/office/officeart/2018/2/layout/IconCircleList"/>
    <dgm:cxn modelId="{7E3BF8AB-3715-41DF-A36B-9976E19E31D2}" srcId="{2631EDA7-3078-44E1-8287-80D9AF6F363E}" destId="{ACD3FADB-B24A-4E5E-8B67-848E78104D87}" srcOrd="0" destOrd="0" parTransId="{40EB246B-47A5-4429-9A16-A217EE8CA352}" sibTransId="{BA0CEE85-9E6B-40C8-8191-09EC76169767}"/>
    <dgm:cxn modelId="{C29E1AB1-4CEF-4055-8ECC-25D74FC911DE}" type="presOf" srcId="{6E6D4186-1358-474F-85B7-729D407E29AA}" destId="{74D31C4E-9964-4FCF-A8B9-158F9ADF8955}" srcOrd="0" destOrd="0" presId="urn:microsoft.com/office/officeart/2018/2/layout/IconCircleList"/>
    <dgm:cxn modelId="{B92795DD-F959-4368-B312-2ED9EB8BA82B}" type="presOf" srcId="{88933604-3400-4067-8A9A-F7EDFBE71854}" destId="{85ED6D66-CB13-4FBA-A85B-8C248205314B}" srcOrd="0" destOrd="0" presId="urn:microsoft.com/office/officeart/2018/2/layout/IconCircleList"/>
    <dgm:cxn modelId="{5EC275B4-29B7-4F38-8E3C-2225B9F974AC}" type="presParOf" srcId="{96CD68B9-5640-40E8-97F5-6EC683432B84}" destId="{8F173B24-B783-4960-AAE0-FFF10CE813C5}" srcOrd="0" destOrd="0" presId="urn:microsoft.com/office/officeart/2018/2/layout/IconCircleList"/>
    <dgm:cxn modelId="{30F362CA-8220-402F-9457-528E6A2AA7E3}" type="presParOf" srcId="{8F173B24-B783-4960-AAE0-FFF10CE813C5}" destId="{FE1AC759-2C15-4936-B581-4862F3233553}" srcOrd="0" destOrd="0" presId="urn:microsoft.com/office/officeart/2018/2/layout/IconCircleList"/>
    <dgm:cxn modelId="{17CB5F01-CDED-43C9-8CC5-FFDFD14626BC}" type="presParOf" srcId="{FE1AC759-2C15-4936-B581-4862F3233553}" destId="{C710A0D8-124D-4E40-BEC3-DF4A4C0B520D}" srcOrd="0" destOrd="0" presId="urn:microsoft.com/office/officeart/2018/2/layout/IconCircleList"/>
    <dgm:cxn modelId="{13C9F733-D74D-45FC-9F3F-619C3D5762BE}" type="presParOf" srcId="{FE1AC759-2C15-4936-B581-4862F3233553}" destId="{1A84FFB0-12F6-4B73-8664-0BD9DE99937F}" srcOrd="1" destOrd="0" presId="urn:microsoft.com/office/officeart/2018/2/layout/IconCircleList"/>
    <dgm:cxn modelId="{134491DD-039C-4E98-99FF-824CBF60F94E}" type="presParOf" srcId="{FE1AC759-2C15-4936-B581-4862F3233553}" destId="{23433FAF-8D2E-478A-B4A1-3551C43FDDEC}" srcOrd="2" destOrd="0" presId="urn:microsoft.com/office/officeart/2018/2/layout/IconCircleList"/>
    <dgm:cxn modelId="{9C1E514F-FA05-45BD-8B56-2EE6E931EB15}" type="presParOf" srcId="{FE1AC759-2C15-4936-B581-4862F3233553}" destId="{974A049C-AF9D-4C9B-B6C8-41A617EF21DD}" srcOrd="3" destOrd="0" presId="urn:microsoft.com/office/officeart/2018/2/layout/IconCircleList"/>
    <dgm:cxn modelId="{2C517781-3013-4118-A226-1A159EC61085}" type="presParOf" srcId="{8F173B24-B783-4960-AAE0-FFF10CE813C5}" destId="{CADC59B7-0C56-4DE8-AFC8-36DA33E40287}" srcOrd="1" destOrd="0" presId="urn:microsoft.com/office/officeart/2018/2/layout/IconCircleList"/>
    <dgm:cxn modelId="{CBFCFCFA-85A2-4B57-AF23-806F35108779}" type="presParOf" srcId="{8F173B24-B783-4960-AAE0-FFF10CE813C5}" destId="{CC9DD075-6AF8-4EC0-8050-5D9F23C4DF7F}" srcOrd="2" destOrd="0" presId="urn:microsoft.com/office/officeart/2018/2/layout/IconCircleList"/>
    <dgm:cxn modelId="{D6249604-B540-4306-901C-E74F8ED66362}" type="presParOf" srcId="{CC9DD075-6AF8-4EC0-8050-5D9F23C4DF7F}" destId="{2CE46431-3836-4784-8EDB-7D4F93FAB7E6}" srcOrd="0" destOrd="0" presId="urn:microsoft.com/office/officeart/2018/2/layout/IconCircleList"/>
    <dgm:cxn modelId="{141EFA6F-8C91-4420-8064-567957876168}" type="presParOf" srcId="{CC9DD075-6AF8-4EC0-8050-5D9F23C4DF7F}" destId="{280F9CF4-4776-420B-A1DC-DFDB6AD1031F}" srcOrd="1" destOrd="0" presId="urn:microsoft.com/office/officeart/2018/2/layout/IconCircleList"/>
    <dgm:cxn modelId="{1A403A24-F1B2-407A-B7AC-E26FEAAEDEBE}" type="presParOf" srcId="{CC9DD075-6AF8-4EC0-8050-5D9F23C4DF7F}" destId="{73F751FC-2CA5-4DFC-A6AA-295F5728DEC0}" srcOrd="2" destOrd="0" presId="urn:microsoft.com/office/officeart/2018/2/layout/IconCircleList"/>
    <dgm:cxn modelId="{B7568DCF-27F1-43FD-A378-8722768B1B57}" type="presParOf" srcId="{CC9DD075-6AF8-4EC0-8050-5D9F23C4DF7F}" destId="{85ED6D66-CB13-4FBA-A85B-8C248205314B}" srcOrd="3" destOrd="0" presId="urn:microsoft.com/office/officeart/2018/2/layout/IconCircleList"/>
    <dgm:cxn modelId="{18019A03-A24C-41B7-898D-24FD38AB8AD1}" type="presParOf" srcId="{8F173B24-B783-4960-AAE0-FFF10CE813C5}" destId="{A92CBCF8-EBD5-4CEA-AF66-138845C524E0}" srcOrd="3" destOrd="0" presId="urn:microsoft.com/office/officeart/2018/2/layout/IconCircleList"/>
    <dgm:cxn modelId="{0F5BFCDF-5709-4463-9F9F-B52DD6A3048C}" type="presParOf" srcId="{8F173B24-B783-4960-AAE0-FFF10CE813C5}" destId="{4CA1E96F-9A54-4209-99A8-C59ECBB6D491}" srcOrd="4" destOrd="0" presId="urn:microsoft.com/office/officeart/2018/2/layout/IconCircleList"/>
    <dgm:cxn modelId="{E4F97166-6DA1-42FC-922A-6B89543AE301}" type="presParOf" srcId="{4CA1E96F-9A54-4209-99A8-C59ECBB6D491}" destId="{46680C11-7BD8-43FB-84CE-02B20C067EAB}" srcOrd="0" destOrd="0" presId="urn:microsoft.com/office/officeart/2018/2/layout/IconCircleList"/>
    <dgm:cxn modelId="{3613E1AE-D63E-4642-B42A-91D1344A3CE2}" type="presParOf" srcId="{4CA1E96F-9A54-4209-99A8-C59ECBB6D491}" destId="{62A7113B-5977-44F5-BF6D-887C658EA2BA}" srcOrd="1" destOrd="0" presId="urn:microsoft.com/office/officeart/2018/2/layout/IconCircleList"/>
    <dgm:cxn modelId="{FC8AF589-EC77-4717-BAA0-0CB97210BCFE}" type="presParOf" srcId="{4CA1E96F-9A54-4209-99A8-C59ECBB6D491}" destId="{7ED0D7D3-D152-4C05-8052-98F5C0993194}" srcOrd="2" destOrd="0" presId="urn:microsoft.com/office/officeart/2018/2/layout/IconCircleList"/>
    <dgm:cxn modelId="{96934212-140D-4821-90B2-1B06F6ED05FE}" type="presParOf" srcId="{4CA1E96F-9A54-4209-99A8-C59ECBB6D491}" destId="{12F1CD88-523B-44C1-9C8B-1BE6BD154C6E}" srcOrd="3" destOrd="0" presId="urn:microsoft.com/office/officeart/2018/2/layout/IconCircleList"/>
    <dgm:cxn modelId="{35AD842D-D423-4E99-B41A-AFD87FF110AC}" type="presParOf" srcId="{8F173B24-B783-4960-AAE0-FFF10CE813C5}" destId="{2408A9D3-42C6-4908-8345-05870F34EE0D}" srcOrd="5" destOrd="0" presId="urn:microsoft.com/office/officeart/2018/2/layout/IconCircleList"/>
    <dgm:cxn modelId="{C1B8C0C7-38E3-4DE4-A22D-04B3BDD04A02}" type="presParOf" srcId="{8F173B24-B783-4960-AAE0-FFF10CE813C5}" destId="{8B72F3D9-41DB-422F-B59A-7EF04CF0B6B9}" srcOrd="6" destOrd="0" presId="urn:microsoft.com/office/officeart/2018/2/layout/IconCircleList"/>
    <dgm:cxn modelId="{431018D7-9F3A-4BF2-9068-C64C7061B3EF}" type="presParOf" srcId="{8B72F3D9-41DB-422F-B59A-7EF04CF0B6B9}" destId="{77F0D8EA-A3DF-4409-8F45-74C20F4361D9}" srcOrd="0" destOrd="0" presId="urn:microsoft.com/office/officeart/2018/2/layout/IconCircleList"/>
    <dgm:cxn modelId="{06F786B7-93BD-4DB8-B869-CFB4921F3AEE}" type="presParOf" srcId="{8B72F3D9-41DB-422F-B59A-7EF04CF0B6B9}" destId="{B2A3B893-B207-401D-921E-515C10EA0FCF}" srcOrd="1" destOrd="0" presId="urn:microsoft.com/office/officeart/2018/2/layout/IconCircleList"/>
    <dgm:cxn modelId="{C264A7FF-2795-4CD4-B690-FFDE87B2B7C5}" type="presParOf" srcId="{8B72F3D9-41DB-422F-B59A-7EF04CF0B6B9}" destId="{17ED28EC-4979-4C2D-AF72-7515C2398E3D}" srcOrd="2" destOrd="0" presId="urn:microsoft.com/office/officeart/2018/2/layout/IconCircleList"/>
    <dgm:cxn modelId="{A8604997-8133-4F6D-9C21-1104A65B5565}" type="presParOf" srcId="{8B72F3D9-41DB-422F-B59A-7EF04CF0B6B9}" destId="{74D31C4E-9964-4FCF-A8B9-158F9ADF895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FCC60-BD64-4290-B740-3DD69B331FB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E34CF1-E720-4730-8ECD-E7331FE09964}">
      <dgm:prSet/>
      <dgm:spPr/>
      <dgm:t>
        <a:bodyPr/>
        <a:lstStyle/>
        <a:p>
          <a:pPr>
            <a:defRPr cap="all"/>
          </a:pPr>
          <a:r>
            <a:rPr lang="en-US"/>
            <a:t>Student Advocacy- Encouraging Students to tell employer how they learn best.  </a:t>
          </a:r>
        </a:p>
      </dgm:t>
    </dgm:pt>
    <dgm:pt modelId="{B4BE8BED-C9F4-41CA-8D3B-DF32DDF31D84}" type="parTrans" cxnId="{2F548410-414D-4B37-AEDF-6F278C04EDE7}">
      <dgm:prSet/>
      <dgm:spPr/>
      <dgm:t>
        <a:bodyPr/>
        <a:lstStyle/>
        <a:p>
          <a:endParaRPr lang="en-US"/>
        </a:p>
      </dgm:t>
    </dgm:pt>
    <dgm:pt modelId="{8DEE9C41-20E2-4F20-A3CF-7DA33E0ADD0A}" type="sibTrans" cxnId="{2F548410-414D-4B37-AEDF-6F278C04EDE7}">
      <dgm:prSet/>
      <dgm:spPr/>
      <dgm:t>
        <a:bodyPr/>
        <a:lstStyle/>
        <a:p>
          <a:endParaRPr lang="en-US"/>
        </a:p>
      </dgm:t>
    </dgm:pt>
    <dgm:pt modelId="{B581B420-6C6D-4BE7-BCC0-F0F7C35BC143}">
      <dgm:prSet/>
      <dgm:spPr/>
      <dgm:t>
        <a:bodyPr/>
        <a:lstStyle/>
        <a:p>
          <a:pPr>
            <a:defRPr cap="all"/>
          </a:pPr>
          <a:r>
            <a:rPr lang="en-US"/>
            <a:t>Training for Employers such as Job Coaching for Success, Seizure Care.</a:t>
          </a:r>
        </a:p>
      </dgm:t>
    </dgm:pt>
    <dgm:pt modelId="{2F18C5E1-2348-48B9-879B-6C9FEBC70F10}" type="parTrans" cxnId="{93D8BA57-3C60-4C17-A1B5-C504D199D6C8}">
      <dgm:prSet/>
      <dgm:spPr/>
      <dgm:t>
        <a:bodyPr/>
        <a:lstStyle/>
        <a:p>
          <a:endParaRPr lang="en-US"/>
        </a:p>
      </dgm:t>
    </dgm:pt>
    <dgm:pt modelId="{E3779F17-B799-47D3-9E8D-5800F58CA8EE}" type="sibTrans" cxnId="{93D8BA57-3C60-4C17-A1B5-C504D199D6C8}">
      <dgm:prSet/>
      <dgm:spPr/>
      <dgm:t>
        <a:bodyPr/>
        <a:lstStyle/>
        <a:p>
          <a:endParaRPr lang="en-US"/>
        </a:p>
      </dgm:t>
    </dgm:pt>
    <dgm:pt modelId="{66F2E00B-045A-401B-9874-63965A94D2DE}">
      <dgm:prSet/>
      <dgm:spPr/>
      <dgm:t>
        <a:bodyPr/>
        <a:lstStyle/>
        <a:p>
          <a:pPr>
            <a:defRPr cap="all"/>
          </a:pPr>
          <a:r>
            <a:rPr lang="en-US"/>
            <a:t>Employer Contact Sheet- 1 Page that explains who to contact on the team, when and why</a:t>
          </a:r>
        </a:p>
      </dgm:t>
    </dgm:pt>
    <dgm:pt modelId="{F8222527-A687-4032-82FD-595C88E32899}" type="parTrans" cxnId="{CFCEF7CF-DDA2-4C9E-93C4-CE5056C8C447}">
      <dgm:prSet/>
      <dgm:spPr/>
      <dgm:t>
        <a:bodyPr/>
        <a:lstStyle/>
        <a:p>
          <a:endParaRPr lang="en-US"/>
        </a:p>
      </dgm:t>
    </dgm:pt>
    <dgm:pt modelId="{02D0FF98-3861-4FBE-A616-FB1C2D866872}" type="sibTrans" cxnId="{CFCEF7CF-DDA2-4C9E-93C4-CE5056C8C447}">
      <dgm:prSet/>
      <dgm:spPr/>
      <dgm:t>
        <a:bodyPr/>
        <a:lstStyle/>
        <a:p>
          <a:endParaRPr lang="en-US"/>
        </a:p>
      </dgm:t>
    </dgm:pt>
    <dgm:pt modelId="{250F2FFA-C8A5-49BE-9EC1-C2AD9A335868}" type="pres">
      <dgm:prSet presAssocID="{D39FCC60-BD64-4290-B740-3DD69B331FBB}" presName="linear" presStyleCnt="0">
        <dgm:presLayoutVars>
          <dgm:animLvl val="lvl"/>
          <dgm:resizeHandles val="exact"/>
        </dgm:presLayoutVars>
      </dgm:prSet>
      <dgm:spPr/>
    </dgm:pt>
    <dgm:pt modelId="{8C5DE880-1EC5-4BF0-8AE4-9B2CAE665015}" type="pres">
      <dgm:prSet presAssocID="{42E34CF1-E720-4730-8ECD-E7331FE099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14AAEA-23EA-425E-BA0A-E4DB249C16AB}" type="pres">
      <dgm:prSet presAssocID="{8DEE9C41-20E2-4F20-A3CF-7DA33E0ADD0A}" presName="spacer" presStyleCnt="0"/>
      <dgm:spPr/>
    </dgm:pt>
    <dgm:pt modelId="{C4EEF1D8-DE39-4560-B7C7-44EE403D4CF7}" type="pres">
      <dgm:prSet presAssocID="{B581B420-6C6D-4BE7-BCC0-F0F7C35BC1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18EC3D-CB49-403C-AA5E-929249E57321}" type="pres">
      <dgm:prSet presAssocID="{E3779F17-B799-47D3-9E8D-5800F58CA8EE}" presName="spacer" presStyleCnt="0"/>
      <dgm:spPr/>
    </dgm:pt>
    <dgm:pt modelId="{538629BD-1059-47CF-A9CA-64936C27CB28}" type="pres">
      <dgm:prSet presAssocID="{66F2E00B-045A-401B-9874-63965A94D2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725F0A-7F1B-49D1-AAA5-B99C55EB330B}" type="presOf" srcId="{D39FCC60-BD64-4290-B740-3DD69B331FBB}" destId="{250F2FFA-C8A5-49BE-9EC1-C2AD9A335868}" srcOrd="0" destOrd="0" presId="urn:microsoft.com/office/officeart/2005/8/layout/vList2"/>
    <dgm:cxn modelId="{2F548410-414D-4B37-AEDF-6F278C04EDE7}" srcId="{D39FCC60-BD64-4290-B740-3DD69B331FBB}" destId="{42E34CF1-E720-4730-8ECD-E7331FE09964}" srcOrd="0" destOrd="0" parTransId="{B4BE8BED-C9F4-41CA-8D3B-DF32DDF31D84}" sibTransId="{8DEE9C41-20E2-4F20-A3CF-7DA33E0ADD0A}"/>
    <dgm:cxn modelId="{171E7219-0262-478B-BEB2-96C5A456BE96}" type="presOf" srcId="{66F2E00B-045A-401B-9874-63965A94D2DE}" destId="{538629BD-1059-47CF-A9CA-64936C27CB28}" srcOrd="0" destOrd="0" presId="urn:microsoft.com/office/officeart/2005/8/layout/vList2"/>
    <dgm:cxn modelId="{93D8BA57-3C60-4C17-A1B5-C504D199D6C8}" srcId="{D39FCC60-BD64-4290-B740-3DD69B331FBB}" destId="{B581B420-6C6D-4BE7-BCC0-F0F7C35BC143}" srcOrd="1" destOrd="0" parTransId="{2F18C5E1-2348-48B9-879B-6C9FEBC70F10}" sibTransId="{E3779F17-B799-47D3-9E8D-5800F58CA8EE}"/>
    <dgm:cxn modelId="{F449B281-C616-44A5-BD6E-D99C37F15707}" type="presOf" srcId="{B581B420-6C6D-4BE7-BCC0-F0F7C35BC143}" destId="{C4EEF1D8-DE39-4560-B7C7-44EE403D4CF7}" srcOrd="0" destOrd="0" presId="urn:microsoft.com/office/officeart/2005/8/layout/vList2"/>
    <dgm:cxn modelId="{CFCEF7CF-DDA2-4C9E-93C4-CE5056C8C447}" srcId="{D39FCC60-BD64-4290-B740-3DD69B331FBB}" destId="{66F2E00B-045A-401B-9874-63965A94D2DE}" srcOrd="2" destOrd="0" parTransId="{F8222527-A687-4032-82FD-595C88E32899}" sibTransId="{02D0FF98-3861-4FBE-A616-FB1C2D866872}"/>
    <dgm:cxn modelId="{8588FBEC-2995-4B86-94B3-4CBB05DA3AC3}" type="presOf" srcId="{42E34CF1-E720-4730-8ECD-E7331FE09964}" destId="{8C5DE880-1EC5-4BF0-8AE4-9B2CAE665015}" srcOrd="0" destOrd="0" presId="urn:microsoft.com/office/officeart/2005/8/layout/vList2"/>
    <dgm:cxn modelId="{6357885B-74B1-4D47-BE77-0CC0A003224B}" type="presParOf" srcId="{250F2FFA-C8A5-49BE-9EC1-C2AD9A335868}" destId="{8C5DE880-1EC5-4BF0-8AE4-9B2CAE665015}" srcOrd="0" destOrd="0" presId="urn:microsoft.com/office/officeart/2005/8/layout/vList2"/>
    <dgm:cxn modelId="{3760AD19-4F90-44FB-8FB2-6D5B6DA9C57E}" type="presParOf" srcId="{250F2FFA-C8A5-49BE-9EC1-C2AD9A335868}" destId="{7814AAEA-23EA-425E-BA0A-E4DB249C16AB}" srcOrd="1" destOrd="0" presId="urn:microsoft.com/office/officeart/2005/8/layout/vList2"/>
    <dgm:cxn modelId="{032FD8C5-1156-4D97-B564-3F102D76B3DE}" type="presParOf" srcId="{250F2FFA-C8A5-49BE-9EC1-C2AD9A335868}" destId="{C4EEF1D8-DE39-4560-B7C7-44EE403D4CF7}" srcOrd="2" destOrd="0" presId="urn:microsoft.com/office/officeart/2005/8/layout/vList2"/>
    <dgm:cxn modelId="{B8F1A7D6-B056-43E9-A3C1-6457BD8DBCCA}" type="presParOf" srcId="{250F2FFA-C8A5-49BE-9EC1-C2AD9A335868}" destId="{7C18EC3D-CB49-403C-AA5E-929249E57321}" srcOrd="3" destOrd="0" presId="urn:microsoft.com/office/officeart/2005/8/layout/vList2"/>
    <dgm:cxn modelId="{541291C2-58E1-48CC-9D54-B2449183F718}" type="presParOf" srcId="{250F2FFA-C8A5-49BE-9EC1-C2AD9A335868}" destId="{538629BD-1059-47CF-A9CA-64936C27CB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1B579-8161-48D8-8DF3-438C1588754D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352E8A-E6F2-460C-AABC-E3386AF7DF40}">
      <dgm:prSet/>
      <dgm:spPr/>
      <dgm:t>
        <a:bodyPr/>
        <a:lstStyle/>
        <a:p>
          <a:pPr>
            <a:defRPr b="1"/>
          </a:pPr>
          <a:r>
            <a:rPr lang="en-US" dirty="0"/>
            <a:t>Icon Mechanical- Granite City High School</a:t>
          </a:r>
        </a:p>
      </dgm:t>
    </dgm:pt>
    <dgm:pt modelId="{2E6150DD-667D-493C-8976-F4DCD43AE7C0}" type="parTrans" cxnId="{B408B761-8BB0-423A-85A4-7AD5C30755BA}">
      <dgm:prSet/>
      <dgm:spPr/>
      <dgm:t>
        <a:bodyPr/>
        <a:lstStyle/>
        <a:p>
          <a:endParaRPr lang="en-US"/>
        </a:p>
      </dgm:t>
    </dgm:pt>
    <dgm:pt modelId="{B97920DA-143D-442D-A60C-82071E692658}" type="sibTrans" cxnId="{B408B761-8BB0-423A-85A4-7AD5C30755BA}">
      <dgm:prSet/>
      <dgm:spPr/>
      <dgm:t>
        <a:bodyPr/>
        <a:lstStyle/>
        <a:p>
          <a:endParaRPr lang="en-US"/>
        </a:p>
      </dgm:t>
    </dgm:pt>
    <dgm:pt modelId="{EF14896A-7EC1-49CA-9BD4-D4D8FBF30206}">
      <dgm:prSet/>
      <dgm:spPr/>
      <dgm:t>
        <a:bodyPr/>
        <a:lstStyle/>
        <a:p>
          <a:r>
            <a:rPr lang="en-US" dirty="0"/>
            <a:t>1 Registered Apprenticeship</a:t>
          </a:r>
        </a:p>
      </dgm:t>
    </dgm:pt>
    <dgm:pt modelId="{E400E318-48AD-4466-8DF6-5C5FEFECDDC4}" type="parTrans" cxnId="{CFA0B867-6CFF-423A-A2D6-1CABF57A7B48}">
      <dgm:prSet/>
      <dgm:spPr/>
      <dgm:t>
        <a:bodyPr/>
        <a:lstStyle/>
        <a:p>
          <a:endParaRPr lang="en-US"/>
        </a:p>
      </dgm:t>
    </dgm:pt>
    <dgm:pt modelId="{F560EE55-C365-4098-95F7-9E1417884BF5}" type="sibTrans" cxnId="{CFA0B867-6CFF-423A-A2D6-1CABF57A7B48}">
      <dgm:prSet/>
      <dgm:spPr/>
      <dgm:t>
        <a:bodyPr/>
        <a:lstStyle/>
        <a:p>
          <a:endParaRPr lang="en-US"/>
        </a:p>
      </dgm:t>
    </dgm:pt>
    <dgm:pt modelId="{2ABA5C33-65F6-48ED-9196-3D3633380F6A}">
      <dgm:prSet/>
      <dgm:spPr/>
      <dgm:t>
        <a:bodyPr/>
        <a:lstStyle/>
        <a:p>
          <a:r>
            <a:rPr lang="en-US" dirty="0"/>
            <a:t>Safety Administrative Assistant  </a:t>
          </a:r>
        </a:p>
      </dgm:t>
    </dgm:pt>
    <dgm:pt modelId="{356B67ED-DAA4-4C6D-8B1E-3BB1003C914B}" type="parTrans" cxnId="{FEDE1E9B-AD5F-41A8-BE80-AEEFA375D4E7}">
      <dgm:prSet/>
      <dgm:spPr/>
      <dgm:t>
        <a:bodyPr/>
        <a:lstStyle/>
        <a:p>
          <a:endParaRPr lang="en-US"/>
        </a:p>
      </dgm:t>
    </dgm:pt>
    <dgm:pt modelId="{C3E2E33B-F786-4B69-8F42-4CB278BB1C83}" type="sibTrans" cxnId="{FEDE1E9B-AD5F-41A8-BE80-AEEFA375D4E7}">
      <dgm:prSet/>
      <dgm:spPr/>
      <dgm:t>
        <a:bodyPr/>
        <a:lstStyle/>
        <a:p>
          <a:endParaRPr lang="en-US"/>
        </a:p>
      </dgm:t>
    </dgm:pt>
    <dgm:pt modelId="{4FF0FA55-D587-4BA6-B23B-536A620623BF}">
      <dgm:prSet/>
      <dgm:spPr/>
      <dgm:t>
        <a:bodyPr/>
        <a:lstStyle/>
        <a:p>
          <a:r>
            <a:rPr lang="en-US" dirty="0"/>
            <a:t>1 completer </a:t>
          </a:r>
        </a:p>
      </dgm:t>
    </dgm:pt>
    <dgm:pt modelId="{E0A124B7-31A9-46BD-877E-3C92D39FFFB0}" type="parTrans" cxnId="{9EAE42B1-F363-455F-ACD2-A51EC4A03680}">
      <dgm:prSet/>
      <dgm:spPr/>
      <dgm:t>
        <a:bodyPr/>
        <a:lstStyle/>
        <a:p>
          <a:endParaRPr lang="en-US"/>
        </a:p>
      </dgm:t>
    </dgm:pt>
    <dgm:pt modelId="{F3609354-676F-40F1-8E4A-34561D4B9AC0}" type="sibTrans" cxnId="{9EAE42B1-F363-455F-ACD2-A51EC4A03680}">
      <dgm:prSet/>
      <dgm:spPr/>
      <dgm:t>
        <a:bodyPr/>
        <a:lstStyle/>
        <a:p>
          <a:endParaRPr lang="en-US"/>
        </a:p>
      </dgm:t>
    </dgm:pt>
    <dgm:pt modelId="{E4A6FDE9-C8C6-49C6-8C70-2340C13DB6A0}">
      <dgm:prSet/>
      <dgm:spPr/>
      <dgm:t>
        <a:bodyPr/>
        <a:lstStyle/>
        <a:p>
          <a:pPr>
            <a:defRPr b="1"/>
          </a:pPr>
          <a:r>
            <a:rPr lang="en-US" dirty="0"/>
            <a:t>Weber Chevrolet- Granite City High School</a:t>
          </a:r>
        </a:p>
      </dgm:t>
    </dgm:pt>
    <dgm:pt modelId="{0A86C4B7-4F70-4302-BA83-B338672FEFD1}" type="parTrans" cxnId="{179201B1-54B3-41D2-8BC8-D09AD5D4F21A}">
      <dgm:prSet/>
      <dgm:spPr/>
      <dgm:t>
        <a:bodyPr/>
        <a:lstStyle/>
        <a:p>
          <a:endParaRPr lang="en-US"/>
        </a:p>
      </dgm:t>
    </dgm:pt>
    <dgm:pt modelId="{7A281185-B848-46BA-AF44-FD8466D4258F}" type="sibTrans" cxnId="{179201B1-54B3-41D2-8BC8-D09AD5D4F21A}">
      <dgm:prSet/>
      <dgm:spPr/>
      <dgm:t>
        <a:bodyPr/>
        <a:lstStyle/>
        <a:p>
          <a:endParaRPr lang="en-US"/>
        </a:p>
      </dgm:t>
    </dgm:pt>
    <dgm:pt modelId="{35F6F556-7585-4670-B467-3DA4FFC3E5B9}">
      <dgm:prSet/>
      <dgm:spPr/>
      <dgm:t>
        <a:bodyPr/>
        <a:lstStyle/>
        <a:p>
          <a:r>
            <a:rPr lang="en-US" dirty="0"/>
            <a:t>1 Registered Apprenticeship</a:t>
          </a:r>
        </a:p>
      </dgm:t>
    </dgm:pt>
    <dgm:pt modelId="{8F340E5A-BA5B-4CAB-A483-8772491770B1}" type="parTrans" cxnId="{32CE4D05-DEE0-4181-BE08-826928499F9B}">
      <dgm:prSet/>
      <dgm:spPr/>
      <dgm:t>
        <a:bodyPr/>
        <a:lstStyle/>
        <a:p>
          <a:endParaRPr lang="en-US"/>
        </a:p>
      </dgm:t>
    </dgm:pt>
    <dgm:pt modelId="{E41AE753-F466-4F05-A4BB-5782F1F4E19A}" type="sibTrans" cxnId="{32CE4D05-DEE0-4181-BE08-826928499F9B}">
      <dgm:prSet/>
      <dgm:spPr/>
      <dgm:t>
        <a:bodyPr/>
        <a:lstStyle/>
        <a:p>
          <a:endParaRPr lang="en-US"/>
        </a:p>
      </dgm:t>
    </dgm:pt>
    <dgm:pt modelId="{92601DD8-1B23-4F1A-87EA-7D575F5DCE2F}">
      <dgm:prSet/>
      <dgm:spPr/>
      <dgm:t>
        <a:bodyPr/>
        <a:lstStyle/>
        <a:p>
          <a:r>
            <a:rPr lang="en-US" dirty="0"/>
            <a:t>Warehouse Associate/ Parts Runner </a:t>
          </a:r>
        </a:p>
      </dgm:t>
    </dgm:pt>
    <dgm:pt modelId="{42963346-5FFC-4966-ABE7-E3A1EBA2D7D7}" type="parTrans" cxnId="{232BA533-69A6-40E4-AA4B-35B5B9DC22A1}">
      <dgm:prSet/>
      <dgm:spPr/>
      <dgm:t>
        <a:bodyPr/>
        <a:lstStyle/>
        <a:p>
          <a:endParaRPr lang="en-US"/>
        </a:p>
      </dgm:t>
    </dgm:pt>
    <dgm:pt modelId="{4F6F1443-0438-4383-BA9A-3F4BBC441E95}" type="sibTrans" cxnId="{232BA533-69A6-40E4-AA4B-35B5B9DC22A1}">
      <dgm:prSet/>
      <dgm:spPr/>
      <dgm:t>
        <a:bodyPr/>
        <a:lstStyle/>
        <a:p>
          <a:endParaRPr lang="en-US"/>
        </a:p>
      </dgm:t>
    </dgm:pt>
    <dgm:pt modelId="{687DD2F5-F80E-4879-81B0-D88BBAF4E85A}">
      <dgm:prSet/>
      <dgm:spPr/>
      <dgm:t>
        <a:bodyPr/>
        <a:lstStyle/>
        <a:p>
          <a:pPr>
            <a:defRPr b="1"/>
          </a:pPr>
          <a:r>
            <a:rPr lang="en-US" dirty="0">
              <a:latin typeface="Aptos Display" panose="02110004020202020204"/>
            </a:rPr>
            <a:t>Scroggins</a:t>
          </a:r>
          <a:r>
            <a:rPr lang="en-US" dirty="0"/>
            <a:t> Law Office- Granite City High School</a:t>
          </a:r>
        </a:p>
      </dgm:t>
    </dgm:pt>
    <dgm:pt modelId="{7E70AB64-D9AC-47F4-A8D2-1A1115B79463}" type="parTrans" cxnId="{B78C05B9-AFC2-4025-A9CD-BA0706BF31A8}">
      <dgm:prSet/>
      <dgm:spPr/>
      <dgm:t>
        <a:bodyPr/>
        <a:lstStyle/>
        <a:p>
          <a:endParaRPr lang="en-US"/>
        </a:p>
      </dgm:t>
    </dgm:pt>
    <dgm:pt modelId="{130C2948-465A-4D59-A2DF-5921D1C2A4E1}" type="sibTrans" cxnId="{B78C05B9-AFC2-4025-A9CD-BA0706BF31A8}">
      <dgm:prSet/>
      <dgm:spPr/>
      <dgm:t>
        <a:bodyPr/>
        <a:lstStyle/>
        <a:p>
          <a:endParaRPr lang="en-US"/>
        </a:p>
      </dgm:t>
    </dgm:pt>
    <dgm:pt modelId="{521902A8-77A7-488A-A075-A0E17D59E03E}">
      <dgm:prSet/>
      <dgm:spPr/>
      <dgm:t>
        <a:bodyPr/>
        <a:lstStyle/>
        <a:p>
          <a:r>
            <a:rPr lang="en-US" dirty="0"/>
            <a:t>1 Registered Apprenticeship</a:t>
          </a:r>
        </a:p>
      </dgm:t>
    </dgm:pt>
    <dgm:pt modelId="{02884915-A444-452E-8D42-76F4321BBA6C}" type="parTrans" cxnId="{80AC4272-5F45-4A1D-9AFD-95EEC6964D4F}">
      <dgm:prSet/>
      <dgm:spPr/>
      <dgm:t>
        <a:bodyPr/>
        <a:lstStyle/>
        <a:p>
          <a:endParaRPr lang="en-US"/>
        </a:p>
      </dgm:t>
    </dgm:pt>
    <dgm:pt modelId="{1F5AC911-4C90-4456-815D-3059A19176B7}" type="sibTrans" cxnId="{80AC4272-5F45-4A1D-9AFD-95EEC6964D4F}">
      <dgm:prSet/>
      <dgm:spPr/>
      <dgm:t>
        <a:bodyPr/>
        <a:lstStyle/>
        <a:p>
          <a:endParaRPr lang="en-US"/>
        </a:p>
      </dgm:t>
    </dgm:pt>
    <dgm:pt modelId="{7A63E2D2-0C85-494B-9374-E8FD81DDFE17}">
      <dgm:prSet/>
      <dgm:spPr/>
      <dgm:t>
        <a:bodyPr/>
        <a:lstStyle/>
        <a:p>
          <a:r>
            <a:rPr lang="en-US" dirty="0"/>
            <a:t>Legal receptionist   </a:t>
          </a:r>
        </a:p>
      </dgm:t>
    </dgm:pt>
    <dgm:pt modelId="{1862CF30-E5A4-4A1D-9C64-9D237CBFB0E0}" type="parTrans" cxnId="{68D644E2-F8CE-488A-BEF2-36096393D3F2}">
      <dgm:prSet/>
      <dgm:spPr/>
      <dgm:t>
        <a:bodyPr/>
        <a:lstStyle/>
        <a:p>
          <a:endParaRPr lang="en-US"/>
        </a:p>
      </dgm:t>
    </dgm:pt>
    <dgm:pt modelId="{062C84B5-D4A4-484E-9E62-827C5E6A67A2}" type="sibTrans" cxnId="{68D644E2-F8CE-488A-BEF2-36096393D3F2}">
      <dgm:prSet/>
      <dgm:spPr/>
      <dgm:t>
        <a:bodyPr/>
        <a:lstStyle/>
        <a:p>
          <a:endParaRPr lang="en-US"/>
        </a:p>
      </dgm:t>
    </dgm:pt>
    <dgm:pt modelId="{5B98A3C0-3550-4325-8652-2C8BE312707E}" type="pres">
      <dgm:prSet presAssocID="{C361B579-8161-48D8-8DF3-438C1588754D}" presName="Name0" presStyleCnt="0">
        <dgm:presLayoutVars>
          <dgm:dir/>
          <dgm:animLvl val="lvl"/>
          <dgm:resizeHandles val="exact"/>
        </dgm:presLayoutVars>
      </dgm:prSet>
      <dgm:spPr/>
    </dgm:pt>
    <dgm:pt modelId="{BCD3B7E4-72CE-40FC-91E7-4FD032282F55}" type="pres">
      <dgm:prSet presAssocID="{9D352E8A-E6F2-460C-AABC-E3386AF7DF40}" presName="linNode" presStyleCnt="0"/>
      <dgm:spPr/>
    </dgm:pt>
    <dgm:pt modelId="{1FF9AEDD-432A-4795-BC20-1A8C80B7D57E}" type="pres">
      <dgm:prSet presAssocID="{9D352E8A-E6F2-460C-AABC-E3386AF7DF4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30196C1-D67B-4AFD-B2BF-641E7C10FD73}" type="pres">
      <dgm:prSet presAssocID="{9D352E8A-E6F2-460C-AABC-E3386AF7DF40}" presName="descendantText" presStyleLbl="alignAccFollowNode1" presStyleIdx="0" presStyleCnt="3">
        <dgm:presLayoutVars>
          <dgm:bulletEnabled val="1"/>
        </dgm:presLayoutVars>
      </dgm:prSet>
      <dgm:spPr/>
    </dgm:pt>
    <dgm:pt modelId="{BCD23416-6C29-4570-9B88-98CC141AD14E}" type="pres">
      <dgm:prSet presAssocID="{B97920DA-143D-442D-A60C-82071E692658}" presName="sp" presStyleCnt="0"/>
      <dgm:spPr/>
    </dgm:pt>
    <dgm:pt modelId="{AC5CF01E-0979-42BB-A1AE-C4C2B00DD441}" type="pres">
      <dgm:prSet presAssocID="{E4A6FDE9-C8C6-49C6-8C70-2340C13DB6A0}" presName="linNode" presStyleCnt="0"/>
      <dgm:spPr/>
    </dgm:pt>
    <dgm:pt modelId="{2DE3F940-B61B-4031-B683-B2C735B4CA06}" type="pres">
      <dgm:prSet presAssocID="{E4A6FDE9-C8C6-49C6-8C70-2340C13DB6A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D2FFAFC-E9AA-4758-9438-BD2EB65A83E8}" type="pres">
      <dgm:prSet presAssocID="{E4A6FDE9-C8C6-49C6-8C70-2340C13DB6A0}" presName="descendantText" presStyleLbl="alignAccFollowNode1" presStyleIdx="1" presStyleCnt="3">
        <dgm:presLayoutVars>
          <dgm:bulletEnabled val="1"/>
        </dgm:presLayoutVars>
      </dgm:prSet>
      <dgm:spPr/>
    </dgm:pt>
    <dgm:pt modelId="{9C6E0828-CFB0-4F6F-8FE4-184EB8E2B42F}" type="pres">
      <dgm:prSet presAssocID="{7A281185-B848-46BA-AF44-FD8466D4258F}" presName="sp" presStyleCnt="0"/>
      <dgm:spPr/>
    </dgm:pt>
    <dgm:pt modelId="{4987507D-E217-4F8D-9B22-4CC2065D0597}" type="pres">
      <dgm:prSet presAssocID="{687DD2F5-F80E-4879-81B0-D88BBAF4E85A}" presName="linNode" presStyleCnt="0"/>
      <dgm:spPr/>
    </dgm:pt>
    <dgm:pt modelId="{B1464A1F-77D3-45EA-8B48-84703C6CD49F}" type="pres">
      <dgm:prSet presAssocID="{687DD2F5-F80E-4879-81B0-D88BBAF4E85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68035E2-FD5F-4471-BB92-4453E972911D}" type="pres">
      <dgm:prSet presAssocID="{687DD2F5-F80E-4879-81B0-D88BBAF4E85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C89C02-678F-4106-AAB9-7810BAD94B3B}" type="presOf" srcId="{2ABA5C33-65F6-48ED-9196-3D3633380F6A}" destId="{730196C1-D67B-4AFD-B2BF-641E7C10FD73}" srcOrd="0" destOrd="1" presId="urn:microsoft.com/office/officeart/2005/8/layout/vList5"/>
    <dgm:cxn modelId="{32CE4D05-DEE0-4181-BE08-826928499F9B}" srcId="{E4A6FDE9-C8C6-49C6-8C70-2340C13DB6A0}" destId="{35F6F556-7585-4670-B467-3DA4FFC3E5B9}" srcOrd="0" destOrd="0" parTransId="{8F340E5A-BA5B-4CAB-A483-8772491770B1}" sibTransId="{E41AE753-F466-4F05-A4BB-5782F1F4E19A}"/>
    <dgm:cxn modelId="{2F34E830-86F7-4D77-A284-8255A42A3A30}" type="presOf" srcId="{92601DD8-1B23-4F1A-87EA-7D575F5DCE2F}" destId="{FD2FFAFC-E9AA-4758-9438-BD2EB65A83E8}" srcOrd="0" destOrd="1" presId="urn:microsoft.com/office/officeart/2005/8/layout/vList5"/>
    <dgm:cxn modelId="{232BA533-69A6-40E4-AA4B-35B5B9DC22A1}" srcId="{E4A6FDE9-C8C6-49C6-8C70-2340C13DB6A0}" destId="{92601DD8-1B23-4F1A-87EA-7D575F5DCE2F}" srcOrd="1" destOrd="0" parTransId="{42963346-5FFC-4966-ABE7-E3A1EBA2D7D7}" sibTransId="{4F6F1443-0438-4383-BA9A-3F4BBC441E95}"/>
    <dgm:cxn modelId="{47EE8940-7554-400F-ABDD-2AEA513F039D}" type="presOf" srcId="{687DD2F5-F80E-4879-81B0-D88BBAF4E85A}" destId="{B1464A1F-77D3-45EA-8B48-84703C6CD49F}" srcOrd="0" destOrd="0" presId="urn:microsoft.com/office/officeart/2005/8/layout/vList5"/>
    <dgm:cxn modelId="{B408B761-8BB0-423A-85A4-7AD5C30755BA}" srcId="{C361B579-8161-48D8-8DF3-438C1588754D}" destId="{9D352E8A-E6F2-460C-AABC-E3386AF7DF40}" srcOrd="0" destOrd="0" parTransId="{2E6150DD-667D-493C-8976-F4DCD43AE7C0}" sibTransId="{B97920DA-143D-442D-A60C-82071E692658}"/>
    <dgm:cxn modelId="{B28F0846-212E-4680-9A70-D596A8682650}" type="presOf" srcId="{521902A8-77A7-488A-A075-A0E17D59E03E}" destId="{168035E2-FD5F-4471-BB92-4453E972911D}" srcOrd="0" destOrd="0" presId="urn:microsoft.com/office/officeart/2005/8/layout/vList5"/>
    <dgm:cxn modelId="{CFA0B867-6CFF-423A-A2D6-1CABF57A7B48}" srcId="{9D352E8A-E6F2-460C-AABC-E3386AF7DF40}" destId="{EF14896A-7EC1-49CA-9BD4-D4D8FBF30206}" srcOrd="0" destOrd="0" parTransId="{E400E318-48AD-4466-8DF6-5C5FEFECDDC4}" sibTransId="{F560EE55-C365-4098-95F7-9E1417884BF5}"/>
    <dgm:cxn modelId="{3EFF624B-FA16-49C9-AFBA-2D2B3E66ECC9}" type="presOf" srcId="{C361B579-8161-48D8-8DF3-438C1588754D}" destId="{5B98A3C0-3550-4325-8652-2C8BE312707E}" srcOrd="0" destOrd="0" presId="urn:microsoft.com/office/officeart/2005/8/layout/vList5"/>
    <dgm:cxn modelId="{9E60CF4F-1F63-47D2-B346-A32C6DE1A1D7}" type="presOf" srcId="{35F6F556-7585-4670-B467-3DA4FFC3E5B9}" destId="{FD2FFAFC-E9AA-4758-9438-BD2EB65A83E8}" srcOrd="0" destOrd="0" presId="urn:microsoft.com/office/officeart/2005/8/layout/vList5"/>
    <dgm:cxn modelId="{80AC4272-5F45-4A1D-9AFD-95EEC6964D4F}" srcId="{687DD2F5-F80E-4879-81B0-D88BBAF4E85A}" destId="{521902A8-77A7-488A-A075-A0E17D59E03E}" srcOrd="0" destOrd="0" parTransId="{02884915-A444-452E-8D42-76F4321BBA6C}" sibTransId="{1F5AC911-4C90-4456-815D-3059A19176B7}"/>
    <dgm:cxn modelId="{FF0CA47B-E296-4D34-B1A4-AA8CD83D7611}" type="presOf" srcId="{9D352E8A-E6F2-460C-AABC-E3386AF7DF40}" destId="{1FF9AEDD-432A-4795-BC20-1A8C80B7D57E}" srcOrd="0" destOrd="0" presId="urn:microsoft.com/office/officeart/2005/8/layout/vList5"/>
    <dgm:cxn modelId="{3C2E4F7D-1D01-491F-9826-A97874AC6F2F}" type="presOf" srcId="{E4A6FDE9-C8C6-49C6-8C70-2340C13DB6A0}" destId="{2DE3F940-B61B-4031-B683-B2C735B4CA06}" srcOrd="0" destOrd="0" presId="urn:microsoft.com/office/officeart/2005/8/layout/vList5"/>
    <dgm:cxn modelId="{FEDE1E9B-AD5F-41A8-BE80-AEEFA375D4E7}" srcId="{9D352E8A-E6F2-460C-AABC-E3386AF7DF40}" destId="{2ABA5C33-65F6-48ED-9196-3D3633380F6A}" srcOrd="1" destOrd="0" parTransId="{356B67ED-DAA4-4C6D-8B1E-3BB1003C914B}" sibTransId="{C3E2E33B-F786-4B69-8F42-4CB278BB1C83}"/>
    <dgm:cxn modelId="{179201B1-54B3-41D2-8BC8-D09AD5D4F21A}" srcId="{C361B579-8161-48D8-8DF3-438C1588754D}" destId="{E4A6FDE9-C8C6-49C6-8C70-2340C13DB6A0}" srcOrd="1" destOrd="0" parTransId="{0A86C4B7-4F70-4302-BA83-B338672FEFD1}" sibTransId="{7A281185-B848-46BA-AF44-FD8466D4258F}"/>
    <dgm:cxn modelId="{9EAE42B1-F363-455F-ACD2-A51EC4A03680}" srcId="{9D352E8A-E6F2-460C-AABC-E3386AF7DF40}" destId="{4FF0FA55-D587-4BA6-B23B-536A620623BF}" srcOrd="2" destOrd="0" parTransId="{E0A124B7-31A9-46BD-877E-3C92D39FFFB0}" sibTransId="{F3609354-676F-40F1-8E4A-34561D4B9AC0}"/>
    <dgm:cxn modelId="{B78C05B9-AFC2-4025-A9CD-BA0706BF31A8}" srcId="{C361B579-8161-48D8-8DF3-438C1588754D}" destId="{687DD2F5-F80E-4879-81B0-D88BBAF4E85A}" srcOrd="2" destOrd="0" parTransId="{7E70AB64-D9AC-47F4-A8D2-1A1115B79463}" sibTransId="{130C2948-465A-4D59-A2DF-5921D1C2A4E1}"/>
    <dgm:cxn modelId="{2B66FCD8-C71E-47AF-B56F-E263584B3271}" type="presOf" srcId="{4FF0FA55-D587-4BA6-B23B-536A620623BF}" destId="{730196C1-D67B-4AFD-B2BF-641E7C10FD73}" srcOrd="0" destOrd="2" presId="urn:microsoft.com/office/officeart/2005/8/layout/vList5"/>
    <dgm:cxn modelId="{68D644E2-F8CE-488A-BEF2-36096393D3F2}" srcId="{687DD2F5-F80E-4879-81B0-D88BBAF4E85A}" destId="{7A63E2D2-0C85-494B-9374-E8FD81DDFE17}" srcOrd="1" destOrd="0" parTransId="{1862CF30-E5A4-4A1D-9C64-9D237CBFB0E0}" sibTransId="{062C84B5-D4A4-484E-9E62-827C5E6A67A2}"/>
    <dgm:cxn modelId="{B52443E5-51E7-4395-A787-A7451BD93497}" type="presOf" srcId="{EF14896A-7EC1-49CA-9BD4-D4D8FBF30206}" destId="{730196C1-D67B-4AFD-B2BF-641E7C10FD73}" srcOrd="0" destOrd="0" presId="urn:microsoft.com/office/officeart/2005/8/layout/vList5"/>
    <dgm:cxn modelId="{FEC30FEE-2107-4AC1-B65D-0D60F0113E76}" type="presOf" srcId="{7A63E2D2-0C85-494B-9374-E8FD81DDFE17}" destId="{168035E2-FD5F-4471-BB92-4453E972911D}" srcOrd="0" destOrd="1" presId="urn:microsoft.com/office/officeart/2005/8/layout/vList5"/>
    <dgm:cxn modelId="{389CCF37-6BF1-4E6D-B8C1-5C99A273F5C9}" type="presParOf" srcId="{5B98A3C0-3550-4325-8652-2C8BE312707E}" destId="{BCD3B7E4-72CE-40FC-91E7-4FD032282F55}" srcOrd="0" destOrd="0" presId="urn:microsoft.com/office/officeart/2005/8/layout/vList5"/>
    <dgm:cxn modelId="{63BF51A7-0519-4132-A8E9-264C706205D1}" type="presParOf" srcId="{BCD3B7E4-72CE-40FC-91E7-4FD032282F55}" destId="{1FF9AEDD-432A-4795-BC20-1A8C80B7D57E}" srcOrd="0" destOrd="0" presId="urn:microsoft.com/office/officeart/2005/8/layout/vList5"/>
    <dgm:cxn modelId="{5BD5001F-9D1F-4CA8-BF19-93364ECD4589}" type="presParOf" srcId="{BCD3B7E4-72CE-40FC-91E7-4FD032282F55}" destId="{730196C1-D67B-4AFD-B2BF-641E7C10FD73}" srcOrd="1" destOrd="0" presId="urn:microsoft.com/office/officeart/2005/8/layout/vList5"/>
    <dgm:cxn modelId="{219AB937-6838-4A47-8AD6-9D4E8E49B5F0}" type="presParOf" srcId="{5B98A3C0-3550-4325-8652-2C8BE312707E}" destId="{BCD23416-6C29-4570-9B88-98CC141AD14E}" srcOrd="1" destOrd="0" presId="urn:microsoft.com/office/officeart/2005/8/layout/vList5"/>
    <dgm:cxn modelId="{7321E79A-4D2A-4E2F-A692-1A7E94D94832}" type="presParOf" srcId="{5B98A3C0-3550-4325-8652-2C8BE312707E}" destId="{AC5CF01E-0979-42BB-A1AE-C4C2B00DD441}" srcOrd="2" destOrd="0" presId="urn:microsoft.com/office/officeart/2005/8/layout/vList5"/>
    <dgm:cxn modelId="{ED498A9E-C144-4697-9878-03FF5192082D}" type="presParOf" srcId="{AC5CF01E-0979-42BB-A1AE-C4C2B00DD441}" destId="{2DE3F940-B61B-4031-B683-B2C735B4CA06}" srcOrd="0" destOrd="0" presId="urn:microsoft.com/office/officeart/2005/8/layout/vList5"/>
    <dgm:cxn modelId="{4FCB90F8-8DAF-4865-9788-A94FE4C6B8F0}" type="presParOf" srcId="{AC5CF01E-0979-42BB-A1AE-C4C2B00DD441}" destId="{FD2FFAFC-E9AA-4758-9438-BD2EB65A83E8}" srcOrd="1" destOrd="0" presId="urn:microsoft.com/office/officeart/2005/8/layout/vList5"/>
    <dgm:cxn modelId="{39767D7B-AE6C-4D30-BEA1-44BB7245C9F5}" type="presParOf" srcId="{5B98A3C0-3550-4325-8652-2C8BE312707E}" destId="{9C6E0828-CFB0-4F6F-8FE4-184EB8E2B42F}" srcOrd="3" destOrd="0" presId="urn:microsoft.com/office/officeart/2005/8/layout/vList5"/>
    <dgm:cxn modelId="{E60350B4-987E-4D61-AA9D-09CDDFC41165}" type="presParOf" srcId="{5B98A3C0-3550-4325-8652-2C8BE312707E}" destId="{4987507D-E217-4F8D-9B22-4CC2065D0597}" srcOrd="4" destOrd="0" presId="urn:microsoft.com/office/officeart/2005/8/layout/vList5"/>
    <dgm:cxn modelId="{DD08DB1A-9D7B-4A78-928A-CA7579BEF284}" type="presParOf" srcId="{4987507D-E217-4F8D-9B22-4CC2065D0597}" destId="{B1464A1F-77D3-45EA-8B48-84703C6CD49F}" srcOrd="0" destOrd="0" presId="urn:microsoft.com/office/officeart/2005/8/layout/vList5"/>
    <dgm:cxn modelId="{80C4C9A9-78C6-4BE8-9606-E3C2A5EE56D9}" type="presParOf" srcId="{4987507D-E217-4F8D-9B22-4CC2065D0597}" destId="{168035E2-FD5F-4471-BB92-4453E97291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A3E1-7B33-427F-B508-8784B365CD6A}">
      <dsp:nvSpPr>
        <dsp:cNvPr id="0" name=""/>
        <dsp:cNvSpPr/>
      </dsp:nvSpPr>
      <dsp:spPr>
        <a:xfrm>
          <a:off x="0" y="71469"/>
          <a:ext cx="10515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First Year back from remote learning due to COVID- resulted in an increase of behaviors/outbursts/not work ready</a:t>
          </a:r>
        </a:p>
      </dsp:txBody>
      <dsp:txXfrm>
        <a:off x="38838" y="110307"/>
        <a:ext cx="10437924" cy="717924"/>
      </dsp:txXfrm>
    </dsp:sp>
    <dsp:sp modelId="{CE66E7C4-06BF-48C6-8B0A-083F2A91D856}">
      <dsp:nvSpPr>
        <dsp:cNvPr id="0" name=""/>
        <dsp:cNvSpPr/>
      </dsp:nvSpPr>
      <dsp:spPr>
        <a:xfrm>
          <a:off x="0" y="924669"/>
          <a:ext cx="10515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Students were not matched to the positions, they were not interested in the jobs.  They broke personnel and safety policies</a:t>
          </a:r>
        </a:p>
      </dsp:txBody>
      <dsp:txXfrm>
        <a:off x="38838" y="963507"/>
        <a:ext cx="10437924" cy="717924"/>
      </dsp:txXfrm>
    </dsp:sp>
    <dsp:sp modelId="{4591BAF0-1B54-41D9-BFD5-623F47B95749}">
      <dsp:nvSpPr>
        <dsp:cNvPr id="0" name=""/>
        <dsp:cNvSpPr/>
      </dsp:nvSpPr>
      <dsp:spPr>
        <a:xfrm>
          <a:off x="0" y="1777869"/>
          <a:ext cx="10515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Job Coaching not available </a:t>
          </a:r>
        </a:p>
      </dsp:txBody>
      <dsp:txXfrm>
        <a:off x="38838" y="1816707"/>
        <a:ext cx="10437924" cy="717924"/>
      </dsp:txXfrm>
    </dsp:sp>
    <dsp:sp modelId="{DBF7D537-46F3-49D0-AE42-D2B6AD4F94E3}">
      <dsp:nvSpPr>
        <dsp:cNvPr id="0" name=""/>
        <dsp:cNvSpPr/>
      </dsp:nvSpPr>
      <dsp:spPr>
        <a:xfrm>
          <a:off x="0" y="2631069"/>
          <a:ext cx="10515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Students, School Staff, Parents, and Front-Line Staff did not understand the difference between a co-op job/internship and apprenticeship</a:t>
          </a:r>
        </a:p>
      </dsp:txBody>
      <dsp:txXfrm>
        <a:off x="38838" y="2669907"/>
        <a:ext cx="10437924" cy="717924"/>
      </dsp:txXfrm>
    </dsp:sp>
    <dsp:sp modelId="{676AABFA-3205-4DE4-8383-DEA065714748}">
      <dsp:nvSpPr>
        <dsp:cNvPr id="0" name=""/>
        <dsp:cNvSpPr/>
      </dsp:nvSpPr>
      <dsp:spPr>
        <a:xfrm>
          <a:off x="0" y="3484269"/>
          <a:ext cx="10515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Front line staff were not prepared to job coach, mentor and train apprentices </a:t>
          </a:r>
        </a:p>
      </dsp:txBody>
      <dsp:txXfrm>
        <a:off x="38838" y="3523107"/>
        <a:ext cx="10437924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096C2-38E5-4F11-AAA9-3F57B0BCF14F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 were terminated due to Employee Infractions</a:t>
          </a:r>
        </a:p>
      </dsp:txBody>
      <dsp:txXfrm>
        <a:off x="48726" y="120082"/>
        <a:ext cx="10418148" cy="900704"/>
      </dsp:txXfrm>
    </dsp:sp>
    <dsp:sp modelId="{26086F47-97FD-470D-91D8-37CACAE77502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 did not meet the competencies</a:t>
          </a:r>
        </a:p>
      </dsp:txBody>
      <dsp:txXfrm>
        <a:off x="48726" y="1190238"/>
        <a:ext cx="10418148" cy="900704"/>
      </dsp:txXfrm>
    </dsp:sp>
    <dsp:sp modelId="{04B38A19-5204-425F-9222-2547005F033C}">
      <dsp:nvSpPr>
        <dsp:cNvPr id="0" name=""/>
        <dsp:cNvSpPr/>
      </dsp:nvSpPr>
      <dsp:spPr>
        <a:xfrm>
          <a:off x="0" y="2211669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 unable to complete due to disciplinary action at School</a:t>
          </a:r>
        </a:p>
      </dsp:txBody>
      <dsp:txXfrm>
        <a:off x="48726" y="2260395"/>
        <a:ext cx="10418148" cy="900704"/>
      </dsp:txXfrm>
    </dsp:sp>
    <dsp:sp modelId="{429A356D-2F70-4218-A2AE-73A72FCA8E6A}">
      <dsp:nvSpPr>
        <dsp:cNvPr id="0" name=""/>
        <dsp:cNvSpPr/>
      </dsp:nvSpPr>
      <dsp:spPr>
        <a:xfrm>
          <a:off x="0" y="3281825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 Apprentice successfully completed and earned his DOL Apprenticeship Certificate in Grounds Keeping, and continued working in the position </a:t>
          </a:r>
        </a:p>
      </dsp:txBody>
      <dsp:txXfrm>
        <a:off x="48726" y="3330551"/>
        <a:ext cx="10418148" cy="900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0A0D8-124D-4E40-BEC3-DF4A4C0B520D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4FFB0-12F6-4B73-8664-0BD9DE99937F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A049C-AF9D-4C9B-B6C8-41A617EF21DD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Attend school as scheduled for RTI completion</a:t>
          </a:r>
        </a:p>
      </dsp:txBody>
      <dsp:txXfrm>
        <a:off x="1948202" y="368029"/>
        <a:ext cx="3233964" cy="1371985"/>
      </dsp:txXfrm>
    </dsp:sp>
    <dsp:sp modelId="{2CE46431-3836-4784-8EDB-7D4F93FAB7E6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F9CF4-4776-420B-A1DC-DFDB6AD1031F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D6D66-CB13-4FBA-A85B-8C248205314B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Adhere to employer policies and rules </a:t>
          </a:r>
        </a:p>
      </dsp:txBody>
      <dsp:txXfrm>
        <a:off x="7411643" y="368029"/>
        <a:ext cx="3233964" cy="1371985"/>
      </dsp:txXfrm>
    </dsp:sp>
    <dsp:sp modelId="{46680C11-7BD8-43FB-84CE-02B20C067EAB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7113B-5977-44F5-BF6D-887C658EA2BA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CD88-523B-44C1-9C8B-1BE6BD154C6E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 scheduled shifts/days to meet required hours</a:t>
          </a:r>
        </a:p>
      </dsp:txBody>
      <dsp:txXfrm>
        <a:off x="1948202" y="2452790"/>
        <a:ext cx="3233964" cy="1371985"/>
      </dsp:txXfrm>
    </dsp:sp>
    <dsp:sp modelId="{77F0D8EA-A3DF-4409-8F45-74C20F4361D9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3B893-B207-401D-921E-515C10EA0FCF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31C4E-9964-4FCF-A8B9-158F9ADF8955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Communicate with Employer, STEP Coordinator/Teaching Staff MCETD Case Manager</a:t>
          </a:r>
        </a:p>
      </dsp:txBody>
      <dsp:txXfrm>
        <a:off x="7411643" y="2452790"/>
        <a:ext cx="3233964" cy="137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DE880-1EC5-4BF0-8AE4-9B2CAE665015}">
      <dsp:nvSpPr>
        <dsp:cNvPr id="0" name=""/>
        <dsp:cNvSpPr/>
      </dsp:nvSpPr>
      <dsp:spPr>
        <a:xfrm>
          <a:off x="0" y="166009"/>
          <a:ext cx="6666833" cy="164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Student Advocacy- Encouraging Students to tell employer how they learn best.  </a:t>
          </a:r>
        </a:p>
      </dsp:txBody>
      <dsp:txXfrm>
        <a:off x="80532" y="246541"/>
        <a:ext cx="6505769" cy="1488636"/>
      </dsp:txXfrm>
    </dsp:sp>
    <dsp:sp modelId="{C4EEF1D8-DE39-4560-B7C7-44EE403D4CF7}">
      <dsp:nvSpPr>
        <dsp:cNvPr id="0" name=""/>
        <dsp:cNvSpPr/>
      </dsp:nvSpPr>
      <dsp:spPr>
        <a:xfrm>
          <a:off x="0" y="1902109"/>
          <a:ext cx="6666833" cy="16497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Training for Employers such as Job Coaching for Success, Seizure Care.</a:t>
          </a:r>
        </a:p>
      </dsp:txBody>
      <dsp:txXfrm>
        <a:off x="80532" y="1982641"/>
        <a:ext cx="6505769" cy="1488636"/>
      </dsp:txXfrm>
    </dsp:sp>
    <dsp:sp modelId="{538629BD-1059-47CF-A9CA-64936C27CB28}">
      <dsp:nvSpPr>
        <dsp:cNvPr id="0" name=""/>
        <dsp:cNvSpPr/>
      </dsp:nvSpPr>
      <dsp:spPr>
        <a:xfrm>
          <a:off x="0" y="3638210"/>
          <a:ext cx="6666833" cy="16497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Employer Contact Sheet- 1 Page that explains who to contact on the team, when and why</a:t>
          </a:r>
        </a:p>
      </dsp:txBody>
      <dsp:txXfrm>
        <a:off x="80532" y="3718742"/>
        <a:ext cx="6505769" cy="1488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196C1-D67B-4AFD-B2BF-641E7C10FD73}">
      <dsp:nvSpPr>
        <dsp:cNvPr id="0" name=""/>
        <dsp:cNvSpPr/>
      </dsp:nvSpPr>
      <dsp:spPr>
        <a:xfrm rot="5400000">
          <a:off x="2917710" y="-1024222"/>
          <a:ext cx="890750" cy="31652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 Registered Apprenticeship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Safety Administrative Assistant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 completer </a:t>
          </a:r>
        </a:p>
      </dsp:txBody>
      <dsp:txXfrm rot="-5400000">
        <a:off x="1780457" y="156514"/>
        <a:ext cx="3121774" cy="803784"/>
      </dsp:txXfrm>
    </dsp:sp>
    <dsp:sp modelId="{1FF9AEDD-432A-4795-BC20-1A8C80B7D57E}">
      <dsp:nvSpPr>
        <dsp:cNvPr id="0" name=""/>
        <dsp:cNvSpPr/>
      </dsp:nvSpPr>
      <dsp:spPr>
        <a:xfrm>
          <a:off x="0" y="1687"/>
          <a:ext cx="1780457" cy="11134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Icon Mechanical- Granite City High School</a:t>
          </a:r>
        </a:p>
      </dsp:txBody>
      <dsp:txXfrm>
        <a:off x="54354" y="56041"/>
        <a:ext cx="1671749" cy="1004730"/>
      </dsp:txXfrm>
    </dsp:sp>
    <dsp:sp modelId="{FD2FFAFC-E9AA-4758-9438-BD2EB65A83E8}">
      <dsp:nvSpPr>
        <dsp:cNvPr id="0" name=""/>
        <dsp:cNvSpPr/>
      </dsp:nvSpPr>
      <dsp:spPr>
        <a:xfrm rot="5400000">
          <a:off x="2917710" y="144887"/>
          <a:ext cx="890750" cy="31652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 Registered Apprenticeship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Warehouse Associate/ Parts Runner </a:t>
          </a:r>
        </a:p>
      </dsp:txBody>
      <dsp:txXfrm rot="-5400000">
        <a:off x="1780457" y="1325624"/>
        <a:ext cx="3121774" cy="803784"/>
      </dsp:txXfrm>
    </dsp:sp>
    <dsp:sp modelId="{2DE3F940-B61B-4031-B683-B2C735B4CA06}">
      <dsp:nvSpPr>
        <dsp:cNvPr id="0" name=""/>
        <dsp:cNvSpPr/>
      </dsp:nvSpPr>
      <dsp:spPr>
        <a:xfrm>
          <a:off x="0" y="1170797"/>
          <a:ext cx="1780457" cy="11134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Weber Chevrolet- Granite City High School</a:t>
          </a:r>
        </a:p>
      </dsp:txBody>
      <dsp:txXfrm>
        <a:off x="54354" y="1225151"/>
        <a:ext cx="1671749" cy="1004730"/>
      </dsp:txXfrm>
    </dsp:sp>
    <dsp:sp modelId="{168035E2-FD5F-4471-BB92-4453E972911D}">
      <dsp:nvSpPr>
        <dsp:cNvPr id="0" name=""/>
        <dsp:cNvSpPr/>
      </dsp:nvSpPr>
      <dsp:spPr>
        <a:xfrm rot="5400000">
          <a:off x="2917710" y="1313997"/>
          <a:ext cx="890750" cy="31652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 Registered Apprenticeship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Legal receptionist   </a:t>
          </a:r>
        </a:p>
      </dsp:txBody>
      <dsp:txXfrm rot="-5400000">
        <a:off x="1780457" y="2494734"/>
        <a:ext cx="3121774" cy="803784"/>
      </dsp:txXfrm>
    </dsp:sp>
    <dsp:sp modelId="{B1464A1F-77D3-45EA-8B48-84703C6CD49F}">
      <dsp:nvSpPr>
        <dsp:cNvPr id="0" name=""/>
        <dsp:cNvSpPr/>
      </dsp:nvSpPr>
      <dsp:spPr>
        <a:xfrm>
          <a:off x="0" y="2339907"/>
          <a:ext cx="1780457" cy="11134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Aptos Display" panose="02110004020202020204"/>
            </a:rPr>
            <a:t>Scroggins</a:t>
          </a:r>
          <a:r>
            <a:rPr lang="en-US" sz="1600" kern="1200" dirty="0"/>
            <a:t> Law Office- Granite City High School</a:t>
          </a:r>
        </a:p>
      </dsp:txBody>
      <dsp:txXfrm>
        <a:off x="54354" y="2394261"/>
        <a:ext cx="1671749" cy="100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EE56-AE26-4EB5-8DB9-945BF068068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1F38-FC97-46EF-A284-67A2A019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86865d464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86865d464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611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41F38-FC97-46EF-A284-67A2A0195F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E7CB-4832-DE31-E9A3-2B01FDD30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06A2-7919-CC7B-D558-C96C5DF7F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5A56-76D5-8683-B39E-689D8FEF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2045-73A7-2EC0-0B77-73E084BF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C978C-D919-A94C-D568-426DDE26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4139-A714-6511-C015-F7332F1E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1A2F5-869C-39AC-F447-C723FC8B6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81CE5-F015-CBF5-4BEE-8644636A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3B80C-80AB-9390-3AFE-7907115A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369A3-88EA-661C-8883-FE91106F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4E286-916B-F596-DE1B-92D69BABB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59148-209B-EE57-9E1F-9E932673C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B0B7-5301-DC07-982A-C03D8E23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6225-8257-E6B4-B55E-3C448AC7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4172-2ADE-3331-13D5-7A5D399F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174967" y="1696235"/>
            <a:ext cx="9786955" cy="5561813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182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A17C-C050-BBE9-FA5B-6043F07C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D329-2ABE-C9DE-49A8-E26473D19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6634C-10EB-57FC-B9B3-0A98E99D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7FAE-1CF7-7E01-C598-A0DF831D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D3D6-5F57-E021-2ED4-A932406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42F5-D4F6-D0AE-60BD-F912EA84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0578-89F7-640A-E2E0-C7389AE2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4805E-4523-AC81-1803-CA3FD533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76750-A46E-B0D7-0C82-5A0C9AB5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7892F-DAB6-8065-D89B-921A5944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E6B0-61C7-0792-41E7-0AFA27F4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5FF0-EF45-F69F-9CF4-353C566AE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9F516-6036-8D25-165E-BF7E711C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97A8E-5CA9-611D-20A2-C0E6890B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6777-1E1E-FE17-D405-1B4C09BF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1F51E-FF5F-A9AA-775A-46782505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A27C-24D6-A106-5FAE-27718D00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1E7C-3D56-AE45-884B-F3D6AB24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BA923-B21C-2902-E1C5-067AA36CB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36A4A-FCD2-A275-905E-1FAABB4C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D38CD-350F-4EA0-437A-F084A5C37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72025-4C9F-F9EA-8D69-E4734D23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3D3A7-3151-35A1-244B-8D340C88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0D0A1-3F53-BB06-75A4-81FAD5DA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4807-0474-374D-F128-D4E1B1DF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5D81C-E9F3-AC8F-25E2-7C76E0FD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04178-A1EB-42AC-5D83-F2B85DDF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2CB2D-8896-CDD2-AAC7-0E285523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3761B-E487-D0E3-72FD-06BC5CD0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943E5-9930-47D2-51B0-4F810561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05EDD-44AC-837E-F5BC-1A3585DD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9736-17A3-4654-E156-8CEB832D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F78-E4C0-BDE6-BE9E-D3E716D8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B9E8D-5741-B39F-705B-145CE7144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A4BAC-2BEE-575C-1FF2-C3E5DCE5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1962E-DCCF-A352-066E-6444C1EC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24B50-F2B3-3D98-C7EC-B53800A0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3AEB-474A-0641-2B49-23DE3889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27C3D-2FBC-D2B8-00BA-D7F1CC2F2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FADBE-1797-3437-110E-876F11964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0FFD9-E686-D159-D9AF-B28ECCF3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FB9E9-DC7F-393E-4CA0-92E0582B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81553-8A34-BE24-D07D-8BA18701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A64E9-11BA-7F87-1AC8-39616ECB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3699A-081E-DF2A-DB21-D4AC25826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F4EA-0BFE-D1B3-332F-7926F0649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C3F12-1AA2-4C21-A6B4-285CE27D7F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82DD-E678-A6DA-F182-2271A5580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4388-A710-F6FA-940E-6E8AE26E6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495EA-6CA5-4E05-B3BA-FB11A345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CFS5H0kSt4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607701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90Rklxcw7I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eCoCYfjZys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43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microsoft.com/office/2007/relationships/diagramDrawing" Target="../diagrams/drawing5.xml"/><Relationship Id="rId5" Type="http://schemas.openxmlformats.org/officeDocument/2006/relationships/image" Target="../media/image45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4.png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zN800v4tSM?start=5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FBC36-2B77-25B2-BE86-6268FDE40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 School Youth Apprenticeship Program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Books">
            <a:extLst>
              <a:ext uri="{FF2B5EF4-FFF2-40B4-BE49-F238E27FC236}">
                <a16:creationId xmlns:a16="http://schemas.microsoft.com/office/drawing/2014/main" id="{F1574B05-DB7E-79D2-8278-46DE044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110" y="1186882"/>
            <a:ext cx="4235516" cy="42355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F4CE9E7-47FB-5DB9-C201-8FDBBED9E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6261" y="2146816"/>
            <a:ext cx="6425737" cy="36418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Paula Bradford – Madison County ROE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Tony Fuhrmann, Madison County Employment and Training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Darlene Ladd, Madison County Employment and Training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Kayla Boesing, Madison County Employment and Training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Char char="•"/>
            </a:pPr>
            <a:endParaRPr lang="en-US" sz="1800"/>
          </a:p>
          <a:p>
            <a:pPr algn="l"/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33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Collinsville employee honored after completing program for students with disabilities  ">
            <a:hlinkClick r:id="" action="ppaction://media"/>
            <a:extLst>
              <a:ext uri="{FF2B5EF4-FFF2-40B4-BE49-F238E27FC236}">
                <a16:creationId xmlns:a16="http://schemas.microsoft.com/office/drawing/2014/main" id="{0A947161-6792-3567-9439-6AA3B7C00D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41E91C-5555-C494-8B8A-35B512003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936B4-EDE7-7D45-69DD-1FD590EF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The SOLUTIONS: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E420-B92A-9707-1D77-456606AE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Honest Round Table Meetings</a:t>
            </a:r>
          </a:p>
          <a:p>
            <a:r>
              <a:rPr lang="en-US" sz="2000"/>
              <a:t>Regular communication from the supervisors</a:t>
            </a:r>
          </a:p>
          <a:p>
            <a:r>
              <a:rPr lang="en-US" sz="2000"/>
              <a:t>Curriculum developed for staff to help with basics of communication, understanding learning styles, de-escalation- Job Coaching for Success</a:t>
            </a:r>
          </a:p>
          <a:p>
            <a:r>
              <a:rPr lang="en-US" sz="2000"/>
              <a:t>Student Worker Handbook</a:t>
            </a:r>
          </a:p>
          <a:p>
            <a:r>
              <a:rPr lang="en-US" sz="2000"/>
              <a:t>Meetings to define work expectations with Worker, Home Supports, Employer, School and Madison County Staff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0A86F919-F5C6-6469-6C77-87CCD7CB1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8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33D02-745C-A101-47B5-CD0F3D76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WHO ARE THE PARTNERS?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58E8-7276-AF67-0BBA-DD80607D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/>
              <a:t>Employer</a:t>
            </a:r>
          </a:p>
          <a:p>
            <a:r>
              <a:rPr lang="en-US" sz="2400"/>
              <a:t>Student-Apprentice</a:t>
            </a:r>
          </a:p>
          <a:p>
            <a:r>
              <a:rPr lang="en-US" sz="2400"/>
              <a:t>Supports/Family/Guardian</a:t>
            </a:r>
          </a:p>
          <a:p>
            <a:r>
              <a:rPr lang="en-US" sz="2400"/>
              <a:t>School District STEP Program/ Regional Office of Education &amp; Division of Rehabilitation </a:t>
            </a:r>
          </a:p>
          <a:p>
            <a:r>
              <a:rPr lang="en-US" sz="2400"/>
              <a:t>Madison County Employment and Training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5970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5EEB6-DD00-6EEC-EA69-C9B2FC1F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84" y="319059"/>
            <a:ext cx="5658487" cy="1547362"/>
          </a:xfrm>
        </p:spPr>
        <p:txBody>
          <a:bodyPr>
            <a:normAutofit/>
          </a:bodyPr>
          <a:lstStyle/>
          <a:p>
            <a:r>
              <a:rPr lang="en-US" sz="3400"/>
              <a:t>Model Improvements/What we learned:</a:t>
            </a:r>
          </a:p>
        </p:txBody>
      </p:sp>
      <p:pic>
        <p:nvPicPr>
          <p:cNvPr id="7" name="Graphic 6" descr="Recruitment Management">
            <a:extLst>
              <a:ext uri="{FF2B5EF4-FFF2-40B4-BE49-F238E27FC236}">
                <a16:creationId xmlns:a16="http://schemas.microsoft.com/office/drawing/2014/main" id="{56C410FE-784F-0967-ECE8-88585276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240" y="1336782"/>
            <a:ext cx="4164244" cy="416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DCAE-6911-657D-788D-8A908CEA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212" y="1866421"/>
            <a:ext cx="5658487" cy="4164244"/>
          </a:xfrm>
        </p:spPr>
        <p:txBody>
          <a:bodyPr anchor="t">
            <a:normAutofit/>
          </a:bodyPr>
          <a:lstStyle/>
          <a:p>
            <a:r>
              <a:rPr lang="en-US" sz="1900"/>
              <a:t>There are 2 customers:  The business and the student</a:t>
            </a:r>
          </a:p>
          <a:p>
            <a:r>
              <a:rPr lang="en-US" sz="1900"/>
              <a:t>Apprenticeship position:  A real job, needed by the employer with realistic expectation of work. Job Carving is a must, what can be accomplished in  3-4 hours per work shift  </a:t>
            </a:r>
          </a:p>
          <a:p>
            <a:r>
              <a:rPr lang="en-US" sz="1900"/>
              <a:t>Apprentice Application – to be completed by student returned to MCETD</a:t>
            </a:r>
          </a:p>
          <a:p>
            <a:r>
              <a:rPr lang="en-US" sz="1900"/>
              <a:t>Apprentice Screening- interviewing to determine if they are work ready.- enhanced job matching.</a:t>
            </a:r>
          </a:p>
          <a:p>
            <a:r>
              <a:rPr lang="en-US" sz="1900"/>
              <a:t>Supports provided by MCETD to the Employer and Apprentice to help bridge gaps, aid in learning, and enhance communication</a:t>
            </a:r>
          </a:p>
          <a:p>
            <a:pPr marL="0" indent="0">
              <a:buNone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3853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CAFE-B3EF-851C-0FEC-8721B95A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2100"/>
              <a:t>Partner Responsibilities:  Madison County Employment and Training (Local Workforce Area – WIOA)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78FE-DAE0-0716-17C3-4B28370D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71777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600" dirty="0"/>
              <a:t>1. Work with the employer</a:t>
            </a:r>
          </a:p>
          <a:p>
            <a:pPr marL="0" indent="0">
              <a:buNone/>
            </a:pPr>
            <a:r>
              <a:rPr lang="en-US" sz="1600" dirty="0"/>
              <a:t>2. Reach out to area schools, find the apprentice applicants</a:t>
            </a:r>
          </a:p>
          <a:p>
            <a:pPr marL="0" indent="0">
              <a:buNone/>
            </a:pPr>
            <a:r>
              <a:rPr lang="en-US" sz="1600" dirty="0"/>
              <a:t>3. Review the applicants, select the best candidates to meet the employer needs.</a:t>
            </a:r>
          </a:p>
          <a:p>
            <a:pPr marL="0" indent="0">
              <a:buNone/>
            </a:pPr>
            <a:r>
              <a:rPr lang="en-US" sz="1600" dirty="0"/>
              <a:t>4. Facilitate the Employer Interview</a:t>
            </a:r>
          </a:p>
          <a:p>
            <a:pPr marL="0" indent="0">
              <a:buNone/>
            </a:pPr>
            <a:r>
              <a:rPr lang="en-US" sz="1600" dirty="0"/>
              <a:t>5. Develop the Contract with the Employer for the WIOA Subsidies</a:t>
            </a:r>
          </a:p>
          <a:p>
            <a:pPr marL="0" indent="0">
              <a:buNone/>
            </a:pPr>
            <a:r>
              <a:rPr lang="en-US" sz="1600" dirty="0"/>
              <a:t>6. Enroll the Apprentice in WIOA Registered Apprenticeship</a:t>
            </a:r>
          </a:p>
          <a:p>
            <a:pPr marL="0" indent="0">
              <a:buNone/>
            </a:pPr>
            <a:r>
              <a:rPr lang="en-US" sz="1600" dirty="0"/>
              <a:t>7.Career Specialist provides supports for 2 years (1 year during apprenticeship and 1 year follow up)</a:t>
            </a:r>
          </a:p>
        </p:txBody>
      </p:sp>
      <p:pic>
        <p:nvPicPr>
          <p:cNvPr id="4" name="Picture 6" descr="Madison County Employment and Training | LinkedIn">
            <a:extLst>
              <a:ext uri="{FF2B5EF4-FFF2-40B4-BE49-F238E27FC236}">
                <a16:creationId xmlns:a16="http://schemas.microsoft.com/office/drawing/2014/main" id="{9D32B401-0BBA-4FDC-AF7E-C40FF7C3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492"/>
          <a:stretch/>
        </p:blipFill>
        <p:spPr bwMode="auto">
          <a:xfrm>
            <a:off x="6538366" y="1383738"/>
            <a:ext cx="4929098" cy="475687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528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4861-4BD2-C8B7-2043-ECFE2AEE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High School STEP/ ROE and DRS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3229-CD28-754F-592A-E7C0D085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587829"/>
            <a:ext cx="5542387" cy="5175657"/>
          </a:xfrm>
        </p:spPr>
        <p:txBody>
          <a:bodyPr anchor="t">
            <a:normAutofit/>
          </a:bodyPr>
          <a:lstStyle/>
          <a:p>
            <a:r>
              <a:rPr lang="en-US" sz="1800"/>
              <a:t>The STEP Program is funded by Division of Rehabilitation, and coordinates with the Regional Office of Education for enhanced vocational services.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STEP Provides:</a:t>
            </a:r>
          </a:p>
          <a:p>
            <a:pPr lvl="1"/>
            <a:r>
              <a:rPr lang="en-US" sz="1800"/>
              <a:t>Job exploration</a:t>
            </a:r>
          </a:p>
          <a:p>
            <a:pPr lvl="1"/>
            <a:r>
              <a:rPr lang="en-US" sz="1800"/>
              <a:t>Work  based learning experiences</a:t>
            </a:r>
          </a:p>
          <a:p>
            <a:pPr lvl="1"/>
            <a:r>
              <a:rPr lang="en-US" sz="1800"/>
              <a:t>Post –Secondary education counseling</a:t>
            </a:r>
          </a:p>
          <a:p>
            <a:pPr lvl="1"/>
            <a:r>
              <a:rPr lang="en-US" sz="1800"/>
              <a:t>Work –place readiness training</a:t>
            </a:r>
          </a:p>
          <a:p>
            <a:pPr lvl="1"/>
            <a:r>
              <a:rPr lang="en-US" sz="1800"/>
              <a:t>Introduction to self-advocacy</a:t>
            </a:r>
          </a:p>
          <a:p>
            <a:pPr lvl="1"/>
            <a:r>
              <a:rPr lang="en-US" sz="1800"/>
              <a:t>RTI- Related Training Instruction</a:t>
            </a:r>
          </a:p>
          <a:p>
            <a:pPr lvl="1"/>
            <a:r>
              <a:rPr lang="en-US" sz="1800"/>
              <a:t>Supports for students and employers</a:t>
            </a:r>
          </a:p>
          <a:p>
            <a:pPr lvl="1"/>
            <a:r>
              <a:rPr lang="en-US" sz="1800"/>
              <a:t>Aid student in completing WIOA paperwork</a:t>
            </a:r>
          </a:p>
        </p:txBody>
      </p:sp>
    </p:spTree>
    <p:extLst>
      <p:ext uri="{BB962C8B-B14F-4D97-AF65-F5344CB8AC3E}">
        <p14:creationId xmlns:p14="http://schemas.microsoft.com/office/powerpoint/2010/main" val="337789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4FB6D-D8A9-37AB-6FB1-FBBCA9DA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Apprentice Responsibilities 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1406795-692D-D486-74C7-EE5067A7C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9591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95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7D999-19B0-AF42-47E1-2D08E621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EMPLOYER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34098038-E1E3-697B-B0CC-E2236D933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3" y="1726343"/>
            <a:ext cx="5771915" cy="350683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6478B-7B04-99EE-C2AC-93B9667E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27209"/>
            <a:ext cx="4282984" cy="37054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Employer’s Role: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Providing Job Descriptions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Developing Work Competencies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Host tours/ work demonstrations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 Interview potential apprentices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Develop Mentor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Staff for supervision/training/natural supports</a:t>
            </a:r>
          </a:p>
          <a:p>
            <a:pPr lvl="1"/>
            <a:r>
              <a:rPr lang="en-US" sz="1800" dirty="0">
                <a:latin typeface="+mj-lt"/>
              </a:rPr>
              <a:t>Submit Invoicing/Progress Reports for OJT reimbursement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Communicate with MCETD staff for supports and problem solving</a:t>
            </a:r>
          </a:p>
          <a:p>
            <a:endParaRPr lang="en-US" sz="1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1EE5E-5245-5F3C-6B40-24936098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208" y="525983"/>
            <a:ext cx="5120548" cy="788974"/>
          </a:xfrm>
        </p:spPr>
        <p:txBody>
          <a:bodyPr anchor="b">
            <a:normAutofit/>
          </a:bodyPr>
          <a:lstStyle/>
          <a:p>
            <a:r>
              <a:rPr lang="en-US" sz="3600"/>
              <a:t>How is our Model Different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C14159-AC57-C41B-299E-A782555FA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6244" y="1235441"/>
            <a:ext cx="5248960" cy="39412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73FFC-513E-BBC5-18D9-316917A9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037" y="1314957"/>
            <a:ext cx="5560454" cy="49552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r>
              <a:rPr lang="en-US" sz="1800"/>
              <a:t>Job Carving/ flexibility </a:t>
            </a:r>
          </a:p>
          <a:p>
            <a:r>
              <a:rPr lang="en-US" sz="1800"/>
              <a:t>Meeting the apprentices, learning their employment goals, prior to the employer  interview</a:t>
            </a:r>
          </a:p>
          <a:p>
            <a:r>
              <a:rPr lang="en-US" sz="1800"/>
              <a:t>Enrolling the Student into WIOA Services</a:t>
            </a:r>
          </a:p>
          <a:p>
            <a:r>
              <a:rPr lang="en-US" sz="1800"/>
              <a:t>Providing On the Job Training funding to the employer, during the apprenticeship</a:t>
            </a:r>
          </a:p>
          <a:p>
            <a:r>
              <a:rPr lang="en-US" sz="1800"/>
              <a:t>Providing support services to the employer and the apprentice </a:t>
            </a:r>
          </a:p>
          <a:p>
            <a:r>
              <a:rPr lang="en-US" sz="1800"/>
              <a:t>Team approach, regular check ins, communication, problems solving.</a:t>
            </a:r>
          </a:p>
          <a:p>
            <a:r>
              <a:rPr lang="en-US" sz="1800"/>
              <a:t>Resources:  referrals to WIPA for benefits, providing families Red Book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035;p98">
            <a:extLst>
              <a:ext uri="{FF2B5EF4-FFF2-40B4-BE49-F238E27FC236}">
                <a16:creationId xmlns:a16="http://schemas.microsoft.com/office/drawing/2014/main" id="{AFF1A438-EB0D-C1AE-D70D-656C1F6873B7}"/>
              </a:ext>
            </a:extLst>
          </p:cNvPr>
          <p:cNvSpPr/>
          <p:nvPr/>
        </p:nvSpPr>
        <p:spPr>
          <a:xfrm>
            <a:off x="8643640" y="1865727"/>
            <a:ext cx="1857961" cy="1646259"/>
          </a:xfrm>
          <a:prstGeom prst="roundRect">
            <a:avLst>
              <a:gd name="adj" fmla="val 16667"/>
            </a:avLst>
          </a:prstGeom>
          <a:solidFill>
            <a:srgbClr val="878CF0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4" name="Google Shape;7035;p98">
            <a:extLst>
              <a:ext uri="{FF2B5EF4-FFF2-40B4-BE49-F238E27FC236}">
                <a16:creationId xmlns:a16="http://schemas.microsoft.com/office/drawing/2014/main" id="{EDFC3C27-55CB-A5B4-6D82-C3BA0081E77D}"/>
              </a:ext>
            </a:extLst>
          </p:cNvPr>
          <p:cNvSpPr/>
          <p:nvPr/>
        </p:nvSpPr>
        <p:spPr>
          <a:xfrm>
            <a:off x="4939680" y="1885949"/>
            <a:ext cx="1857961" cy="1646259"/>
          </a:xfrm>
          <a:prstGeom prst="roundRect">
            <a:avLst>
              <a:gd name="adj" fmla="val 16667"/>
            </a:avLst>
          </a:prstGeom>
          <a:solidFill>
            <a:srgbClr val="878CF0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3" name="Google Shape;7035;p98">
            <a:extLst>
              <a:ext uri="{FF2B5EF4-FFF2-40B4-BE49-F238E27FC236}">
                <a16:creationId xmlns:a16="http://schemas.microsoft.com/office/drawing/2014/main" id="{48B5F6FF-D573-A505-8D52-71837385690A}"/>
              </a:ext>
            </a:extLst>
          </p:cNvPr>
          <p:cNvSpPr/>
          <p:nvPr/>
        </p:nvSpPr>
        <p:spPr>
          <a:xfrm>
            <a:off x="1235720" y="1885949"/>
            <a:ext cx="1857961" cy="1646259"/>
          </a:xfrm>
          <a:prstGeom prst="roundRect">
            <a:avLst>
              <a:gd name="adj" fmla="val 16667"/>
            </a:avLst>
          </a:prstGeom>
          <a:solidFill>
            <a:srgbClr val="878CF0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rgbClr val="878CF0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508" name="Google Shape;508;p5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dirty="0">
                <a:solidFill>
                  <a:schemeClr val="tx1"/>
                </a:solidFill>
              </a:rPr>
              <a:t>WHAT </a:t>
            </a:r>
            <a:r>
              <a:rPr lang="en" sz="1850" dirty="0">
                <a:solidFill>
                  <a:schemeClr val="tx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IS </a:t>
            </a:r>
            <a:r>
              <a:rPr lang="en" sz="4250" dirty="0">
                <a:solidFill>
                  <a:schemeClr val="tx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AN</a:t>
            </a:r>
            <a:r>
              <a:rPr lang="en" sz="1850" dirty="0">
                <a:solidFill>
                  <a:schemeClr val="tx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APPRENTICESHIP?</a:t>
            </a:r>
            <a:endParaRPr sz="1850" dirty="0">
              <a:solidFill>
                <a:schemeClr val="tx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4" name="Rectangle 3" descr="Business Growth">
            <a:extLst>
              <a:ext uri="{FF2B5EF4-FFF2-40B4-BE49-F238E27FC236}">
                <a16:creationId xmlns:a16="http://schemas.microsoft.com/office/drawing/2014/main" id="{DCF9B5EB-A8ED-362B-3DE3-38A2C3B38E50}"/>
              </a:ext>
            </a:extLst>
          </p:cNvPr>
          <p:cNvSpPr/>
          <p:nvPr/>
        </p:nvSpPr>
        <p:spPr>
          <a:xfrm>
            <a:off x="1338447" y="1865727"/>
            <a:ext cx="1749252" cy="174004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89"/>
          </a:p>
        </p:txBody>
      </p:sp>
      <p:sp>
        <p:nvSpPr>
          <p:cNvPr id="5" name="Rectangle 4" descr="Books">
            <a:extLst>
              <a:ext uri="{FF2B5EF4-FFF2-40B4-BE49-F238E27FC236}">
                <a16:creationId xmlns:a16="http://schemas.microsoft.com/office/drawing/2014/main" id="{B9BD73CF-8218-D9C2-3B07-7C81D973093A}"/>
              </a:ext>
            </a:extLst>
          </p:cNvPr>
          <p:cNvSpPr/>
          <p:nvPr/>
        </p:nvSpPr>
        <p:spPr>
          <a:xfrm>
            <a:off x="5074891" y="1956048"/>
            <a:ext cx="1587536" cy="155940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89"/>
          </a:p>
        </p:txBody>
      </p:sp>
      <p:sp>
        <p:nvSpPr>
          <p:cNvPr id="6" name="Rectangle 5" descr="Welder">
            <a:extLst>
              <a:ext uri="{FF2B5EF4-FFF2-40B4-BE49-F238E27FC236}">
                <a16:creationId xmlns:a16="http://schemas.microsoft.com/office/drawing/2014/main" id="{F58CBCCB-C400-490F-7090-22E6F2CB51F3}"/>
              </a:ext>
            </a:extLst>
          </p:cNvPr>
          <p:cNvSpPr/>
          <p:nvPr/>
        </p:nvSpPr>
        <p:spPr>
          <a:xfrm>
            <a:off x="8697994" y="1839057"/>
            <a:ext cx="1749253" cy="174004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8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720BA-14BE-8FBB-7C9D-0B20BF16941D}"/>
              </a:ext>
            </a:extLst>
          </p:cNvPr>
          <p:cNvSpPr txBox="1"/>
          <p:nvPr/>
        </p:nvSpPr>
        <p:spPr>
          <a:xfrm>
            <a:off x="719814" y="3766149"/>
            <a:ext cx="2991213" cy="15594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867">
                <a:solidFill>
                  <a:schemeClr val="bg1">
                    <a:lumMod val="10000"/>
                  </a:schemeClr>
                </a:solidFill>
              </a:rPr>
              <a:t>Employer-driven model that can be carved and flexible to meet the employers needs to train and develop employees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1C127-E28F-303B-B412-F19AAC76916C}"/>
              </a:ext>
            </a:extLst>
          </p:cNvPr>
          <p:cNvSpPr txBox="1"/>
          <p:nvPr/>
        </p:nvSpPr>
        <p:spPr>
          <a:xfrm>
            <a:off x="4573423" y="3814649"/>
            <a:ext cx="2776623" cy="15594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867"/>
              <a:t>Earn while you learn, structured education and training, increasing work skills while earning a paycheck</a:t>
            </a:r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3ADD7-1661-0404-80FD-C857D6609D32}"/>
              </a:ext>
            </a:extLst>
          </p:cNvPr>
          <p:cNvSpPr txBox="1"/>
          <p:nvPr/>
        </p:nvSpPr>
        <p:spPr>
          <a:xfrm>
            <a:off x="8212442" y="3781544"/>
            <a:ext cx="3350684" cy="15594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867"/>
              <a:t>Combines on-the-job training (OJT) and job-related instruction that leads to the attainment of industry-recognized credential </a:t>
            </a:r>
          </a:p>
        </p:txBody>
      </p:sp>
    </p:spTree>
    <p:extLst>
      <p:ext uri="{BB962C8B-B14F-4D97-AF65-F5344CB8AC3E}">
        <p14:creationId xmlns:p14="http://schemas.microsoft.com/office/powerpoint/2010/main" val="57532477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F549E-0FAD-8F31-7B7A-C1A7981B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Resources Added: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38F9A4-EEDA-4068-9B0B-718605994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1665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66EA-D746-44EE-6DD2-7126E9EC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400"/>
              <a:t>Start up and Expansion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D770-B4BD-CC7D-D0E5-1236720D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/>
          </a:bodyPr>
          <a:lstStyle/>
          <a:p>
            <a:r>
              <a:rPr lang="en-US" sz="1800"/>
              <a:t>City of Collinsville- Collinsville High School </a:t>
            </a:r>
          </a:p>
          <a:p>
            <a:pPr lvl="1"/>
            <a:r>
              <a:rPr lang="en-US" sz="1800"/>
              <a:t>4 Registered Apprenticeships</a:t>
            </a:r>
          </a:p>
          <a:p>
            <a:pPr lvl="1"/>
            <a:r>
              <a:rPr lang="en-US" sz="1800"/>
              <a:t> Housekeeping </a:t>
            </a:r>
          </a:p>
          <a:p>
            <a:pPr lvl="1"/>
            <a:r>
              <a:rPr lang="en-US" sz="1800"/>
              <a:t>Event Set Up/ Removal</a:t>
            </a:r>
          </a:p>
          <a:p>
            <a:pPr lvl="1"/>
            <a:r>
              <a:rPr lang="en-US" sz="1800"/>
              <a:t>Groundskeeping/ Landscaping</a:t>
            </a:r>
          </a:p>
          <a:p>
            <a:pPr lvl="1"/>
            <a:r>
              <a:rPr lang="en-US" sz="1800"/>
              <a:t>Streets Dept </a:t>
            </a:r>
          </a:p>
          <a:p>
            <a:pPr lvl="1"/>
            <a:r>
              <a:rPr lang="en-US" sz="1800"/>
              <a:t>7 completers</a:t>
            </a:r>
          </a:p>
          <a:p>
            <a:pPr lvl="1"/>
            <a:r>
              <a:rPr lang="en-US" sz="1800"/>
              <a:t>1current Apprentice</a:t>
            </a:r>
          </a:p>
        </p:txBody>
      </p:sp>
      <p:pic>
        <p:nvPicPr>
          <p:cNvPr id="1026" name="Picture 11" descr="A person vacuuming the carpet&#10;&#10;Description automatically generated">
            <a:extLst>
              <a:ext uri="{FF2B5EF4-FFF2-40B4-BE49-F238E27FC236}">
                <a16:creationId xmlns:a16="http://schemas.microsoft.com/office/drawing/2014/main" id="{37273952-052E-153B-F8F5-C7A88704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838" y="164592"/>
            <a:ext cx="2929387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E100A5-39B3-CF22-CC9A-6E2004397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88" y="714560"/>
            <a:ext cx="3785616" cy="1542638"/>
          </a:xfrm>
          <a:prstGeom prst="rect">
            <a:avLst/>
          </a:prstGeom>
          <a:noFill/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39BDF84-CE48-159F-CF85-435132EEE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4183426"/>
            <a:ext cx="3099816" cy="1622236"/>
          </a:xfrm>
          <a:prstGeom prst="rect">
            <a:avLst/>
          </a:prstGeom>
          <a:noFill/>
        </p:spPr>
      </p:pic>
      <p:pic>
        <p:nvPicPr>
          <p:cNvPr id="7" name="Picture 6" descr="A person working in a factory&#10;&#10;AI-generated content may be incorrect.">
            <a:extLst>
              <a:ext uri="{FF2B5EF4-FFF2-40B4-BE49-F238E27FC236}">
                <a16:creationId xmlns:a16="http://schemas.microsoft.com/office/drawing/2014/main" id="{5BF6FE45-2ADB-2B28-F9CD-11E02A084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3532154"/>
            <a:ext cx="3785616" cy="21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City of Collinsville Apprenticeship Program">
            <a:hlinkClick r:id="" action="ppaction://media"/>
            <a:extLst>
              <a:ext uri="{FF2B5EF4-FFF2-40B4-BE49-F238E27FC236}">
                <a16:creationId xmlns:a16="http://schemas.microsoft.com/office/drawing/2014/main" id="{73B0ACD3-8843-D0DC-690C-65CF29FB68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4" y="643467"/>
            <a:ext cx="986029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Placeholder 4" descr="A group of people holding certificates">
            <a:extLst>
              <a:ext uri="{FF2B5EF4-FFF2-40B4-BE49-F238E27FC236}">
                <a16:creationId xmlns:a16="http://schemas.microsoft.com/office/drawing/2014/main" id="{D9360335-3D08-2897-A37C-C9ECD3D35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2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City of Collinsville Council Meeting 08 23 2023 Clip">
            <a:hlinkClick r:id="" action="ppaction://media"/>
            <a:extLst>
              <a:ext uri="{FF2B5EF4-FFF2-40B4-BE49-F238E27FC236}">
                <a16:creationId xmlns:a16="http://schemas.microsoft.com/office/drawing/2014/main" id="{D66BCB76-F574-F792-2DEF-9A2EE6D515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3AF2F-F4CE-F7A9-DE09-86189D50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02" y="1367034"/>
            <a:ext cx="3510140" cy="680259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BA79C653-1119-0F8A-0889-C5253C3B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498" y="2222695"/>
            <a:ext cx="3281409" cy="25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5AB54-925E-5229-8AC9-BC52C3AE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90" y="4810707"/>
            <a:ext cx="3508165" cy="672027"/>
          </a:xfrm>
          <a:prstGeom prst="rect">
            <a:avLst/>
          </a:prstGeom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ight Triangle 103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9EADA-650C-8440-4B1B-D9AED626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00" y="1188637"/>
            <a:ext cx="5327272" cy="1642850"/>
          </a:xfrm>
        </p:spPr>
        <p:txBody>
          <a:bodyPr>
            <a:normAutofit/>
          </a:bodyPr>
          <a:lstStyle/>
          <a:p>
            <a:r>
              <a:rPr lang="en-US" sz="4600"/>
              <a:t>Second Registered DOL Apprenticeship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6F69-9417-AD7A-ABF3-7649B61F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613" y="3134320"/>
            <a:ext cx="4617334" cy="1929623"/>
          </a:xfrm>
        </p:spPr>
        <p:txBody>
          <a:bodyPr anchor="t">
            <a:normAutofit/>
          </a:bodyPr>
          <a:lstStyle/>
          <a:p>
            <a:r>
              <a:rPr lang="en-US" sz="1900"/>
              <a:t>Agency for Community Transit (ACT)- Edwardsville High School </a:t>
            </a:r>
          </a:p>
          <a:p>
            <a:pPr lvl="1"/>
            <a:r>
              <a:rPr lang="en-US" sz="1900"/>
              <a:t>1 Registered Apprenticeship</a:t>
            </a:r>
          </a:p>
          <a:p>
            <a:pPr lvl="1"/>
            <a:r>
              <a:rPr lang="en-US" sz="1900"/>
              <a:t>Bus Sanitizer </a:t>
            </a:r>
          </a:p>
          <a:p>
            <a:pPr lvl="1"/>
            <a:r>
              <a:rPr lang="en-US" sz="1900"/>
              <a:t>1 completer </a:t>
            </a:r>
          </a:p>
          <a:p>
            <a:pPr lvl="1"/>
            <a:r>
              <a:rPr lang="en-US" sz="1900"/>
              <a:t>1 Current Apprentice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6996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erson sitting on a bus&#10;&#10;AI-generated content may be incorrect.">
            <a:extLst>
              <a:ext uri="{FF2B5EF4-FFF2-40B4-BE49-F238E27FC236}">
                <a16:creationId xmlns:a16="http://schemas.microsoft.com/office/drawing/2014/main" id="{5854E57F-9431-D293-AD0C-99043222AD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4" y="983891"/>
            <a:ext cx="3284345" cy="399312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picture containing outdoor, bus&#10;&#10;AI-generated content may be incorrect.">
            <a:extLst>
              <a:ext uri="{FF2B5EF4-FFF2-40B4-BE49-F238E27FC236}">
                <a16:creationId xmlns:a16="http://schemas.microsoft.com/office/drawing/2014/main" id="{E489047B-97A5-8A50-A5DF-99D4ED734C5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63" y="1715030"/>
            <a:ext cx="3342291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5388A-896B-F7FC-3DE0-C2A20ACC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US" sz="4000"/>
              <a:t>The First Private Industry Registered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2975-C136-1D78-8EFB-31FBAA0B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/>
          </a:bodyPr>
          <a:lstStyle/>
          <a:p>
            <a:r>
              <a:rPr lang="en-US" sz="2000"/>
              <a:t>West Star Aviation- Bethalto Civic Memorial High School</a:t>
            </a:r>
          </a:p>
          <a:p>
            <a:pPr lvl="1"/>
            <a:r>
              <a:rPr lang="en-US" sz="2000"/>
              <a:t>1 Registered Apprenticeship</a:t>
            </a:r>
          </a:p>
          <a:p>
            <a:pPr lvl="1"/>
            <a:r>
              <a:rPr lang="en-US" sz="2000"/>
              <a:t> Housekeeping </a:t>
            </a:r>
          </a:p>
          <a:p>
            <a:pPr lvl="1"/>
            <a:r>
              <a:rPr lang="en-US" sz="2000"/>
              <a:t>1 completer 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EA067-38E0-8F30-DD9C-A5AA5E04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66" y="1217165"/>
            <a:ext cx="3712869" cy="1374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6DA97D-5618-00A6-DE2B-6596372E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01" y="3375824"/>
            <a:ext cx="3341687" cy="22432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4731A-8475-707D-7180-739B8552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AA9D101-9817-4D16-A481-1E00352E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A1E91-AF0A-0EFC-0F6B-E9D7BB94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5" y="502021"/>
            <a:ext cx="4945715" cy="1667997"/>
          </a:xfrm>
        </p:spPr>
        <p:txBody>
          <a:bodyPr anchor="b">
            <a:normAutofit/>
          </a:bodyPr>
          <a:lstStyle/>
          <a:p>
            <a:r>
              <a:rPr lang="en-US" sz="4000"/>
              <a:t>Expansion into Private  Industry </a:t>
            </a:r>
          </a:p>
        </p:txBody>
      </p:sp>
      <p:pic>
        <p:nvPicPr>
          <p:cNvPr id="6" name="Picture 2" descr="icon Mechanical">
            <a:extLst>
              <a:ext uri="{FF2B5EF4-FFF2-40B4-BE49-F238E27FC236}">
                <a16:creationId xmlns:a16="http://schemas.microsoft.com/office/drawing/2014/main" id="{3167669F-4508-82E7-DA57-9DE2025F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148" y="1016568"/>
            <a:ext cx="2053975" cy="20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nite City High School">
            <a:extLst>
              <a:ext uri="{FF2B5EF4-FFF2-40B4-BE49-F238E27FC236}">
                <a16:creationId xmlns:a16="http://schemas.microsoft.com/office/drawing/2014/main" id="{DB9982B6-6000-1B47-725C-A3DA8C16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4706" y="1016568"/>
            <a:ext cx="2053975" cy="20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ealership logo">
            <a:extLst>
              <a:ext uri="{FF2B5EF4-FFF2-40B4-BE49-F238E27FC236}">
                <a16:creationId xmlns:a16="http://schemas.microsoft.com/office/drawing/2014/main" id="{A8D46641-8B46-3B84-A72A-004B20B8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9490" y="3409858"/>
            <a:ext cx="2107634" cy="6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croggins Law Office">
            <a:extLst>
              <a:ext uri="{FF2B5EF4-FFF2-40B4-BE49-F238E27FC236}">
                <a16:creationId xmlns:a16="http://schemas.microsoft.com/office/drawing/2014/main" id="{368964BB-14DC-A4B0-F2BB-668ABC4D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4706" y="3409858"/>
            <a:ext cx="2107634" cy="6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370CCB5-705B-4E99-8F73-B5403ED84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323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4B7BD9-7F70-40CA-A74D-E1E6DA33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50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567A94F5-B38F-CAED-AE1E-D89F03D70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581204"/>
              </p:ext>
            </p:extLst>
          </p:nvPr>
        </p:nvGraphicFramePr>
        <p:xfrm>
          <a:off x="1150286" y="2399857"/>
          <a:ext cx="4945715" cy="345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957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EB5A4-C58D-5AE0-DE47-FE2BE592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US" sz="4000"/>
              <a:t>Continued Expansion into Private Industry: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42C0-0B1C-A9A3-1E10-E6DB836E7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/>
          </a:bodyPr>
          <a:lstStyle/>
          <a:p>
            <a:r>
              <a:rPr lang="en-US" sz="2000"/>
              <a:t>Supplied Energy-</a:t>
            </a:r>
          </a:p>
          <a:p>
            <a:r>
              <a:rPr lang="en-US" sz="2000"/>
              <a:t>Bond County Community 2 High School High School</a:t>
            </a:r>
          </a:p>
          <a:p>
            <a:pPr lvl="1"/>
            <a:r>
              <a:rPr lang="en-US" sz="2000"/>
              <a:t>1 Registered Apprenticeship</a:t>
            </a:r>
          </a:p>
          <a:p>
            <a:pPr lvl="1"/>
            <a:r>
              <a:rPr lang="en-US" sz="2000"/>
              <a:t>Warehouse Associate</a:t>
            </a:r>
          </a:p>
          <a:p>
            <a:pPr lvl="1"/>
            <a:r>
              <a:rPr lang="en-US" sz="2000"/>
              <a:t>1 current apprentice </a:t>
            </a:r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759B7B59-582F-93A9-2E0D-278F74FF0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6" y="1512159"/>
            <a:ext cx="3712869" cy="784564"/>
          </a:xfrm>
          <a:prstGeom prst="rect">
            <a:avLst/>
          </a:prstGeom>
        </p:spPr>
      </p:pic>
      <p:pic>
        <p:nvPicPr>
          <p:cNvPr id="10" name="Picture 9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7A5CD361-2672-440D-935B-84D57344C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10" y="3764164"/>
            <a:ext cx="3712869" cy="1466583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Supplied_Energy_LogoWhite">
            <a:extLst>
              <a:ext uri="{FF2B5EF4-FFF2-40B4-BE49-F238E27FC236}">
                <a16:creationId xmlns:a16="http://schemas.microsoft.com/office/drawing/2014/main" id="{A6AB6459-5D1C-C970-1996-444D24B79A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Supplied_Energy_LogoWhite">
            <a:extLst>
              <a:ext uri="{FF2B5EF4-FFF2-40B4-BE49-F238E27FC236}">
                <a16:creationId xmlns:a16="http://schemas.microsoft.com/office/drawing/2014/main" id="{1063AEA7-2E51-CBCA-73BB-493A13A2A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upplied_Energy_LogoWhite">
            <a:extLst>
              <a:ext uri="{FF2B5EF4-FFF2-40B4-BE49-F238E27FC236}">
                <a16:creationId xmlns:a16="http://schemas.microsoft.com/office/drawing/2014/main" id="{D258D0DF-1C90-5E4D-5812-D9D25188D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8;p69">
            <a:extLst>
              <a:ext uri="{FF2B5EF4-FFF2-40B4-BE49-F238E27FC236}">
                <a16:creationId xmlns:a16="http://schemas.microsoft.com/office/drawing/2014/main" id="{3C6FE24F-32FF-08A1-56FD-EE47E5F7C2F2}"/>
              </a:ext>
            </a:extLst>
          </p:cNvPr>
          <p:cNvSpPr/>
          <p:nvPr/>
        </p:nvSpPr>
        <p:spPr>
          <a:xfrm>
            <a:off x="764658" y="2304774"/>
            <a:ext cx="3540756" cy="4220377"/>
          </a:xfrm>
          <a:custGeom>
            <a:avLst/>
            <a:gdLst/>
            <a:ahLst/>
            <a:cxnLst/>
            <a:rect l="l" t="t" r="r" b="b"/>
            <a:pathLst>
              <a:path w="34375" h="40973" extrusionOk="0">
                <a:moveTo>
                  <a:pt x="0" y="32778"/>
                </a:moveTo>
                <a:lnTo>
                  <a:pt x="17188" y="1"/>
                </a:lnTo>
                <a:lnTo>
                  <a:pt x="34375" y="32778"/>
                </a:lnTo>
                <a:lnTo>
                  <a:pt x="17188" y="40972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54" name="Google Shape;1554;p69"/>
          <p:cNvSpPr txBox="1">
            <a:spLocks noGrp="1"/>
          </p:cNvSpPr>
          <p:nvPr>
            <p:ph type="title"/>
          </p:nvPr>
        </p:nvSpPr>
        <p:spPr>
          <a:xfrm>
            <a:off x="960000" y="367256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50" dirty="0">
                <a:solidFill>
                  <a:schemeClr val="accent1"/>
                </a:solidFill>
              </a:rPr>
              <a:t>Department of Labor Registered Apprenticeship Model</a:t>
            </a:r>
            <a:endParaRPr sz="4250" dirty="0">
              <a:solidFill>
                <a:schemeClr val="accent1"/>
              </a:solidFill>
            </a:endParaRPr>
          </a:p>
        </p:txBody>
      </p:sp>
      <p:grpSp>
        <p:nvGrpSpPr>
          <p:cNvPr id="1555" name="Google Shape;1555;p69"/>
          <p:cNvGrpSpPr/>
          <p:nvPr/>
        </p:nvGrpSpPr>
        <p:grpSpPr>
          <a:xfrm>
            <a:off x="1039457" y="2267463"/>
            <a:ext cx="3017875" cy="3593879"/>
            <a:chOff x="5478525" y="1622525"/>
            <a:chExt cx="2045554" cy="2435977"/>
          </a:xfrm>
        </p:grpSpPr>
        <p:sp>
          <p:nvSpPr>
            <p:cNvPr id="1556" name="Google Shape;1556;p69"/>
            <p:cNvSpPr/>
            <p:nvPr/>
          </p:nvSpPr>
          <p:spPr>
            <a:xfrm>
              <a:off x="5478525" y="1622525"/>
              <a:ext cx="2045534" cy="2435977"/>
            </a:xfrm>
            <a:custGeom>
              <a:avLst/>
              <a:gdLst/>
              <a:ahLst/>
              <a:cxnLst/>
              <a:rect l="l" t="t" r="r" b="b"/>
              <a:pathLst>
                <a:path w="59667" h="71056" extrusionOk="0">
                  <a:moveTo>
                    <a:pt x="29834" y="71056"/>
                  </a:moveTo>
                  <a:lnTo>
                    <a:pt x="1" y="56858"/>
                  </a:lnTo>
                  <a:lnTo>
                    <a:pt x="29834" y="1"/>
                  </a:lnTo>
                  <a:lnTo>
                    <a:pt x="59666" y="56858"/>
                  </a:lnTo>
                  <a:close/>
                </a:path>
              </a:pathLst>
            </a:custGeom>
            <a:solidFill>
              <a:srgbClr val="F9AE40"/>
            </a:solidFill>
            <a:ln w="9525" cap="flat" cmpd="sng">
              <a:solidFill>
                <a:srgbClr val="F9A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7" name="Google Shape;1557;p69"/>
            <p:cNvSpPr/>
            <p:nvPr/>
          </p:nvSpPr>
          <p:spPr>
            <a:xfrm>
              <a:off x="5696875" y="1622525"/>
              <a:ext cx="1608843" cy="1916392"/>
            </a:xfrm>
            <a:custGeom>
              <a:avLst/>
              <a:gdLst/>
              <a:ahLst/>
              <a:cxnLst/>
              <a:rect l="l" t="t" r="r" b="b"/>
              <a:pathLst>
                <a:path w="46929" h="55900" extrusionOk="0">
                  <a:moveTo>
                    <a:pt x="0" y="44715"/>
                  </a:moveTo>
                  <a:lnTo>
                    <a:pt x="23465" y="1"/>
                  </a:lnTo>
                  <a:lnTo>
                    <a:pt x="46929" y="44715"/>
                  </a:lnTo>
                  <a:lnTo>
                    <a:pt x="23465" y="559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8" name="Google Shape;1558;p69"/>
            <p:cNvSpPr/>
            <p:nvPr/>
          </p:nvSpPr>
          <p:spPr>
            <a:xfrm>
              <a:off x="5912070" y="1622525"/>
              <a:ext cx="1178461" cy="1404657"/>
            </a:xfrm>
            <a:custGeom>
              <a:avLst/>
              <a:gdLst/>
              <a:ahLst/>
              <a:cxnLst/>
              <a:rect l="l" t="t" r="r" b="b"/>
              <a:pathLst>
                <a:path w="34375" h="40973" extrusionOk="0">
                  <a:moveTo>
                    <a:pt x="0" y="32778"/>
                  </a:moveTo>
                  <a:lnTo>
                    <a:pt x="17188" y="1"/>
                  </a:lnTo>
                  <a:lnTo>
                    <a:pt x="34375" y="32778"/>
                  </a:lnTo>
                  <a:lnTo>
                    <a:pt x="17188" y="409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9" name="Google Shape;1559;p69"/>
            <p:cNvSpPr/>
            <p:nvPr/>
          </p:nvSpPr>
          <p:spPr>
            <a:xfrm>
              <a:off x="6110810" y="1622525"/>
              <a:ext cx="780990" cy="929673"/>
            </a:xfrm>
            <a:custGeom>
              <a:avLst/>
              <a:gdLst/>
              <a:ahLst/>
              <a:cxnLst/>
              <a:rect l="l" t="t" r="r" b="b"/>
              <a:pathLst>
                <a:path w="22781" h="27118" extrusionOk="0">
                  <a:moveTo>
                    <a:pt x="1" y="21685"/>
                  </a:moveTo>
                  <a:lnTo>
                    <a:pt x="11391" y="1"/>
                  </a:lnTo>
                  <a:lnTo>
                    <a:pt x="22780" y="21685"/>
                  </a:lnTo>
                  <a:lnTo>
                    <a:pt x="11391" y="27117"/>
                  </a:lnTo>
                  <a:close/>
                </a:path>
              </a:pathLst>
            </a:custGeom>
            <a:solidFill>
              <a:srgbClr val="C35757"/>
            </a:solidFill>
            <a:ln w="9525" cap="flat" cmpd="sng">
              <a:solidFill>
                <a:srgbClr val="C357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0" name="Google Shape;1560;p69"/>
            <p:cNvSpPr/>
            <p:nvPr/>
          </p:nvSpPr>
          <p:spPr>
            <a:xfrm>
              <a:off x="6501295" y="1622525"/>
              <a:ext cx="1022784" cy="2435977"/>
            </a:xfrm>
            <a:custGeom>
              <a:avLst/>
              <a:gdLst/>
              <a:ahLst/>
              <a:cxnLst/>
              <a:rect l="l" t="t" r="r" b="b"/>
              <a:pathLst>
                <a:path w="29834" h="71056" extrusionOk="0">
                  <a:moveTo>
                    <a:pt x="29833" y="56858"/>
                  </a:moveTo>
                  <a:lnTo>
                    <a:pt x="1" y="1"/>
                  </a:lnTo>
                  <a:lnTo>
                    <a:pt x="1" y="7105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1" name="Google Shape;1561;p69"/>
            <p:cNvSpPr/>
            <p:nvPr/>
          </p:nvSpPr>
          <p:spPr>
            <a:xfrm>
              <a:off x="6501295" y="1622525"/>
              <a:ext cx="804439" cy="1916392"/>
            </a:xfrm>
            <a:custGeom>
              <a:avLst/>
              <a:gdLst/>
              <a:ahLst/>
              <a:cxnLst/>
              <a:rect l="l" t="t" r="r" b="b"/>
              <a:pathLst>
                <a:path w="23465" h="55900" extrusionOk="0">
                  <a:moveTo>
                    <a:pt x="23465" y="44715"/>
                  </a:moveTo>
                  <a:lnTo>
                    <a:pt x="1" y="1"/>
                  </a:lnTo>
                  <a:lnTo>
                    <a:pt x="1" y="5590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2" name="Google Shape;1562;p69"/>
            <p:cNvSpPr/>
            <p:nvPr/>
          </p:nvSpPr>
          <p:spPr>
            <a:xfrm>
              <a:off x="6501295" y="1622525"/>
              <a:ext cx="589248" cy="1404657"/>
            </a:xfrm>
            <a:custGeom>
              <a:avLst/>
              <a:gdLst/>
              <a:ahLst/>
              <a:cxnLst/>
              <a:rect l="l" t="t" r="r" b="b"/>
              <a:pathLst>
                <a:path w="17188" h="40973" extrusionOk="0">
                  <a:moveTo>
                    <a:pt x="17188" y="32778"/>
                  </a:moveTo>
                  <a:lnTo>
                    <a:pt x="1" y="1"/>
                  </a:lnTo>
                  <a:lnTo>
                    <a:pt x="1" y="4097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3" name="Google Shape;1563;p69"/>
            <p:cNvSpPr/>
            <p:nvPr/>
          </p:nvSpPr>
          <p:spPr>
            <a:xfrm>
              <a:off x="6501295" y="1622525"/>
              <a:ext cx="390512" cy="929673"/>
            </a:xfrm>
            <a:custGeom>
              <a:avLst/>
              <a:gdLst/>
              <a:ahLst/>
              <a:cxnLst/>
              <a:rect l="l" t="t" r="r" b="b"/>
              <a:pathLst>
                <a:path w="11391" h="27118" extrusionOk="0">
                  <a:moveTo>
                    <a:pt x="11390" y="21685"/>
                  </a:moveTo>
                  <a:lnTo>
                    <a:pt x="1" y="1"/>
                  </a:lnTo>
                  <a:lnTo>
                    <a:pt x="1" y="2711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564" name="Google Shape;1564;p69"/>
          <p:cNvSpPr txBox="1"/>
          <p:nvPr/>
        </p:nvSpPr>
        <p:spPr>
          <a:xfrm>
            <a:off x="638635" y="1786713"/>
            <a:ext cx="37928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Foundations</a:t>
            </a:r>
            <a:endParaRPr sz="2667">
              <a:solidFill>
                <a:schemeClr val="dk1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565" name="Google Shape;1565;p69"/>
          <p:cNvSpPr txBox="1"/>
          <p:nvPr/>
        </p:nvSpPr>
        <p:spPr>
          <a:xfrm>
            <a:off x="3702556" y="3194564"/>
            <a:ext cx="7504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</a:t>
            </a:r>
            <a:endParaRPr sz="2133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6" name="Google Shape;1566;p69"/>
          <p:cNvSpPr txBox="1"/>
          <p:nvPr/>
        </p:nvSpPr>
        <p:spPr>
          <a:xfrm>
            <a:off x="857905" y="2511164"/>
            <a:ext cx="7504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endParaRPr sz="2133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7" name="Google Shape;1567;p69"/>
          <p:cNvSpPr txBox="1"/>
          <p:nvPr/>
        </p:nvSpPr>
        <p:spPr>
          <a:xfrm>
            <a:off x="4238855" y="4533633"/>
            <a:ext cx="7504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</a:t>
            </a:r>
            <a:endParaRPr sz="2133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8" name="Google Shape;1568;p69"/>
          <p:cNvSpPr txBox="1"/>
          <p:nvPr/>
        </p:nvSpPr>
        <p:spPr>
          <a:xfrm>
            <a:off x="352493" y="3897676"/>
            <a:ext cx="7504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</a:t>
            </a:r>
            <a:endParaRPr sz="2133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69" name="Google Shape;1569;p69"/>
          <p:cNvCxnSpPr>
            <a:stCxn id="1566" idx="3"/>
          </p:cNvCxnSpPr>
          <p:nvPr/>
        </p:nvCxnSpPr>
        <p:spPr>
          <a:xfrm>
            <a:off x="1608305" y="2747164"/>
            <a:ext cx="828400" cy="34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70" name="Google Shape;1570;p69"/>
          <p:cNvCxnSpPr>
            <a:stCxn id="1565" idx="1"/>
          </p:cNvCxnSpPr>
          <p:nvPr/>
        </p:nvCxnSpPr>
        <p:spPr>
          <a:xfrm flipH="1">
            <a:off x="2851756" y="3430564"/>
            <a:ext cx="850800" cy="35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71" name="Google Shape;1571;p69"/>
          <p:cNvCxnSpPr>
            <a:stCxn id="1568" idx="3"/>
          </p:cNvCxnSpPr>
          <p:nvPr/>
        </p:nvCxnSpPr>
        <p:spPr>
          <a:xfrm>
            <a:off x="1102893" y="4133676"/>
            <a:ext cx="1081600" cy="40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72" name="Google Shape;1572;p69"/>
          <p:cNvCxnSpPr>
            <a:cxnSpLocks/>
          </p:cNvCxnSpPr>
          <p:nvPr/>
        </p:nvCxnSpPr>
        <p:spPr>
          <a:xfrm flipH="1">
            <a:off x="3164523" y="4835664"/>
            <a:ext cx="1128800" cy="35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73" name="Google Shape;1573;p69"/>
          <p:cNvSpPr/>
          <p:nvPr/>
        </p:nvSpPr>
        <p:spPr>
          <a:xfrm>
            <a:off x="5436405" y="2069468"/>
            <a:ext cx="441696" cy="441696"/>
          </a:xfrm>
          <a:custGeom>
            <a:avLst/>
            <a:gdLst/>
            <a:ahLst/>
            <a:cxnLst/>
            <a:rect l="l" t="t" r="r" b="b"/>
            <a:pathLst>
              <a:path w="9109" h="9109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1</a:t>
            </a:r>
            <a:endParaRPr sz="2489">
              <a:solidFill>
                <a:schemeClr val="lt2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574" name="Google Shape;1574;p69"/>
          <p:cNvSpPr/>
          <p:nvPr/>
        </p:nvSpPr>
        <p:spPr>
          <a:xfrm>
            <a:off x="9074009" y="2036970"/>
            <a:ext cx="441696" cy="440580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2</a:t>
            </a:r>
            <a:endParaRPr sz="2489"/>
          </a:p>
        </p:txBody>
      </p:sp>
      <p:sp>
        <p:nvSpPr>
          <p:cNvPr id="1575" name="Google Shape;1575;p69"/>
          <p:cNvSpPr/>
          <p:nvPr/>
        </p:nvSpPr>
        <p:spPr>
          <a:xfrm>
            <a:off x="5436405" y="2701727"/>
            <a:ext cx="441696" cy="441647"/>
          </a:xfrm>
          <a:custGeom>
            <a:avLst/>
            <a:gdLst/>
            <a:ahLst/>
            <a:cxnLst/>
            <a:rect l="l" t="t" r="r" b="b"/>
            <a:pathLst>
              <a:path w="9109" h="9108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3</a:t>
            </a:r>
            <a:endParaRPr sz="2489"/>
          </a:p>
        </p:txBody>
      </p:sp>
      <p:sp>
        <p:nvSpPr>
          <p:cNvPr id="1576" name="Google Shape;1576;p69"/>
          <p:cNvSpPr/>
          <p:nvPr/>
        </p:nvSpPr>
        <p:spPr>
          <a:xfrm>
            <a:off x="9081397" y="2689701"/>
            <a:ext cx="441696" cy="440532"/>
          </a:xfrm>
          <a:custGeom>
            <a:avLst/>
            <a:gdLst/>
            <a:ahLst/>
            <a:cxnLst/>
            <a:rect l="l" t="t" r="r" b="b"/>
            <a:pathLst>
              <a:path w="9109" h="9085" extrusionOk="0">
                <a:moveTo>
                  <a:pt x="4543" y="9085"/>
                </a:moveTo>
                <a:cubicBezTo>
                  <a:pt x="7054" y="9085"/>
                  <a:pt x="9108" y="7053"/>
                  <a:pt x="9108" y="4543"/>
                </a:cubicBezTo>
                <a:cubicBezTo>
                  <a:pt x="9108" y="2032"/>
                  <a:pt x="7054" y="0"/>
                  <a:pt x="4543" y="0"/>
                </a:cubicBezTo>
                <a:cubicBezTo>
                  <a:pt x="2055" y="0"/>
                  <a:pt x="1" y="2032"/>
                  <a:pt x="1" y="4543"/>
                </a:cubicBezTo>
                <a:cubicBezTo>
                  <a:pt x="1" y="7053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4</a:t>
            </a:r>
            <a:endParaRPr sz="2489"/>
          </a:p>
        </p:txBody>
      </p:sp>
      <p:sp>
        <p:nvSpPr>
          <p:cNvPr id="1577" name="Google Shape;1577;p69"/>
          <p:cNvSpPr txBox="1">
            <a:spLocks noGrp="1"/>
          </p:cNvSpPr>
          <p:nvPr>
            <p:ph type="subTitle" idx="4294967295"/>
          </p:nvPr>
        </p:nvSpPr>
        <p:spPr>
          <a:xfrm>
            <a:off x="9612553" y="2001100"/>
            <a:ext cx="3036800" cy="93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chemeClr val="bg1">
                    <a:lumMod val="10000"/>
                  </a:schemeClr>
                </a:solidFill>
                <a:latin typeface="+mj-lt"/>
              </a:rPr>
              <a:t>Industry Credentials</a:t>
            </a:r>
            <a:endParaRPr sz="1867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78" name="Google Shape;1578;p69"/>
          <p:cNvSpPr txBox="1">
            <a:spLocks noGrp="1"/>
          </p:cNvSpPr>
          <p:nvPr>
            <p:ph type="subTitle" idx="4294967295"/>
          </p:nvPr>
        </p:nvSpPr>
        <p:spPr>
          <a:xfrm>
            <a:off x="9583819" y="2605319"/>
            <a:ext cx="3036800" cy="93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chemeClr val="bg1">
                    <a:lumMod val="10000"/>
                  </a:schemeClr>
                </a:solidFill>
                <a:latin typeface="+mj-lt"/>
              </a:rPr>
              <a:t>Related-Instruction</a:t>
            </a:r>
            <a:endParaRPr sz="1867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79" name="Google Shape;1579;p69"/>
          <p:cNvSpPr txBox="1">
            <a:spLocks noGrp="1"/>
          </p:cNvSpPr>
          <p:nvPr>
            <p:ph type="subTitle" idx="4294967295"/>
          </p:nvPr>
        </p:nvSpPr>
        <p:spPr>
          <a:xfrm>
            <a:off x="5940361" y="1984792"/>
            <a:ext cx="3036800" cy="93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chemeClr val="bg1">
                    <a:lumMod val="10000"/>
                  </a:schemeClr>
                </a:solidFill>
                <a:latin typeface="+mj-lt"/>
              </a:rPr>
              <a:t>Employer Involvement </a:t>
            </a:r>
            <a:endParaRPr sz="1867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80" name="Google Shape;1580;p69"/>
          <p:cNvSpPr txBox="1">
            <a:spLocks noGrp="1"/>
          </p:cNvSpPr>
          <p:nvPr>
            <p:ph type="subTitle" idx="4294967295"/>
          </p:nvPr>
        </p:nvSpPr>
        <p:spPr>
          <a:xfrm>
            <a:off x="5938827" y="2605319"/>
            <a:ext cx="3540756" cy="93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chemeClr val="bg1">
                    <a:lumMod val="10000"/>
                  </a:schemeClr>
                </a:solidFill>
                <a:latin typeface="+mj-lt"/>
              </a:rPr>
              <a:t>Rewards and Skills Gains</a:t>
            </a:r>
            <a:endParaRPr sz="1867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Google Shape;1574;p69">
            <a:extLst>
              <a:ext uri="{FF2B5EF4-FFF2-40B4-BE49-F238E27FC236}">
                <a16:creationId xmlns:a16="http://schemas.microsoft.com/office/drawing/2014/main" id="{9E5B7904-199D-E4C1-B951-26C08F33DEC1}"/>
              </a:ext>
            </a:extLst>
          </p:cNvPr>
          <p:cNvSpPr/>
          <p:nvPr/>
        </p:nvSpPr>
        <p:spPr>
          <a:xfrm>
            <a:off x="5436405" y="3320230"/>
            <a:ext cx="441696" cy="440580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lt2"/>
                </a:solidFill>
                <a:latin typeface="Overpass ExtraBold"/>
                <a:sym typeface="Overpass ExtraBold"/>
              </a:rPr>
              <a:t>5</a:t>
            </a:r>
            <a:endParaRPr sz="248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9AB01-1FEE-FE69-98EA-267C04040A05}"/>
              </a:ext>
            </a:extLst>
          </p:cNvPr>
          <p:cNvSpPr txBox="1"/>
          <p:nvPr/>
        </p:nvSpPr>
        <p:spPr>
          <a:xfrm>
            <a:off x="5955819" y="3335337"/>
            <a:ext cx="6261003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2489"/>
              <a:t>Structured On-the-Job Training</a:t>
            </a:r>
          </a:p>
        </p:txBody>
      </p:sp>
      <p:cxnSp>
        <p:nvCxnSpPr>
          <p:cNvPr id="9" name="Google Shape;1571;p69">
            <a:extLst>
              <a:ext uri="{FF2B5EF4-FFF2-40B4-BE49-F238E27FC236}">
                <a16:creationId xmlns:a16="http://schemas.microsoft.com/office/drawing/2014/main" id="{72D2183F-737B-A6E4-50D9-220B9130ACE9}"/>
              </a:ext>
            </a:extLst>
          </p:cNvPr>
          <p:cNvCxnSpPr/>
          <p:nvPr/>
        </p:nvCxnSpPr>
        <p:spPr>
          <a:xfrm>
            <a:off x="744039" y="5298061"/>
            <a:ext cx="1081600" cy="40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2B0081-2D79-BBF4-A34B-2EE3AB89B8F2}"/>
              </a:ext>
            </a:extLst>
          </p:cNvPr>
          <p:cNvSpPr txBox="1"/>
          <p:nvPr/>
        </p:nvSpPr>
        <p:spPr>
          <a:xfrm>
            <a:off x="-974181" y="5079944"/>
            <a:ext cx="297555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F3A6B-D688-19C6-C23E-CBC5F39A0985}"/>
              </a:ext>
            </a:extLst>
          </p:cNvPr>
          <p:cNvSpPr txBox="1"/>
          <p:nvPr/>
        </p:nvSpPr>
        <p:spPr>
          <a:xfrm>
            <a:off x="5492201" y="3998015"/>
            <a:ext cx="6261003" cy="23547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1867" b="1" i="0">
                <a:solidFill>
                  <a:schemeClr val="bg1">
                    <a:lumMod val="10000"/>
                  </a:schemeClr>
                </a:solidFill>
                <a:effectLst/>
              </a:rPr>
              <a:t>Registered Apprenticeships</a:t>
            </a:r>
            <a:r>
              <a:rPr lang="en-US" sz="1867" b="0" i="0">
                <a:solidFill>
                  <a:schemeClr val="bg1">
                    <a:lumMod val="10000"/>
                  </a:schemeClr>
                </a:solidFill>
                <a:effectLst/>
              </a:rPr>
              <a:t> are registered with the U.S. Department of Labor and meet the 5 requirements</a:t>
            </a:r>
          </a:p>
          <a:p>
            <a:pPr marL="0" lvl="0" indent="0" algn="ctr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-US" sz="2489" b="1">
                <a:solidFill>
                  <a:schemeClr val="bg1">
                    <a:lumMod val="10000"/>
                  </a:schemeClr>
                </a:solidFill>
              </a:rPr>
              <a:t>3 Types of Apprenticeships</a:t>
            </a:r>
            <a:r>
              <a:rPr lang="en-US" sz="2489">
                <a:solidFill>
                  <a:schemeClr val="bg1">
                    <a:lumMod val="10000"/>
                  </a:schemeClr>
                </a:solidFill>
              </a:rPr>
              <a:t>: Time-Based, Competency, or Hybrid</a:t>
            </a:r>
          </a:p>
          <a:p>
            <a:pPr marL="0" lvl="0" indent="0" algn="ctr" rtl="0">
              <a:spcBef>
                <a:spcPts val="0"/>
              </a:spcBef>
              <a:spcAft>
                <a:spcPts val="2133"/>
              </a:spcAft>
              <a:buNone/>
            </a:pPr>
            <a:endParaRPr lang="en-US" sz="2489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9673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is Illinois apprenticeship program is changing the lives of students with disabilities">
            <a:hlinkClick r:id="" action="ppaction://media"/>
            <a:extLst>
              <a:ext uri="{FF2B5EF4-FFF2-40B4-BE49-F238E27FC236}">
                <a16:creationId xmlns:a16="http://schemas.microsoft.com/office/drawing/2014/main" id="{F9BBE7F1-D2DA-231D-EAA1-81738F89DF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2BB7B-5CF2-1CA1-D542-9D3B1350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800"/>
              <a:t>How it all began….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sks in empty classroom">
            <a:extLst>
              <a:ext uri="{FF2B5EF4-FFF2-40B4-BE49-F238E27FC236}">
                <a16:creationId xmlns:a16="http://schemas.microsoft.com/office/drawing/2014/main" id="{2F11C870-085E-FBCF-3F98-5D5FF066D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7" r="14941"/>
          <a:stretch/>
        </p:blipFill>
        <p:spPr>
          <a:xfrm>
            <a:off x="535110" y="924852"/>
            <a:ext cx="4235516" cy="47595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3512-F2E2-F84C-6447-CE6EF3884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1828800"/>
            <a:ext cx="5837750" cy="3815543"/>
          </a:xfrm>
        </p:spPr>
        <p:txBody>
          <a:bodyPr anchor="ctr">
            <a:noAutofit/>
          </a:bodyPr>
          <a:lstStyle/>
          <a:p>
            <a:r>
              <a:rPr lang="en-US" sz="1800"/>
              <a:t>By accidental planning: </a:t>
            </a:r>
          </a:p>
          <a:p>
            <a:pPr marL="0" indent="0">
              <a:buNone/>
            </a:pPr>
            <a:endParaRPr lang="en-US" sz="1800"/>
          </a:p>
          <a:p>
            <a:pPr lvl="1"/>
            <a:r>
              <a:rPr lang="en-US" sz="1800"/>
              <a:t>Collinsville High School was looking for opportunities for students in the Special Education STEP Program</a:t>
            </a:r>
          </a:p>
          <a:p>
            <a:pPr marL="457200" lvl="1" indent="0">
              <a:buNone/>
            </a:pPr>
            <a:endParaRPr lang="en-US" sz="1800"/>
          </a:p>
          <a:p>
            <a:pPr lvl="1"/>
            <a:r>
              <a:rPr lang="en-US" sz="1800"/>
              <a:t>City of Collinsville needed employees for several positions due to a worker shortage as a result of COVID shut –downs</a:t>
            </a:r>
          </a:p>
          <a:p>
            <a:pPr lvl="1"/>
            <a:endParaRPr lang="en-US" sz="1800"/>
          </a:p>
          <a:p>
            <a:pPr lvl="1"/>
            <a:r>
              <a:rPr lang="en-US" sz="1800"/>
              <a:t>After several meetings between the High School Staff, City Staff and Madison County Employment and Training the positions were identified and discussions with DOL began</a:t>
            </a:r>
          </a:p>
        </p:txBody>
      </p:sp>
    </p:spTree>
    <p:extLst>
      <p:ext uri="{BB962C8B-B14F-4D97-AF65-F5344CB8AC3E}">
        <p14:creationId xmlns:p14="http://schemas.microsoft.com/office/powerpoint/2010/main" val="184862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2026E-6C11-EC29-EEAE-79A91200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3400"/>
              <a:t>The apprenticeship began with the Gateway Convention Center &amp; Parks and Recreation Department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F913-749F-E495-8CF2-08190C35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/>
              <a:t>Apprentice Positions:</a:t>
            </a:r>
          </a:p>
          <a:p>
            <a:endParaRPr lang="en-US" sz="2400"/>
          </a:p>
          <a:p>
            <a:pPr lvl="1"/>
            <a:r>
              <a:rPr lang="en-US"/>
              <a:t>Convention Center Housekeeping</a:t>
            </a:r>
          </a:p>
          <a:p>
            <a:pPr lvl="1"/>
            <a:r>
              <a:rPr lang="en-US"/>
              <a:t>Event Set-Up/Removal</a:t>
            </a:r>
          </a:p>
          <a:p>
            <a:pPr lvl="1"/>
            <a:r>
              <a:rPr lang="en-US"/>
              <a:t>Grounds Keeping</a:t>
            </a:r>
          </a:p>
        </p:txBody>
      </p:sp>
    </p:spTree>
    <p:extLst>
      <p:ext uri="{BB962C8B-B14F-4D97-AF65-F5344CB8AC3E}">
        <p14:creationId xmlns:p14="http://schemas.microsoft.com/office/powerpoint/2010/main" val="279899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F01E1-5DA6-6F8A-4BC1-B3B49B5A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The Start Up: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2458-C484-8697-B6B1-509D37D9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Positions were standard openings, modified or job carved to meet the needs of the employer, apprentices work availability and DOL Standards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Apprentices work schedule was from 1pm to 4pm, Monday –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Transportation was provided by the City to the worksite.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6 STEP Students were hired as the first apprentices 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2200"/>
              <a:t>Disabilities Included: Cognitive Impairments, Autism, and Learning Disabilities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2200"/>
              <a:t>Ages 18-21 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2200"/>
              <a:t>Senior in High School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1860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2A68D-E2C9-D796-4CBE-FCD0E5D8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Related Training Instruction: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BA393-899C-EBEA-D0C9-923EA5BC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1856233"/>
            <a:ext cx="4741494" cy="403527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Students are participating in the STEP program.  They have vocational based classes to help prepare them for working and transitioning to adult living, beyond high school.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Curriculums are provided by the High School. If not STEP, then a vocational training curriculum.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Lesson Plans can be modified or used to address work related behavior or problems.  The entire class is addressed to provide broader learning for all students.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E688848-A83C-3D3A-376F-82308CD2B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62AC-D62A-1207-F1CE-A6A0D9ED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PROBLEMS: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B5972E-9EAC-2089-21A3-8829E215C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82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22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082A-BE70-CF17-F468-54599A97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APPRENTICESHIP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81D839-B020-A7C7-BFCB-A36DE039FC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10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1226</Words>
  <Application>Microsoft Office PowerPoint</Application>
  <PresentationFormat>Widescreen</PresentationFormat>
  <Paragraphs>179</Paragraphs>
  <Slides>30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Overpass ExtraBold</vt:lpstr>
      <vt:lpstr>Overpass SemiBold</vt:lpstr>
      <vt:lpstr>Source Sans Pro</vt:lpstr>
      <vt:lpstr>Office Theme</vt:lpstr>
      <vt:lpstr>High School Youth Apprenticeship Program</vt:lpstr>
      <vt:lpstr>WHAT IS AN APPRENTICESHIP?</vt:lpstr>
      <vt:lpstr>Department of Labor Registered Apprenticeship Model</vt:lpstr>
      <vt:lpstr>How it all began….</vt:lpstr>
      <vt:lpstr>The apprenticeship began with the Gateway Convention Center &amp; Parks and Recreation Department   </vt:lpstr>
      <vt:lpstr>The Start Up: </vt:lpstr>
      <vt:lpstr>Related Training Instruction: </vt:lpstr>
      <vt:lpstr>PROBLEMS:</vt:lpstr>
      <vt:lpstr>THE FIRST APPRENTICESHIP</vt:lpstr>
      <vt:lpstr>PowerPoint Presentation</vt:lpstr>
      <vt:lpstr>PowerPoint Presentation</vt:lpstr>
      <vt:lpstr>The SOLUTIONS:</vt:lpstr>
      <vt:lpstr>WHO ARE THE PARTNERS?</vt:lpstr>
      <vt:lpstr>Model Improvements/What we learned:</vt:lpstr>
      <vt:lpstr>Partner Responsibilities:  Madison County Employment and Training (Local Workforce Area – WIOA)</vt:lpstr>
      <vt:lpstr>High School STEP/ ROE and DRS</vt:lpstr>
      <vt:lpstr>Apprentice Responsibilities </vt:lpstr>
      <vt:lpstr>EMPLOYER</vt:lpstr>
      <vt:lpstr>How is our Model Different</vt:lpstr>
      <vt:lpstr>Resources Added:</vt:lpstr>
      <vt:lpstr>Start up and Expansion </vt:lpstr>
      <vt:lpstr>PowerPoint Presentation</vt:lpstr>
      <vt:lpstr>PowerPoint Presentation</vt:lpstr>
      <vt:lpstr>PowerPoint Presentation</vt:lpstr>
      <vt:lpstr>Second Registered DOL Apprenticeship </vt:lpstr>
      <vt:lpstr>PowerPoint Presentation</vt:lpstr>
      <vt:lpstr>The First Private Industry Registered Apprenticeship</vt:lpstr>
      <vt:lpstr>Expansion into Private  Industry </vt:lpstr>
      <vt:lpstr>Continued Expansion into Private Industry: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Darlene A. Ladd</dc:creator>
  <cp:lastModifiedBy>awfuhrmann@comadisonilus.onmicrosoft.com</cp:lastModifiedBy>
  <cp:revision>34</cp:revision>
  <dcterms:created xsi:type="dcterms:W3CDTF">2025-02-10T18:51:04Z</dcterms:created>
  <dcterms:modified xsi:type="dcterms:W3CDTF">2025-04-23T16:19:51Z</dcterms:modified>
</cp:coreProperties>
</file>