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sldIdLst>
    <p:sldId id="265" r:id="rId2"/>
    <p:sldId id="269" r:id="rId3"/>
    <p:sldId id="496" r:id="rId4"/>
    <p:sldId id="498" r:id="rId5"/>
    <p:sldId id="497" r:id="rId6"/>
    <p:sldId id="443" r:id="rId7"/>
    <p:sldId id="495" r:id="rId8"/>
    <p:sldId id="446" r:id="rId9"/>
    <p:sldId id="449" r:id="rId10"/>
    <p:sldId id="447" r:id="rId11"/>
    <p:sldId id="466" r:id="rId12"/>
    <p:sldId id="450" r:id="rId13"/>
    <p:sldId id="478" r:id="rId14"/>
    <p:sldId id="448" r:id="rId15"/>
    <p:sldId id="481" r:id="rId16"/>
    <p:sldId id="521" r:id="rId17"/>
    <p:sldId id="482" r:id="rId18"/>
    <p:sldId id="506" r:id="rId19"/>
    <p:sldId id="500" r:id="rId20"/>
    <p:sldId id="507" r:id="rId21"/>
    <p:sldId id="508" r:id="rId22"/>
    <p:sldId id="501" r:id="rId23"/>
    <p:sldId id="522" r:id="rId24"/>
    <p:sldId id="510" r:id="rId25"/>
    <p:sldId id="511" r:id="rId26"/>
    <p:sldId id="483" r:id="rId27"/>
    <p:sldId id="517" r:id="rId28"/>
    <p:sldId id="512" r:id="rId29"/>
    <p:sldId id="502" r:id="rId30"/>
    <p:sldId id="523" r:id="rId31"/>
    <p:sldId id="486" r:id="rId32"/>
    <p:sldId id="504" r:id="rId33"/>
    <p:sldId id="514" r:id="rId34"/>
    <p:sldId id="515" r:id="rId35"/>
    <p:sldId id="503" r:id="rId36"/>
    <p:sldId id="493" r:id="rId37"/>
    <p:sldId id="505" r:id="rId38"/>
    <p:sldId id="524" r:id="rId39"/>
    <p:sldId id="487" r:id="rId40"/>
    <p:sldId id="519" r:id="rId41"/>
    <p:sldId id="520" r:id="rId42"/>
    <p:sldId id="258"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F81"/>
    <a:srgbClr val="542E86"/>
    <a:srgbClr val="3FB449"/>
    <a:srgbClr val="F9F12B"/>
    <a:srgbClr val="263C7B"/>
    <a:srgbClr val="F98C60"/>
    <a:srgbClr val="F58A5D"/>
    <a:srgbClr val="FF8A65"/>
    <a:srgbClr val="9A3A68"/>
    <a:srgbClr val="9A3D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64"/>
    <p:restoredTop sz="78095"/>
  </p:normalViewPr>
  <p:slideViewPr>
    <p:cSldViewPr snapToGrid="0" snapToObjects="1">
      <p:cViewPr varScale="1">
        <p:scale>
          <a:sx n="94" d="100"/>
          <a:sy n="94" d="100"/>
        </p:scale>
        <p:origin x="140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FF3F81"/>
            </a:solidFill>
            <a:ln>
              <a:noFill/>
            </a:ln>
            <a:effectLst/>
          </c:spPr>
          <c:invertIfNegative val="0"/>
          <c:cat>
            <c:strRef>
              <c:f>Sheet1!$A$76:$A$79</c:f>
              <c:strCache>
                <c:ptCount val="4"/>
                <c:pt idx="0">
                  <c:v>Providing Instruction </c:v>
                </c:pt>
                <c:pt idx="1">
                  <c:v>Facilitating positive relationships with businesses</c:v>
                </c:pt>
                <c:pt idx="2">
                  <c:v>Planning Instruction</c:v>
                </c:pt>
                <c:pt idx="3">
                  <c:v>Developing CBWEs</c:v>
                </c:pt>
              </c:strCache>
            </c:strRef>
          </c:cat>
          <c:val>
            <c:numRef>
              <c:f>Sheet1!$B$76:$B$79</c:f>
              <c:numCache>
                <c:formatCode>General</c:formatCode>
                <c:ptCount val="4"/>
                <c:pt idx="0">
                  <c:v>8.5</c:v>
                </c:pt>
                <c:pt idx="1">
                  <c:v>7.8</c:v>
                </c:pt>
                <c:pt idx="2">
                  <c:v>5.2</c:v>
                </c:pt>
                <c:pt idx="3">
                  <c:v>3</c:v>
                </c:pt>
              </c:numCache>
            </c:numRef>
          </c:val>
          <c:extLst>
            <c:ext xmlns:c16="http://schemas.microsoft.com/office/drawing/2014/chart" uri="{C3380CC4-5D6E-409C-BE32-E72D297353CC}">
              <c16:uniqueId val="{00000000-AB2E-8441-AF48-53AAAAFC43AD}"/>
            </c:ext>
          </c:extLst>
        </c:ser>
        <c:dLbls>
          <c:showLegendKey val="0"/>
          <c:showVal val="0"/>
          <c:showCatName val="0"/>
          <c:showSerName val="0"/>
          <c:showPercent val="0"/>
          <c:showBubbleSize val="0"/>
        </c:dLbls>
        <c:gapWidth val="182"/>
        <c:axId val="1838022207"/>
        <c:axId val="1838023919"/>
      </c:barChart>
      <c:catAx>
        <c:axId val="18380222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838023919"/>
        <c:crosses val="autoZero"/>
        <c:auto val="1"/>
        <c:lblAlgn val="ctr"/>
        <c:lblOffset val="100"/>
        <c:noMultiLvlLbl val="0"/>
      </c:catAx>
      <c:valAx>
        <c:axId val="1838023919"/>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8380222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847C1E-B8D7-450F-A8D5-3CAE06AECC01}" type="doc">
      <dgm:prSet loTypeId="urn:microsoft.com/office/officeart/2005/8/layout/cycle2" loCatId="cycle" qsTypeId="urn:microsoft.com/office/officeart/2005/8/quickstyle/simple2" qsCatId="simple" csTypeId="urn:microsoft.com/office/officeart/2005/8/colors/accent3_2" csCatId="accent3" phldr="1"/>
      <dgm:spPr/>
      <dgm:t>
        <a:bodyPr/>
        <a:lstStyle/>
        <a:p>
          <a:endParaRPr lang="en-US"/>
        </a:p>
      </dgm:t>
    </dgm:pt>
    <dgm:pt modelId="{AAD43FDE-2AD7-4AED-A964-E9383CD1354C}">
      <dgm:prSet custT="1"/>
      <dgm:spPr>
        <a:solidFill>
          <a:srgbClr val="7030A0"/>
        </a:solidFill>
      </dgm:spPr>
      <dgm:t>
        <a:bodyPr/>
        <a:lstStyle/>
        <a:p>
          <a:r>
            <a:rPr lang="en-US" sz="3400" b="1" dirty="0"/>
            <a:t>74% </a:t>
          </a:r>
          <a:r>
            <a:rPr lang="en-US" sz="3200" dirty="0"/>
            <a:t>had the same </a:t>
          </a:r>
          <a:r>
            <a:rPr lang="en-US" sz="3400" b="1" dirty="0"/>
            <a:t>hiring</a:t>
          </a:r>
          <a:r>
            <a:rPr lang="en-US" sz="3400" dirty="0"/>
            <a:t> </a:t>
          </a:r>
          <a:r>
            <a:rPr lang="en-US" sz="3400" b="1" dirty="0"/>
            <a:t>qualifications</a:t>
          </a:r>
          <a:r>
            <a:rPr lang="en-US" sz="3400" dirty="0"/>
            <a:t> </a:t>
          </a:r>
          <a:r>
            <a:rPr lang="en-US" sz="3200" dirty="0"/>
            <a:t>for job coaches and paras</a:t>
          </a:r>
        </a:p>
      </dgm:t>
    </dgm:pt>
    <dgm:pt modelId="{C2AAF79D-DD89-4814-999B-FF530D913115}" type="parTrans" cxnId="{C8277734-7839-4499-B3CF-5472E864A0DB}">
      <dgm:prSet/>
      <dgm:spPr/>
      <dgm:t>
        <a:bodyPr/>
        <a:lstStyle/>
        <a:p>
          <a:endParaRPr lang="en-US"/>
        </a:p>
      </dgm:t>
    </dgm:pt>
    <dgm:pt modelId="{2212502A-B6E5-40EE-97C2-E32A6B5978B8}" type="sibTrans" cxnId="{C8277734-7839-4499-B3CF-5472E864A0DB}">
      <dgm:prSet/>
      <dgm:spPr>
        <a:solidFill>
          <a:srgbClr val="FF3F81"/>
        </a:solidFill>
        <a:ln>
          <a:solidFill>
            <a:srgbClr val="7030A0"/>
          </a:solidFill>
        </a:ln>
      </dgm:spPr>
      <dgm:t>
        <a:bodyPr/>
        <a:lstStyle/>
        <a:p>
          <a:endParaRPr lang="en-US"/>
        </a:p>
      </dgm:t>
    </dgm:pt>
    <dgm:pt modelId="{341D950B-CA99-4EE6-B299-EBEB23F1D84D}">
      <dgm:prSet custT="1"/>
      <dgm:spPr>
        <a:solidFill>
          <a:srgbClr val="7030A0"/>
        </a:solidFill>
      </dgm:spPr>
      <dgm:t>
        <a:bodyPr/>
        <a:lstStyle/>
        <a:p>
          <a:r>
            <a:rPr lang="en-US" sz="3400" b="1" dirty="0"/>
            <a:t>42% </a:t>
          </a:r>
          <a:r>
            <a:rPr lang="en-US" sz="3200" dirty="0"/>
            <a:t>had different </a:t>
          </a:r>
          <a:r>
            <a:rPr lang="en-US" sz="3400" b="1" dirty="0"/>
            <a:t>job descriptions </a:t>
          </a:r>
          <a:r>
            <a:rPr lang="en-US" sz="3200" dirty="0"/>
            <a:t>for job coaches and paras</a:t>
          </a:r>
        </a:p>
      </dgm:t>
    </dgm:pt>
    <dgm:pt modelId="{814A36D2-B2B3-4D12-B365-77ACBF6C8156}" type="parTrans" cxnId="{F80F2AA5-CB6B-45A3-BD4D-D6F78CFABFB2}">
      <dgm:prSet/>
      <dgm:spPr/>
      <dgm:t>
        <a:bodyPr/>
        <a:lstStyle/>
        <a:p>
          <a:endParaRPr lang="en-US"/>
        </a:p>
      </dgm:t>
    </dgm:pt>
    <dgm:pt modelId="{FDAD5874-3F92-4B1E-BBE8-CDAA72C34628}" type="sibTrans" cxnId="{F80F2AA5-CB6B-45A3-BD4D-D6F78CFABFB2}">
      <dgm:prSet/>
      <dgm:spPr>
        <a:solidFill>
          <a:srgbClr val="FF3F81"/>
        </a:solidFill>
      </dgm:spPr>
      <dgm:t>
        <a:bodyPr/>
        <a:lstStyle/>
        <a:p>
          <a:endParaRPr lang="en-US"/>
        </a:p>
      </dgm:t>
    </dgm:pt>
    <dgm:pt modelId="{D9B6B911-D634-7C45-99C6-AC828F3356CD}" type="pres">
      <dgm:prSet presAssocID="{9B847C1E-B8D7-450F-A8D5-3CAE06AECC01}" presName="cycle" presStyleCnt="0">
        <dgm:presLayoutVars>
          <dgm:dir/>
          <dgm:resizeHandles val="exact"/>
        </dgm:presLayoutVars>
      </dgm:prSet>
      <dgm:spPr/>
    </dgm:pt>
    <dgm:pt modelId="{2F09AEE0-9DE6-A24E-8F43-7094373763E2}" type="pres">
      <dgm:prSet presAssocID="{AAD43FDE-2AD7-4AED-A964-E9383CD1354C}" presName="node" presStyleLbl="node1" presStyleIdx="0" presStyleCnt="2">
        <dgm:presLayoutVars>
          <dgm:bulletEnabled val="1"/>
        </dgm:presLayoutVars>
      </dgm:prSet>
      <dgm:spPr/>
    </dgm:pt>
    <dgm:pt modelId="{6A25310C-1908-A742-80A8-171920048865}" type="pres">
      <dgm:prSet presAssocID="{2212502A-B6E5-40EE-97C2-E32A6B5978B8}" presName="sibTrans" presStyleLbl="sibTrans2D1" presStyleIdx="0" presStyleCnt="2"/>
      <dgm:spPr/>
    </dgm:pt>
    <dgm:pt modelId="{7D87CD97-36A8-654A-BA94-78F03C4D61C7}" type="pres">
      <dgm:prSet presAssocID="{2212502A-B6E5-40EE-97C2-E32A6B5978B8}" presName="connectorText" presStyleLbl="sibTrans2D1" presStyleIdx="0" presStyleCnt="2"/>
      <dgm:spPr/>
    </dgm:pt>
    <dgm:pt modelId="{958F7C6F-0D87-AF46-815F-E49E61D12993}" type="pres">
      <dgm:prSet presAssocID="{341D950B-CA99-4EE6-B299-EBEB23F1D84D}" presName="node" presStyleLbl="node1" presStyleIdx="1" presStyleCnt="2">
        <dgm:presLayoutVars>
          <dgm:bulletEnabled val="1"/>
        </dgm:presLayoutVars>
      </dgm:prSet>
      <dgm:spPr/>
    </dgm:pt>
    <dgm:pt modelId="{63AD2B6A-55B3-7E4D-BF70-8BA640344A38}" type="pres">
      <dgm:prSet presAssocID="{FDAD5874-3F92-4B1E-BBE8-CDAA72C34628}" presName="sibTrans" presStyleLbl="sibTrans2D1" presStyleIdx="1" presStyleCnt="2"/>
      <dgm:spPr/>
    </dgm:pt>
    <dgm:pt modelId="{A55C93B6-CEDB-E849-9D9B-789E134E04E7}" type="pres">
      <dgm:prSet presAssocID="{FDAD5874-3F92-4B1E-BBE8-CDAA72C34628}" presName="connectorText" presStyleLbl="sibTrans2D1" presStyleIdx="1" presStyleCnt="2"/>
      <dgm:spPr/>
    </dgm:pt>
  </dgm:ptLst>
  <dgm:cxnLst>
    <dgm:cxn modelId="{C8277734-7839-4499-B3CF-5472E864A0DB}" srcId="{9B847C1E-B8D7-450F-A8D5-3CAE06AECC01}" destId="{AAD43FDE-2AD7-4AED-A964-E9383CD1354C}" srcOrd="0" destOrd="0" parTransId="{C2AAF79D-DD89-4814-999B-FF530D913115}" sibTransId="{2212502A-B6E5-40EE-97C2-E32A6B5978B8}"/>
    <dgm:cxn modelId="{66277071-D8E4-3349-9880-252A0B189AF1}" type="presOf" srcId="{9B847C1E-B8D7-450F-A8D5-3CAE06AECC01}" destId="{D9B6B911-D634-7C45-99C6-AC828F3356CD}" srcOrd="0" destOrd="0" presId="urn:microsoft.com/office/officeart/2005/8/layout/cycle2"/>
    <dgm:cxn modelId="{32D02F7E-F0A0-8D41-BE1F-B3C92ED794D0}" type="presOf" srcId="{FDAD5874-3F92-4B1E-BBE8-CDAA72C34628}" destId="{A55C93B6-CEDB-E849-9D9B-789E134E04E7}" srcOrd="1" destOrd="0" presId="urn:microsoft.com/office/officeart/2005/8/layout/cycle2"/>
    <dgm:cxn modelId="{F2A6B280-A193-2C49-BD81-A6804585A57F}" type="presOf" srcId="{2212502A-B6E5-40EE-97C2-E32A6B5978B8}" destId="{7D87CD97-36A8-654A-BA94-78F03C4D61C7}" srcOrd="1" destOrd="0" presId="urn:microsoft.com/office/officeart/2005/8/layout/cycle2"/>
    <dgm:cxn modelId="{82075797-8593-0742-9046-275F62CDDD66}" type="presOf" srcId="{2212502A-B6E5-40EE-97C2-E32A6B5978B8}" destId="{6A25310C-1908-A742-80A8-171920048865}" srcOrd="0" destOrd="0" presId="urn:microsoft.com/office/officeart/2005/8/layout/cycle2"/>
    <dgm:cxn modelId="{F80F2AA5-CB6B-45A3-BD4D-D6F78CFABFB2}" srcId="{9B847C1E-B8D7-450F-A8D5-3CAE06AECC01}" destId="{341D950B-CA99-4EE6-B299-EBEB23F1D84D}" srcOrd="1" destOrd="0" parTransId="{814A36D2-B2B3-4D12-B365-77ACBF6C8156}" sibTransId="{FDAD5874-3F92-4B1E-BBE8-CDAA72C34628}"/>
    <dgm:cxn modelId="{312529C3-138F-BB43-AAAF-F9D70BAA5E2F}" type="presOf" srcId="{FDAD5874-3F92-4B1E-BBE8-CDAA72C34628}" destId="{63AD2B6A-55B3-7E4D-BF70-8BA640344A38}" srcOrd="0" destOrd="0" presId="urn:microsoft.com/office/officeart/2005/8/layout/cycle2"/>
    <dgm:cxn modelId="{2DA9DFC7-21C3-664C-9807-D0B337DD5AA3}" type="presOf" srcId="{AAD43FDE-2AD7-4AED-A964-E9383CD1354C}" destId="{2F09AEE0-9DE6-A24E-8F43-7094373763E2}" srcOrd="0" destOrd="0" presId="urn:microsoft.com/office/officeart/2005/8/layout/cycle2"/>
    <dgm:cxn modelId="{11527CD1-719E-744C-A4B4-B0D6E6C8CB94}" type="presOf" srcId="{341D950B-CA99-4EE6-B299-EBEB23F1D84D}" destId="{958F7C6F-0D87-AF46-815F-E49E61D12993}" srcOrd="0" destOrd="0" presId="urn:microsoft.com/office/officeart/2005/8/layout/cycle2"/>
    <dgm:cxn modelId="{0B539EED-A287-2D40-B990-8BA278728934}" type="presParOf" srcId="{D9B6B911-D634-7C45-99C6-AC828F3356CD}" destId="{2F09AEE0-9DE6-A24E-8F43-7094373763E2}" srcOrd="0" destOrd="0" presId="urn:microsoft.com/office/officeart/2005/8/layout/cycle2"/>
    <dgm:cxn modelId="{9D72A8A4-A218-CA43-939C-0E625D069696}" type="presParOf" srcId="{D9B6B911-D634-7C45-99C6-AC828F3356CD}" destId="{6A25310C-1908-A742-80A8-171920048865}" srcOrd="1" destOrd="0" presId="urn:microsoft.com/office/officeart/2005/8/layout/cycle2"/>
    <dgm:cxn modelId="{0CB0154B-AD26-6541-830C-1009907FB1D3}" type="presParOf" srcId="{6A25310C-1908-A742-80A8-171920048865}" destId="{7D87CD97-36A8-654A-BA94-78F03C4D61C7}" srcOrd="0" destOrd="0" presId="urn:microsoft.com/office/officeart/2005/8/layout/cycle2"/>
    <dgm:cxn modelId="{28FEC76B-7106-6A48-976F-406095F4A0C2}" type="presParOf" srcId="{D9B6B911-D634-7C45-99C6-AC828F3356CD}" destId="{958F7C6F-0D87-AF46-815F-E49E61D12993}" srcOrd="2" destOrd="0" presId="urn:microsoft.com/office/officeart/2005/8/layout/cycle2"/>
    <dgm:cxn modelId="{0E3D3EAC-94F0-1449-81C3-6F272BBD2E01}" type="presParOf" srcId="{D9B6B911-D634-7C45-99C6-AC828F3356CD}" destId="{63AD2B6A-55B3-7E4D-BF70-8BA640344A38}" srcOrd="3" destOrd="0" presId="urn:microsoft.com/office/officeart/2005/8/layout/cycle2"/>
    <dgm:cxn modelId="{82C6D71F-7E9A-D84C-8D95-71FC72A2D107}" type="presParOf" srcId="{63AD2B6A-55B3-7E4D-BF70-8BA640344A38}" destId="{A55C93B6-CEDB-E849-9D9B-789E134E04E7}"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2761F-0660-2F4E-9B00-8442DCE6EC1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7E817BCA-9677-5F41-9417-25E3FEDCAD95}">
      <dgm:prSet/>
      <dgm:spPr>
        <a:solidFill>
          <a:srgbClr val="7030A0"/>
        </a:solidFill>
      </dgm:spPr>
      <dgm:t>
        <a:bodyPr/>
        <a:lstStyle/>
        <a:p>
          <a:r>
            <a:rPr lang="en-US" b="1" dirty="0"/>
            <a:t>Primary Person Responsible</a:t>
          </a:r>
        </a:p>
      </dgm:t>
    </dgm:pt>
    <dgm:pt modelId="{97A9F14D-59AB-EB47-B7F4-B25832A13F5F}" type="parTrans" cxnId="{9D19441B-9DD7-514D-ACD5-A32FD8CA7FCB}">
      <dgm:prSet/>
      <dgm:spPr/>
      <dgm:t>
        <a:bodyPr/>
        <a:lstStyle/>
        <a:p>
          <a:endParaRPr lang="en-US"/>
        </a:p>
      </dgm:t>
    </dgm:pt>
    <dgm:pt modelId="{637694A5-D145-CA4A-923B-1E4CCFEA785D}" type="sibTrans" cxnId="{9D19441B-9DD7-514D-ACD5-A32FD8CA7FCB}">
      <dgm:prSet/>
      <dgm:spPr/>
      <dgm:t>
        <a:bodyPr/>
        <a:lstStyle/>
        <a:p>
          <a:endParaRPr lang="en-US"/>
        </a:p>
      </dgm:t>
    </dgm:pt>
    <dgm:pt modelId="{44B61481-B9CC-9B4D-829F-122E167A004E}">
      <dgm:prSet custT="1"/>
      <dgm:spPr/>
      <dgm:t>
        <a:bodyPr/>
        <a:lstStyle/>
        <a:p>
          <a:r>
            <a:rPr lang="en-US" sz="3200" dirty="0"/>
            <a:t>53.6% Vocational/transition coordinator</a:t>
          </a:r>
        </a:p>
      </dgm:t>
    </dgm:pt>
    <dgm:pt modelId="{CF21A612-3BA8-1D43-A99C-667366273AB2}" type="parTrans" cxnId="{F21A838B-F6A9-FF41-A955-A178EA0EF419}">
      <dgm:prSet/>
      <dgm:spPr/>
      <dgm:t>
        <a:bodyPr/>
        <a:lstStyle/>
        <a:p>
          <a:endParaRPr lang="en-US"/>
        </a:p>
      </dgm:t>
    </dgm:pt>
    <dgm:pt modelId="{670572A4-BB88-6347-A6CC-0F9A593227FF}" type="sibTrans" cxnId="{F21A838B-F6A9-FF41-A955-A178EA0EF419}">
      <dgm:prSet/>
      <dgm:spPr/>
      <dgm:t>
        <a:bodyPr/>
        <a:lstStyle/>
        <a:p>
          <a:endParaRPr lang="en-US"/>
        </a:p>
      </dgm:t>
    </dgm:pt>
    <dgm:pt modelId="{7C154AFF-8121-A443-892E-2CE4BACAD216}">
      <dgm:prSet custT="1"/>
      <dgm:spPr/>
      <dgm:t>
        <a:bodyPr/>
        <a:lstStyle/>
        <a:p>
          <a:r>
            <a:rPr lang="en-US" sz="3200" dirty="0"/>
            <a:t>28.2% Special education teacher</a:t>
          </a:r>
        </a:p>
      </dgm:t>
    </dgm:pt>
    <dgm:pt modelId="{C0FC0033-9B9A-134C-823F-3EAE69A9CE7E}" type="parTrans" cxnId="{AAD55B39-822E-004C-B7F8-E4A30F60B930}">
      <dgm:prSet/>
      <dgm:spPr/>
      <dgm:t>
        <a:bodyPr/>
        <a:lstStyle/>
        <a:p>
          <a:endParaRPr lang="en-US"/>
        </a:p>
      </dgm:t>
    </dgm:pt>
    <dgm:pt modelId="{93C8915E-D975-3949-8E3F-BBD351CDA03E}" type="sibTrans" cxnId="{AAD55B39-822E-004C-B7F8-E4A30F60B930}">
      <dgm:prSet/>
      <dgm:spPr/>
      <dgm:t>
        <a:bodyPr/>
        <a:lstStyle/>
        <a:p>
          <a:endParaRPr lang="en-US"/>
        </a:p>
      </dgm:t>
    </dgm:pt>
    <dgm:pt modelId="{2A0D5AC4-7DA0-5441-B5E6-E9415D089A37}" type="pres">
      <dgm:prSet presAssocID="{73E2761F-0660-2F4E-9B00-8442DCE6EC16}" presName="linearFlow" presStyleCnt="0">
        <dgm:presLayoutVars>
          <dgm:dir/>
          <dgm:animLvl val="lvl"/>
          <dgm:resizeHandles val="exact"/>
        </dgm:presLayoutVars>
      </dgm:prSet>
      <dgm:spPr/>
    </dgm:pt>
    <dgm:pt modelId="{43377D19-E001-8E4F-A403-3CF8BD9CD5B5}" type="pres">
      <dgm:prSet presAssocID="{7E817BCA-9677-5F41-9417-25E3FEDCAD95}" presName="composite" presStyleCnt="0"/>
      <dgm:spPr/>
    </dgm:pt>
    <dgm:pt modelId="{2B7DC632-A0D4-054F-A495-1195F0462DFE}" type="pres">
      <dgm:prSet presAssocID="{7E817BCA-9677-5F41-9417-25E3FEDCAD95}" presName="parentText" presStyleLbl="alignNode1" presStyleIdx="0" presStyleCnt="1">
        <dgm:presLayoutVars>
          <dgm:chMax val="1"/>
          <dgm:bulletEnabled val="1"/>
        </dgm:presLayoutVars>
      </dgm:prSet>
      <dgm:spPr/>
    </dgm:pt>
    <dgm:pt modelId="{091675A9-A6EA-5148-92EC-B5E78DC860CC}" type="pres">
      <dgm:prSet presAssocID="{7E817BCA-9677-5F41-9417-25E3FEDCAD95}" presName="descendantText" presStyleLbl="alignAcc1" presStyleIdx="0" presStyleCnt="1">
        <dgm:presLayoutVars>
          <dgm:bulletEnabled val="1"/>
        </dgm:presLayoutVars>
      </dgm:prSet>
      <dgm:spPr/>
    </dgm:pt>
  </dgm:ptLst>
  <dgm:cxnLst>
    <dgm:cxn modelId="{2BF11812-709D-6744-80A8-BAD3261142D8}" type="presOf" srcId="{44B61481-B9CC-9B4D-829F-122E167A004E}" destId="{091675A9-A6EA-5148-92EC-B5E78DC860CC}" srcOrd="0" destOrd="0" presId="urn:microsoft.com/office/officeart/2005/8/layout/chevron2"/>
    <dgm:cxn modelId="{DE5EFD1A-3903-F54A-9E28-AEE502A482ED}" type="presOf" srcId="{7C154AFF-8121-A443-892E-2CE4BACAD216}" destId="{091675A9-A6EA-5148-92EC-B5E78DC860CC}" srcOrd="0" destOrd="1" presId="urn:microsoft.com/office/officeart/2005/8/layout/chevron2"/>
    <dgm:cxn modelId="{9D19441B-9DD7-514D-ACD5-A32FD8CA7FCB}" srcId="{73E2761F-0660-2F4E-9B00-8442DCE6EC16}" destId="{7E817BCA-9677-5F41-9417-25E3FEDCAD95}" srcOrd="0" destOrd="0" parTransId="{97A9F14D-59AB-EB47-B7F4-B25832A13F5F}" sibTransId="{637694A5-D145-CA4A-923B-1E4CCFEA785D}"/>
    <dgm:cxn modelId="{8BA50532-5B38-394D-9016-2F77388F2E80}" type="presOf" srcId="{73E2761F-0660-2F4E-9B00-8442DCE6EC16}" destId="{2A0D5AC4-7DA0-5441-B5E6-E9415D089A37}" srcOrd="0" destOrd="0" presId="urn:microsoft.com/office/officeart/2005/8/layout/chevron2"/>
    <dgm:cxn modelId="{AAD55B39-822E-004C-B7F8-E4A30F60B930}" srcId="{7E817BCA-9677-5F41-9417-25E3FEDCAD95}" destId="{7C154AFF-8121-A443-892E-2CE4BACAD216}" srcOrd="1" destOrd="0" parTransId="{C0FC0033-9B9A-134C-823F-3EAE69A9CE7E}" sibTransId="{93C8915E-D975-3949-8E3F-BBD351CDA03E}"/>
    <dgm:cxn modelId="{F21A838B-F6A9-FF41-A955-A178EA0EF419}" srcId="{7E817BCA-9677-5F41-9417-25E3FEDCAD95}" destId="{44B61481-B9CC-9B4D-829F-122E167A004E}" srcOrd="0" destOrd="0" parTransId="{CF21A612-3BA8-1D43-A99C-667366273AB2}" sibTransId="{670572A4-BB88-6347-A6CC-0F9A593227FF}"/>
    <dgm:cxn modelId="{BEF811EC-401B-274E-B7A1-CCD70F5442FB}" type="presOf" srcId="{7E817BCA-9677-5F41-9417-25E3FEDCAD95}" destId="{2B7DC632-A0D4-054F-A495-1195F0462DFE}" srcOrd="0" destOrd="0" presId="urn:microsoft.com/office/officeart/2005/8/layout/chevron2"/>
    <dgm:cxn modelId="{65541002-C3BC-AB4F-92BF-8DD8442FBCD7}" type="presParOf" srcId="{2A0D5AC4-7DA0-5441-B5E6-E9415D089A37}" destId="{43377D19-E001-8E4F-A403-3CF8BD9CD5B5}" srcOrd="0" destOrd="0" presId="urn:microsoft.com/office/officeart/2005/8/layout/chevron2"/>
    <dgm:cxn modelId="{F11CDEFA-D1F9-5043-B22B-9D50612949A0}" type="presParOf" srcId="{43377D19-E001-8E4F-A403-3CF8BD9CD5B5}" destId="{2B7DC632-A0D4-054F-A495-1195F0462DFE}" srcOrd="0" destOrd="0" presId="urn:microsoft.com/office/officeart/2005/8/layout/chevron2"/>
    <dgm:cxn modelId="{10424582-15EF-2141-A190-BA9A3D80BBE3}" type="presParOf" srcId="{43377D19-E001-8E4F-A403-3CF8BD9CD5B5}" destId="{091675A9-A6EA-5148-92EC-B5E78DC860C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719479-1F35-DD48-8DA9-7F0C1FE62F4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B7C9304-2F47-D246-A048-7E2ADEF332A7}">
      <dgm:prSet/>
      <dgm:spPr>
        <a:solidFill>
          <a:srgbClr val="7030A0"/>
        </a:solidFill>
        <a:ln>
          <a:solidFill>
            <a:srgbClr val="7030A0"/>
          </a:solidFill>
        </a:ln>
      </dgm:spPr>
      <dgm:t>
        <a:bodyPr/>
        <a:lstStyle/>
        <a:p>
          <a:r>
            <a:rPr lang="en-US" dirty="0"/>
            <a:t>Only 32% of participants reported job coaches at their school received training more than once a year. Overall frequency of training ranged from </a:t>
          </a:r>
          <a:r>
            <a:rPr lang="en-US" b="1" u="sng" dirty="0"/>
            <a:t>weekly to never</a:t>
          </a:r>
          <a:r>
            <a:rPr lang="en-US" dirty="0"/>
            <a:t>.</a:t>
          </a:r>
        </a:p>
      </dgm:t>
    </dgm:pt>
    <dgm:pt modelId="{8AC85614-B12A-8348-B048-A9E8649CCB1C}" type="parTrans" cxnId="{3468BB3B-3FB0-9040-B1D7-1797D0031867}">
      <dgm:prSet/>
      <dgm:spPr/>
      <dgm:t>
        <a:bodyPr/>
        <a:lstStyle/>
        <a:p>
          <a:endParaRPr lang="en-US"/>
        </a:p>
      </dgm:t>
    </dgm:pt>
    <dgm:pt modelId="{660A7EC3-DB83-D540-A373-C8ED5BEC58F3}" type="sibTrans" cxnId="{3468BB3B-3FB0-9040-B1D7-1797D0031867}">
      <dgm:prSet/>
      <dgm:spPr/>
      <dgm:t>
        <a:bodyPr/>
        <a:lstStyle/>
        <a:p>
          <a:endParaRPr lang="en-US"/>
        </a:p>
      </dgm:t>
    </dgm:pt>
    <dgm:pt modelId="{94D8CC6B-5AB1-1D4F-B5C9-7DCE0F78A288}" type="pres">
      <dgm:prSet presAssocID="{BA719479-1F35-DD48-8DA9-7F0C1FE62F41}" presName="linear" presStyleCnt="0">
        <dgm:presLayoutVars>
          <dgm:animLvl val="lvl"/>
          <dgm:resizeHandles val="exact"/>
        </dgm:presLayoutVars>
      </dgm:prSet>
      <dgm:spPr/>
    </dgm:pt>
    <dgm:pt modelId="{8F5E37DE-E44B-7944-9FAA-59B1375AADC7}" type="pres">
      <dgm:prSet presAssocID="{4B7C9304-2F47-D246-A048-7E2ADEF332A7}" presName="parentText" presStyleLbl="node1" presStyleIdx="0" presStyleCnt="1">
        <dgm:presLayoutVars>
          <dgm:chMax val="0"/>
          <dgm:bulletEnabled val="1"/>
        </dgm:presLayoutVars>
      </dgm:prSet>
      <dgm:spPr/>
    </dgm:pt>
  </dgm:ptLst>
  <dgm:cxnLst>
    <dgm:cxn modelId="{3468BB3B-3FB0-9040-B1D7-1797D0031867}" srcId="{BA719479-1F35-DD48-8DA9-7F0C1FE62F41}" destId="{4B7C9304-2F47-D246-A048-7E2ADEF332A7}" srcOrd="0" destOrd="0" parTransId="{8AC85614-B12A-8348-B048-A9E8649CCB1C}" sibTransId="{660A7EC3-DB83-D540-A373-C8ED5BEC58F3}"/>
    <dgm:cxn modelId="{EE1466C4-29DB-BE4B-95A0-8570A76C7C10}" type="presOf" srcId="{BA719479-1F35-DD48-8DA9-7F0C1FE62F41}" destId="{94D8CC6B-5AB1-1D4F-B5C9-7DCE0F78A288}" srcOrd="0" destOrd="0" presId="urn:microsoft.com/office/officeart/2005/8/layout/vList2"/>
    <dgm:cxn modelId="{5C5637E2-6AAA-D940-81E1-9837E255C835}" type="presOf" srcId="{4B7C9304-2F47-D246-A048-7E2ADEF332A7}" destId="{8F5E37DE-E44B-7944-9FAA-59B1375AADC7}" srcOrd="0" destOrd="0" presId="urn:microsoft.com/office/officeart/2005/8/layout/vList2"/>
    <dgm:cxn modelId="{A44F0B50-3E84-C24B-98EC-918A161AD878}" type="presParOf" srcId="{94D8CC6B-5AB1-1D4F-B5C9-7DCE0F78A288}" destId="{8F5E37DE-E44B-7944-9FAA-59B1375AADC7}"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BD1F137-C6EC-9146-8EED-00EA33789BCF}" type="doc">
      <dgm:prSet loTypeId="urn:microsoft.com/office/officeart/2005/8/layout/arrow4" loCatId="process" qsTypeId="urn:microsoft.com/office/officeart/2005/8/quickstyle/simple1" qsCatId="simple" csTypeId="urn:microsoft.com/office/officeart/2005/8/colors/accent1_2" csCatId="accent1" phldr="1"/>
      <dgm:spPr/>
      <dgm:t>
        <a:bodyPr/>
        <a:lstStyle/>
        <a:p>
          <a:endParaRPr lang="en-US"/>
        </a:p>
      </dgm:t>
    </dgm:pt>
    <dgm:pt modelId="{92EE5FEA-87D3-8F46-B72C-7FF262FD1918}">
      <dgm:prSet custT="1"/>
      <dgm:spPr/>
      <dgm:t>
        <a:bodyPr/>
        <a:lstStyle/>
        <a:p>
          <a:r>
            <a:rPr lang="en-US" sz="3200" dirty="0"/>
            <a:t>Episodic, on-the-fly training aligns with prior literature </a:t>
          </a:r>
          <a:r>
            <a:rPr lang="en-US" sz="2400" dirty="0"/>
            <a:t>(Carter et al., 2008; French, 2001)</a:t>
          </a:r>
          <a:endParaRPr lang="en-US" sz="3200" dirty="0"/>
        </a:p>
      </dgm:t>
    </dgm:pt>
    <dgm:pt modelId="{F7801317-F718-4045-8F53-D2C766E7FD8E}" type="parTrans" cxnId="{38655D5F-F709-B344-9A77-BD267995ECD9}">
      <dgm:prSet/>
      <dgm:spPr/>
      <dgm:t>
        <a:bodyPr/>
        <a:lstStyle/>
        <a:p>
          <a:endParaRPr lang="en-US"/>
        </a:p>
      </dgm:t>
    </dgm:pt>
    <dgm:pt modelId="{BD4666AA-B8DB-1242-B84E-2F50582FBF43}" type="sibTrans" cxnId="{38655D5F-F709-B344-9A77-BD267995ECD9}">
      <dgm:prSet/>
      <dgm:spPr/>
      <dgm:t>
        <a:bodyPr/>
        <a:lstStyle/>
        <a:p>
          <a:endParaRPr lang="en-US"/>
        </a:p>
      </dgm:t>
    </dgm:pt>
    <dgm:pt modelId="{1C8DE42B-75D0-B14E-ABBE-7D8E3CC15FB9}">
      <dgm:prSet custT="1"/>
      <dgm:spPr/>
      <dgm:t>
        <a:bodyPr/>
        <a:lstStyle/>
        <a:p>
          <a:r>
            <a:rPr lang="en-US" sz="3200" dirty="0"/>
            <a:t>Contrasts with effective training practices </a:t>
          </a:r>
          <a:r>
            <a:rPr lang="en-US" sz="2400" dirty="0"/>
            <a:t>(Brock, 2017)</a:t>
          </a:r>
        </a:p>
        <a:p>
          <a:r>
            <a:rPr lang="en-US" sz="2000" dirty="0"/>
            <a:t>use of an implementation checklist</a:t>
          </a:r>
        </a:p>
        <a:p>
          <a:pPr>
            <a:buFont typeface="Arial" panose="020B0604020202020204" pitchFamily="34" charset="0"/>
            <a:buChar char="•"/>
          </a:pPr>
          <a:r>
            <a:rPr lang="en-US" sz="2000" dirty="0"/>
            <a:t>explaining steps on the checklist</a:t>
          </a:r>
        </a:p>
        <a:p>
          <a:pPr>
            <a:buFont typeface="Arial" panose="020B0604020202020204" pitchFamily="34" charset="0"/>
            <a:buChar char="•"/>
          </a:pPr>
          <a:r>
            <a:rPr lang="en-US" sz="2000" dirty="0"/>
            <a:t>modeling each step</a:t>
          </a:r>
        </a:p>
        <a:p>
          <a:pPr>
            <a:buFont typeface="Arial" panose="020B0604020202020204" pitchFamily="34" charset="0"/>
            <a:buChar char="•"/>
          </a:pPr>
          <a:r>
            <a:rPr lang="en-US" sz="2000" dirty="0"/>
            <a:t>observing the paraprofessional implementing each step</a:t>
          </a:r>
        </a:p>
        <a:p>
          <a:pPr>
            <a:buFont typeface="Arial" panose="020B0604020202020204" pitchFamily="34" charset="0"/>
            <a:buChar char="•"/>
          </a:pPr>
          <a:r>
            <a:rPr lang="en-US" sz="2000" dirty="0"/>
            <a:t>providing performance feedback</a:t>
          </a:r>
        </a:p>
        <a:p>
          <a:endParaRPr lang="en-US" sz="3100" dirty="0"/>
        </a:p>
      </dgm:t>
    </dgm:pt>
    <dgm:pt modelId="{AF440796-61E8-434C-916F-64A98D4E3559}" type="parTrans" cxnId="{FE3563A5-0489-8C4A-8416-F520662D0893}">
      <dgm:prSet/>
      <dgm:spPr/>
      <dgm:t>
        <a:bodyPr/>
        <a:lstStyle/>
        <a:p>
          <a:endParaRPr lang="en-US"/>
        </a:p>
      </dgm:t>
    </dgm:pt>
    <dgm:pt modelId="{19351BAC-79F8-604A-A324-C96D7B4941E9}" type="sibTrans" cxnId="{FE3563A5-0489-8C4A-8416-F520662D0893}">
      <dgm:prSet/>
      <dgm:spPr/>
      <dgm:t>
        <a:bodyPr/>
        <a:lstStyle/>
        <a:p>
          <a:endParaRPr lang="en-US"/>
        </a:p>
      </dgm:t>
    </dgm:pt>
    <dgm:pt modelId="{B14F14A5-E027-9246-AD4F-4158959104CD}" type="pres">
      <dgm:prSet presAssocID="{7BD1F137-C6EC-9146-8EED-00EA33789BCF}" presName="compositeShape" presStyleCnt="0">
        <dgm:presLayoutVars>
          <dgm:chMax val="2"/>
          <dgm:dir/>
          <dgm:resizeHandles val="exact"/>
        </dgm:presLayoutVars>
      </dgm:prSet>
      <dgm:spPr/>
    </dgm:pt>
    <dgm:pt modelId="{FC9D3B5E-C2B5-D24B-A6C3-D355A6E078FF}" type="pres">
      <dgm:prSet presAssocID="{92EE5FEA-87D3-8F46-B72C-7FF262FD1918}" presName="upArrow" presStyleLbl="node1" presStyleIdx="0" presStyleCnt="2"/>
      <dgm:spPr>
        <a:solidFill>
          <a:srgbClr val="FF3F81"/>
        </a:solidFill>
      </dgm:spPr>
    </dgm:pt>
    <dgm:pt modelId="{7C619EB3-1232-464B-9522-A3D796E7E637}" type="pres">
      <dgm:prSet presAssocID="{92EE5FEA-87D3-8F46-B72C-7FF262FD1918}" presName="upArrowText" presStyleLbl="revTx" presStyleIdx="0" presStyleCnt="2" custScaleY="58664" custLinFactNeighborX="-434" custLinFactNeighborY="1037">
        <dgm:presLayoutVars>
          <dgm:chMax val="0"/>
          <dgm:bulletEnabled val="1"/>
        </dgm:presLayoutVars>
      </dgm:prSet>
      <dgm:spPr/>
    </dgm:pt>
    <dgm:pt modelId="{ED68C8E8-D34F-DC41-9F54-265E81F041A6}" type="pres">
      <dgm:prSet presAssocID="{1C8DE42B-75D0-B14E-ABBE-7D8E3CC15FB9}" presName="downArrow" presStyleLbl="node1" presStyleIdx="1" presStyleCnt="2"/>
      <dgm:spPr>
        <a:solidFill>
          <a:srgbClr val="FF3F81"/>
        </a:solidFill>
      </dgm:spPr>
    </dgm:pt>
    <dgm:pt modelId="{924275D0-F157-F84A-8614-C5BBAE15325C}" type="pres">
      <dgm:prSet presAssocID="{1C8DE42B-75D0-B14E-ABBE-7D8E3CC15FB9}" presName="downArrowText" presStyleLbl="revTx" presStyleIdx="1" presStyleCnt="2">
        <dgm:presLayoutVars>
          <dgm:chMax val="0"/>
          <dgm:bulletEnabled val="1"/>
        </dgm:presLayoutVars>
      </dgm:prSet>
      <dgm:spPr/>
    </dgm:pt>
  </dgm:ptLst>
  <dgm:cxnLst>
    <dgm:cxn modelId="{38655D5F-F709-B344-9A77-BD267995ECD9}" srcId="{7BD1F137-C6EC-9146-8EED-00EA33789BCF}" destId="{92EE5FEA-87D3-8F46-B72C-7FF262FD1918}" srcOrd="0" destOrd="0" parTransId="{F7801317-F718-4045-8F53-D2C766E7FD8E}" sibTransId="{BD4666AA-B8DB-1242-B84E-2F50582FBF43}"/>
    <dgm:cxn modelId="{FE3563A5-0489-8C4A-8416-F520662D0893}" srcId="{7BD1F137-C6EC-9146-8EED-00EA33789BCF}" destId="{1C8DE42B-75D0-B14E-ABBE-7D8E3CC15FB9}" srcOrd="1" destOrd="0" parTransId="{AF440796-61E8-434C-916F-64A98D4E3559}" sibTransId="{19351BAC-79F8-604A-A324-C96D7B4941E9}"/>
    <dgm:cxn modelId="{2B5932CE-9215-7145-BB6E-51534AEDD732}" type="presOf" srcId="{7BD1F137-C6EC-9146-8EED-00EA33789BCF}" destId="{B14F14A5-E027-9246-AD4F-4158959104CD}" srcOrd="0" destOrd="0" presId="urn:microsoft.com/office/officeart/2005/8/layout/arrow4"/>
    <dgm:cxn modelId="{64E00FE0-A823-3448-A7ED-687DB4AFCBA3}" type="presOf" srcId="{92EE5FEA-87D3-8F46-B72C-7FF262FD1918}" destId="{7C619EB3-1232-464B-9522-A3D796E7E637}" srcOrd="0" destOrd="0" presId="urn:microsoft.com/office/officeart/2005/8/layout/arrow4"/>
    <dgm:cxn modelId="{19D3DEEC-D2D9-7A44-BFA9-1018F128273B}" type="presOf" srcId="{1C8DE42B-75D0-B14E-ABBE-7D8E3CC15FB9}" destId="{924275D0-F157-F84A-8614-C5BBAE15325C}" srcOrd="0" destOrd="0" presId="urn:microsoft.com/office/officeart/2005/8/layout/arrow4"/>
    <dgm:cxn modelId="{AD112543-EBAA-5541-807E-DD0625B51699}" type="presParOf" srcId="{B14F14A5-E027-9246-AD4F-4158959104CD}" destId="{FC9D3B5E-C2B5-D24B-A6C3-D355A6E078FF}" srcOrd="0" destOrd="0" presId="urn:microsoft.com/office/officeart/2005/8/layout/arrow4"/>
    <dgm:cxn modelId="{67C1C2AC-302E-354C-91F7-6C2E3725E150}" type="presParOf" srcId="{B14F14A5-E027-9246-AD4F-4158959104CD}" destId="{7C619EB3-1232-464B-9522-A3D796E7E637}" srcOrd="1" destOrd="0" presId="urn:microsoft.com/office/officeart/2005/8/layout/arrow4"/>
    <dgm:cxn modelId="{D8E18346-FDA2-BE4D-987E-060DDB1EB12D}" type="presParOf" srcId="{B14F14A5-E027-9246-AD4F-4158959104CD}" destId="{ED68C8E8-D34F-DC41-9F54-265E81F041A6}" srcOrd="2" destOrd="0" presId="urn:microsoft.com/office/officeart/2005/8/layout/arrow4"/>
    <dgm:cxn modelId="{B84DEDBE-7308-B941-B4C3-9ECF4217D8B6}" type="presParOf" srcId="{B14F14A5-E027-9246-AD4F-4158959104CD}" destId="{924275D0-F157-F84A-8614-C5BBAE15325C}"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3BAD2A-263F-494A-9B9E-B5EB8A857CF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A3E162A-DF75-1143-B730-D6CD556899E5}">
      <dgm:prSet/>
      <dgm:spPr>
        <a:solidFill>
          <a:srgbClr val="7030A0"/>
        </a:solidFill>
      </dgm:spPr>
      <dgm:t>
        <a:bodyPr/>
        <a:lstStyle/>
        <a:p>
          <a:r>
            <a:rPr lang="en-US" dirty="0"/>
            <a:t>Frequency</a:t>
          </a:r>
        </a:p>
      </dgm:t>
    </dgm:pt>
    <dgm:pt modelId="{D66F2012-67FC-1E4F-BF94-C6E1035BEBC3}" type="parTrans" cxnId="{96BAC510-741A-5C40-B759-75BC2FC4A11E}">
      <dgm:prSet/>
      <dgm:spPr/>
      <dgm:t>
        <a:bodyPr/>
        <a:lstStyle/>
        <a:p>
          <a:endParaRPr lang="en-US"/>
        </a:p>
      </dgm:t>
    </dgm:pt>
    <dgm:pt modelId="{6885FBEA-3B54-BD4A-9146-0212CC416CEF}" type="sibTrans" cxnId="{96BAC510-741A-5C40-B759-75BC2FC4A11E}">
      <dgm:prSet/>
      <dgm:spPr/>
      <dgm:t>
        <a:bodyPr/>
        <a:lstStyle/>
        <a:p>
          <a:endParaRPr lang="en-US"/>
        </a:p>
      </dgm:t>
    </dgm:pt>
    <dgm:pt modelId="{D56FEE2F-67EE-A745-B2B3-D7661FC21998}">
      <dgm:prSet custT="1"/>
      <dgm:spPr>
        <a:ln>
          <a:solidFill>
            <a:srgbClr val="7030A0"/>
          </a:solidFill>
        </a:ln>
      </dgm:spPr>
      <dgm:t>
        <a:bodyPr/>
        <a:lstStyle/>
        <a:p>
          <a:r>
            <a:rPr lang="en-US" sz="2800" dirty="0"/>
            <a:t>Most met with their job coaches daily (31%) or once a week (39%)</a:t>
          </a:r>
        </a:p>
      </dgm:t>
    </dgm:pt>
    <dgm:pt modelId="{98F04849-D93E-8045-853B-2A9AB3FED818}" type="parTrans" cxnId="{0CAC8C4B-1569-DD46-B2DB-6D79C6A4922F}">
      <dgm:prSet/>
      <dgm:spPr/>
      <dgm:t>
        <a:bodyPr/>
        <a:lstStyle/>
        <a:p>
          <a:endParaRPr lang="en-US"/>
        </a:p>
      </dgm:t>
    </dgm:pt>
    <dgm:pt modelId="{30D964CA-B048-624B-93F9-FE9EC89D1616}" type="sibTrans" cxnId="{0CAC8C4B-1569-DD46-B2DB-6D79C6A4922F}">
      <dgm:prSet/>
      <dgm:spPr/>
      <dgm:t>
        <a:bodyPr/>
        <a:lstStyle/>
        <a:p>
          <a:endParaRPr lang="en-US"/>
        </a:p>
      </dgm:t>
    </dgm:pt>
    <dgm:pt modelId="{1BEFD960-C887-7C46-9352-A8A14EC9FB1A}">
      <dgm:prSet custT="1"/>
      <dgm:spPr>
        <a:ln>
          <a:solidFill>
            <a:srgbClr val="7030A0"/>
          </a:solidFill>
        </a:ln>
      </dgm:spPr>
      <dgm:t>
        <a:bodyPr/>
        <a:lstStyle/>
        <a:p>
          <a:r>
            <a:rPr lang="en-US" sz="2800" dirty="0"/>
            <a:t>Most meetings averaged 6-20 minutes (45.7%)</a:t>
          </a:r>
        </a:p>
      </dgm:t>
    </dgm:pt>
    <dgm:pt modelId="{12B4AB95-F27B-DE4C-8E3D-6F53D085D4D3}" type="parTrans" cxnId="{ADA10F2C-C24E-784F-82FF-7C33CDBABE34}">
      <dgm:prSet/>
      <dgm:spPr/>
      <dgm:t>
        <a:bodyPr/>
        <a:lstStyle/>
        <a:p>
          <a:endParaRPr lang="en-US"/>
        </a:p>
      </dgm:t>
    </dgm:pt>
    <dgm:pt modelId="{53606552-56B1-B545-8B48-6F557708406B}" type="sibTrans" cxnId="{ADA10F2C-C24E-784F-82FF-7C33CDBABE34}">
      <dgm:prSet/>
      <dgm:spPr/>
      <dgm:t>
        <a:bodyPr/>
        <a:lstStyle/>
        <a:p>
          <a:endParaRPr lang="en-US"/>
        </a:p>
      </dgm:t>
    </dgm:pt>
    <dgm:pt modelId="{651C9DBF-4E1B-7A44-9303-89090FCC757C}">
      <dgm:prSet/>
      <dgm:spPr>
        <a:solidFill>
          <a:srgbClr val="7030A0"/>
        </a:solidFill>
      </dgm:spPr>
      <dgm:t>
        <a:bodyPr/>
        <a:lstStyle/>
        <a:p>
          <a:r>
            <a:rPr lang="en-US" dirty="0"/>
            <a:t>Location of meetings</a:t>
          </a:r>
        </a:p>
      </dgm:t>
    </dgm:pt>
    <dgm:pt modelId="{080F00C2-7929-9E43-9F09-F5E990B5A3BE}" type="parTrans" cxnId="{81E83100-0360-9044-A1A9-494566567943}">
      <dgm:prSet/>
      <dgm:spPr/>
      <dgm:t>
        <a:bodyPr/>
        <a:lstStyle/>
        <a:p>
          <a:endParaRPr lang="en-US"/>
        </a:p>
      </dgm:t>
    </dgm:pt>
    <dgm:pt modelId="{FF1B779A-2A16-5E4D-B4D7-D1E2DDB10384}" type="sibTrans" cxnId="{81E83100-0360-9044-A1A9-494566567943}">
      <dgm:prSet/>
      <dgm:spPr/>
      <dgm:t>
        <a:bodyPr/>
        <a:lstStyle/>
        <a:p>
          <a:endParaRPr lang="en-US"/>
        </a:p>
      </dgm:t>
    </dgm:pt>
    <dgm:pt modelId="{C9C7E147-FBD3-4B45-B65B-B0BFA7DFC515}">
      <dgm:prSet custT="1"/>
      <dgm:spPr>
        <a:ln>
          <a:solidFill>
            <a:srgbClr val="7030A0"/>
          </a:solidFill>
        </a:ln>
      </dgm:spPr>
      <dgm:t>
        <a:bodyPr/>
        <a:lstStyle/>
        <a:p>
          <a:r>
            <a:rPr lang="en-US" sz="2800" dirty="0"/>
            <a:t>Face-to-face (98.1%) </a:t>
          </a:r>
        </a:p>
      </dgm:t>
    </dgm:pt>
    <dgm:pt modelId="{98A04066-4BF8-014F-BA5A-7B7588ECB0AC}" type="parTrans" cxnId="{DF48893F-EA98-A64A-A817-45F55ED44FF0}">
      <dgm:prSet/>
      <dgm:spPr/>
      <dgm:t>
        <a:bodyPr/>
        <a:lstStyle/>
        <a:p>
          <a:endParaRPr lang="en-US"/>
        </a:p>
      </dgm:t>
    </dgm:pt>
    <dgm:pt modelId="{C9468261-DF08-FB4E-AB45-ED742FB956CA}" type="sibTrans" cxnId="{DF48893F-EA98-A64A-A817-45F55ED44FF0}">
      <dgm:prSet/>
      <dgm:spPr/>
      <dgm:t>
        <a:bodyPr/>
        <a:lstStyle/>
        <a:p>
          <a:endParaRPr lang="en-US"/>
        </a:p>
      </dgm:t>
    </dgm:pt>
    <dgm:pt modelId="{84D16681-FA49-0A4C-86DD-CB7FFD22DEE9}">
      <dgm:prSet/>
      <dgm:spPr>
        <a:solidFill>
          <a:srgbClr val="7030A0"/>
        </a:solidFill>
      </dgm:spPr>
      <dgm:t>
        <a:bodyPr/>
        <a:lstStyle/>
        <a:p>
          <a:r>
            <a:rPr lang="en-US" dirty="0"/>
            <a:t>Focus of meetings</a:t>
          </a:r>
        </a:p>
      </dgm:t>
    </dgm:pt>
    <dgm:pt modelId="{CA8E4FA9-9D19-8546-A3F7-97F99A92533F}" type="parTrans" cxnId="{9242F076-6557-024A-BCF0-AF7BC63022E5}">
      <dgm:prSet/>
      <dgm:spPr/>
      <dgm:t>
        <a:bodyPr/>
        <a:lstStyle/>
        <a:p>
          <a:endParaRPr lang="en-US"/>
        </a:p>
      </dgm:t>
    </dgm:pt>
    <dgm:pt modelId="{3FDEDE66-DF64-AE47-A16D-425A1853B9F7}" type="sibTrans" cxnId="{9242F076-6557-024A-BCF0-AF7BC63022E5}">
      <dgm:prSet/>
      <dgm:spPr/>
      <dgm:t>
        <a:bodyPr/>
        <a:lstStyle/>
        <a:p>
          <a:endParaRPr lang="en-US"/>
        </a:p>
      </dgm:t>
    </dgm:pt>
    <dgm:pt modelId="{A57C8C6F-C36D-CB41-AA9D-4BA0FF44E9A3}">
      <dgm:prSet custT="1"/>
      <dgm:spPr>
        <a:ln>
          <a:solidFill>
            <a:srgbClr val="7030A0"/>
          </a:solidFill>
        </a:ln>
      </dgm:spPr>
      <dgm:t>
        <a:bodyPr/>
        <a:lstStyle/>
        <a:p>
          <a:r>
            <a:rPr lang="en-US" sz="2800" dirty="0"/>
            <a:t>Student concerns (94%), student progress (88%), concerns about the worksite (84%), changes needed at the worksite (75%)</a:t>
          </a:r>
        </a:p>
      </dgm:t>
    </dgm:pt>
    <dgm:pt modelId="{764AC9EB-1F8F-8D46-A4AF-EA166C0C2B7C}" type="parTrans" cxnId="{45672679-E564-CC44-82B0-74972F1B7454}">
      <dgm:prSet/>
      <dgm:spPr/>
      <dgm:t>
        <a:bodyPr/>
        <a:lstStyle/>
        <a:p>
          <a:endParaRPr lang="en-US"/>
        </a:p>
      </dgm:t>
    </dgm:pt>
    <dgm:pt modelId="{2257274B-D94B-5A44-BF83-A9CABBF9535C}" type="sibTrans" cxnId="{45672679-E564-CC44-82B0-74972F1B7454}">
      <dgm:prSet/>
      <dgm:spPr/>
      <dgm:t>
        <a:bodyPr/>
        <a:lstStyle/>
        <a:p>
          <a:endParaRPr lang="en-US"/>
        </a:p>
      </dgm:t>
    </dgm:pt>
    <dgm:pt modelId="{61EAB64D-1144-8146-AB75-EE7CB637D72E}">
      <dgm:prSet custT="1"/>
      <dgm:spPr>
        <a:ln>
          <a:solidFill>
            <a:srgbClr val="7030A0"/>
          </a:solidFill>
        </a:ln>
      </dgm:spPr>
      <dgm:t>
        <a:bodyPr/>
        <a:lstStyle/>
        <a:p>
          <a:r>
            <a:rPr lang="en-US" sz="2800" dirty="0"/>
            <a:t>Little on job coach performance (33%) or responsibilities (32%)</a:t>
          </a:r>
        </a:p>
      </dgm:t>
    </dgm:pt>
    <dgm:pt modelId="{AFCB2198-4266-1144-90A2-F3D02CEEF968}" type="parTrans" cxnId="{498C97D6-90C0-F848-83CC-F4C09A02A3C8}">
      <dgm:prSet/>
      <dgm:spPr/>
      <dgm:t>
        <a:bodyPr/>
        <a:lstStyle/>
        <a:p>
          <a:endParaRPr lang="en-US"/>
        </a:p>
      </dgm:t>
    </dgm:pt>
    <dgm:pt modelId="{6E3565A5-9110-824E-BB3C-803852881F1D}" type="sibTrans" cxnId="{498C97D6-90C0-F848-83CC-F4C09A02A3C8}">
      <dgm:prSet/>
      <dgm:spPr/>
      <dgm:t>
        <a:bodyPr/>
        <a:lstStyle/>
        <a:p>
          <a:endParaRPr lang="en-US"/>
        </a:p>
      </dgm:t>
    </dgm:pt>
    <dgm:pt modelId="{7C6EF17C-7295-E24B-A6BD-2194EE704FB0}" type="pres">
      <dgm:prSet presAssocID="{733BAD2A-263F-494A-9B9E-B5EB8A857CF3}" presName="linearFlow" presStyleCnt="0">
        <dgm:presLayoutVars>
          <dgm:dir/>
          <dgm:animLvl val="lvl"/>
          <dgm:resizeHandles val="exact"/>
        </dgm:presLayoutVars>
      </dgm:prSet>
      <dgm:spPr/>
    </dgm:pt>
    <dgm:pt modelId="{E2595D9F-60D5-D44B-B2B7-E69F5D7550F3}" type="pres">
      <dgm:prSet presAssocID="{5A3E162A-DF75-1143-B730-D6CD556899E5}" presName="composite" presStyleCnt="0"/>
      <dgm:spPr/>
    </dgm:pt>
    <dgm:pt modelId="{1E374BD2-13A2-6E45-B884-B15AB46EE447}" type="pres">
      <dgm:prSet presAssocID="{5A3E162A-DF75-1143-B730-D6CD556899E5}" presName="parentText" presStyleLbl="alignNode1" presStyleIdx="0" presStyleCnt="3">
        <dgm:presLayoutVars>
          <dgm:chMax val="1"/>
          <dgm:bulletEnabled val="1"/>
        </dgm:presLayoutVars>
      </dgm:prSet>
      <dgm:spPr/>
    </dgm:pt>
    <dgm:pt modelId="{4B85B81E-BA07-7944-88AD-50D2D42BC26D}" type="pres">
      <dgm:prSet presAssocID="{5A3E162A-DF75-1143-B730-D6CD556899E5}" presName="descendantText" presStyleLbl="alignAcc1" presStyleIdx="0" presStyleCnt="3">
        <dgm:presLayoutVars>
          <dgm:bulletEnabled val="1"/>
        </dgm:presLayoutVars>
      </dgm:prSet>
      <dgm:spPr/>
    </dgm:pt>
    <dgm:pt modelId="{3BEE3693-DAAF-5C4A-AC8D-890EC3978D8F}" type="pres">
      <dgm:prSet presAssocID="{6885FBEA-3B54-BD4A-9146-0212CC416CEF}" presName="sp" presStyleCnt="0"/>
      <dgm:spPr/>
    </dgm:pt>
    <dgm:pt modelId="{6B1EF21E-DC9F-7947-B792-DD140E29C624}" type="pres">
      <dgm:prSet presAssocID="{651C9DBF-4E1B-7A44-9303-89090FCC757C}" presName="composite" presStyleCnt="0"/>
      <dgm:spPr/>
    </dgm:pt>
    <dgm:pt modelId="{A5908A73-653E-8E43-A9E5-10C5D972263E}" type="pres">
      <dgm:prSet presAssocID="{651C9DBF-4E1B-7A44-9303-89090FCC757C}" presName="parentText" presStyleLbl="alignNode1" presStyleIdx="1" presStyleCnt="3">
        <dgm:presLayoutVars>
          <dgm:chMax val="1"/>
          <dgm:bulletEnabled val="1"/>
        </dgm:presLayoutVars>
      </dgm:prSet>
      <dgm:spPr/>
    </dgm:pt>
    <dgm:pt modelId="{87275A7B-5451-814B-B320-B457DD3F865E}" type="pres">
      <dgm:prSet presAssocID="{651C9DBF-4E1B-7A44-9303-89090FCC757C}" presName="descendantText" presStyleLbl="alignAcc1" presStyleIdx="1" presStyleCnt="3" custScaleY="78317">
        <dgm:presLayoutVars>
          <dgm:bulletEnabled val="1"/>
        </dgm:presLayoutVars>
      </dgm:prSet>
      <dgm:spPr/>
    </dgm:pt>
    <dgm:pt modelId="{037D2269-1FCC-DA4B-BB06-425EF584BC6C}" type="pres">
      <dgm:prSet presAssocID="{FF1B779A-2A16-5E4D-B4D7-D1E2DDB10384}" presName="sp" presStyleCnt="0"/>
      <dgm:spPr/>
    </dgm:pt>
    <dgm:pt modelId="{039AA0C4-55A9-004E-9615-1502BC37B0DB}" type="pres">
      <dgm:prSet presAssocID="{84D16681-FA49-0A4C-86DD-CB7FFD22DEE9}" presName="composite" presStyleCnt="0"/>
      <dgm:spPr/>
    </dgm:pt>
    <dgm:pt modelId="{59AA599B-CB2E-524C-A007-90B4FB684D14}" type="pres">
      <dgm:prSet presAssocID="{84D16681-FA49-0A4C-86DD-CB7FFD22DEE9}" presName="parentText" presStyleLbl="alignNode1" presStyleIdx="2" presStyleCnt="3">
        <dgm:presLayoutVars>
          <dgm:chMax val="1"/>
          <dgm:bulletEnabled val="1"/>
        </dgm:presLayoutVars>
      </dgm:prSet>
      <dgm:spPr/>
    </dgm:pt>
    <dgm:pt modelId="{D5F6F785-EB23-2B44-972B-B454B57E8011}" type="pres">
      <dgm:prSet presAssocID="{84D16681-FA49-0A4C-86DD-CB7FFD22DEE9}" presName="descendantText" presStyleLbl="alignAcc1" presStyleIdx="2" presStyleCnt="3" custScaleY="141446" custLinFactNeighborX="-403" custLinFactNeighborY="9704">
        <dgm:presLayoutVars>
          <dgm:bulletEnabled val="1"/>
        </dgm:presLayoutVars>
      </dgm:prSet>
      <dgm:spPr/>
    </dgm:pt>
  </dgm:ptLst>
  <dgm:cxnLst>
    <dgm:cxn modelId="{81E83100-0360-9044-A1A9-494566567943}" srcId="{733BAD2A-263F-494A-9B9E-B5EB8A857CF3}" destId="{651C9DBF-4E1B-7A44-9303-89090FCC757C}" srcOrd="1" destOrd="0" parTransId="{080F00C2-7929-9E43-9F09-F5E990B5A3BE}" sibTransId="{FF1B779A-2A16-5E4D-B4D7-D1E2DDB10384}"/>
    <dgm:cxn modelId="{A2C7880F-EA24-DF42-BA25-D1FF92447E59}" type="presOf" srcId="{D56FEE2F-67EE-A745-B2B3-D7661FC21998}" destId="{4B85B81E-BA07-7944-88AD-50D2D42BC26D}" srcOrd="0" destOrd="0" presId="urn:microsoft.com/office/officeart/2005/8/layout/chevron2"/>
    <dgm:cxn modelId="{96BAC510-741A-5C40-B759-75BC2FC4A11E}" srcId="{733BAD2A-263F-494A-9B9E-B5EB8A857CF3}" destId="{5A3E162A-DF75-1143-B730-D6CD556899E5}" srcOrd="0" destOrd="0" parTransId="{D66F2012-67FC-1E4F-BF94-C6E1035BEBC3}" sibTransId="{6885FBEA-3B54-BD4A-9146-0212CC416CEF}"/>
    <dgm:cxn modelId="{24D73F12-E656-4B4E-B9FE-E41E48A0C9E9}" type="presOf" srcId="{1BEFD960-C887-7C46-9352-A8A14EC9FB1A}" destId="{4B85B81E-BA07-7944-88AD-50D2D42BC26D}" srcOrd="0" destOrd="1" presId="urn:microsoft.com/office/officeart/2005/8/layout/chevron2"/>
    <dgm:cxn modelId="{7C154212-CAF0-864A-BC93-17642E950903}" type="presOf" srcId="{C9C7E147-FBD3-4B45-B65B-B0BFA7DFC515}" destId="{87275A7B-5451-814B-B320-B457DD3F865E}" srcOrd="0" destOrd="0" presId="urn:microsoft.com/office/officeart/2005/8/layout/chevron2"/>
    <dgm:cxn modelId="{ADA10F2C-C24E-784F-82FF-7C33CDBABE34}" srcId="{5A3E162A-DF75-1143-B730-D6CD556899E5}" destId="{1BEFD960-C887-7C46-9352-A8A14EC9FB1A}" srcOrd="1" destOrd="0" parTransId="{12B4AB95-F27B-DE4C-8E3D-6F53D085D4D3}" sibTransId="{53606552-56B1-B545-8B48-6F557708406B}"/>
    <dgm:cxn modelId="{3BAD8E2E-9A0B-EE42-B1DD-598E8A7A3E19}" type="presOf" srcId="{733BAD2A-263F-494A-9B9E-B5EB8A857CF3}" destId="{7C6EF17C-7295-E24B-A6BD-2194EE704FB0}" srcOrd="0" destOrd="0" presId="urn:microsoft.com/office/officeart/2005/8/layout/chevron2"/>
    <dgm:cxn modelId="{1168B62E-26E3-1240-A9E8-19F3E8DE02C4}" type="presOf" srcId="{A57C8C6F-C36D-CB41-AA9D-4BA0FF44E9A3}" destId="{D5F6F785-EB23-2B44-972B-B454B57E8011}" srcOrd="0" destOrd="0" presId="urn:microsoft.com/office/officeart/2005/8/layout/chevron2"/>
    <dgm:cxn modelId="{DF48893F-EA98-A64A-A817-45F55ED44FF0}" srcId="{651C9DBF-4E1B-7A44-9303-89090FCC757C}" destId="{C9C7E147-FBD3-4B45-B65B-B0BFA7DFC515}" srcOrd="0" destOrd="0" parTransId="{98A04066-4BF8-014F-BA5A-7B7588ECB0AC}" sibTransId="{C9468261-DF08-FB4E-AB45-ED742FB956CA}"/>
    <dgm:cxn modelId="{0CAC8C4B-1569-DD46-B2DB-6D79C6A4922F}" srcId="{5A3E162A-DF75-1143-B730-D6CD556899E5}" destId="{D56FEE2F-67EE-A745-B2B3-D7661FC21998}" srcOrd="0" destOrd="0" parTransId="{98F04849-D93E-8045-853B-2A9AB3FED818}" sibTransId="{30D964CA-B048-624B-93F9-FE9EC89D1616}"/>
    <dgm:cxn modelId="{9242F076-6557-024A-BCF0-AF7BC63022E5}" srcId="{733BAD2A-263F-494A-9B9E-B5EB8A857CF3}" destId="{84D16681-FA49-0A4C-86DD-CB7FFD22DEE9}" srcOrd="2" destOrd="0" parTransId="{CA8E4FA9-9D19-8546-A3F7-97F99A92533F}" sibTransId="{3FDEDE66-DF64-AE47-A16D-425A1853B9F7}"/>
    <dgm:cxn modelId="{45672679-E564-CC44-82B0-74972F1B7454}" srcId="{84D16681-FA49-0A4C-86DD-CB7FFD22DEE9}" destId="{A57C8C6F-C36D-CB41-AA9D-4BA0FF44E9A3}" srcOrd="0" destOrd="0" parTransId="{764AC9EB-1F8F-8D46-A4AF-EA166C0C2B7C}" sibTransId="{2257274B-D94B-5A44-BF83-A9CABBF9535C}"/>
    <dgm:cxn modelId="{BD479C89-BA9D-9844-95E0-96ADC8473921}" type="presOf" srcId="{651C9DBF-4E1B-7A44-9303-89090FCC757C}" destId="{A5908A73-653E-8E43-A9E5-10C5D972263E}" srcOrd="0" destOrd="0" presId="urn:microsoft.com/office/officeart/2005/8/layout/chevron2"/>
    <dgm:cxn modelId="{D1518093-435E-D64A-AB3F-51299676A809}" type="presOf" srcId="{84D16681-FA49-0A4C-86DD-CB7FFD22DEE9}" destId="{59AA599B-CB2E-524C-A007-90B4FB684D14}" srcOrd="0" destOrd="0" presId="urn:microsoft.com/office/officeart/2005/8/layout/chevron2"/>
    <dgm:cxn modelId="{498C97D6-90C0-F848-83CC-F4C09A02A3C8}" srcId="{84D16681-FA49-0A4C-86DD-CB7FFD22DEE9}" destId="{61EAB64D-1144-8146-AB75-EE7CB637D72E}" srcOrd="1" destOrd="0" parTransId="{AFCB2198-4266-1144-90A2-F3D02CEEF968}" sibTransId="{6E3565A5-9110-824E-BB3C-803852881F1D}"/>
    <dgm:cxn modelId="{923341E7-D929-5249-AA96-33C32790280E}" type="presOf" srcId="{5A3E162A-DF75-1143-B730-D6CD556899E5}" destId="{1E374BD2-13A2-6E45-B884-B15AB46EE447}" srcOrd="0" destOrd="0" presId="urn:microsoft.com/office/officeart/2005/8/layout/chevron2"/>
    <dgm:cxn modelId="{2EB83DED-2E4C-544F-8183-65DF3AEB69EC}" type="presOf" srcId="{61EAB64D-1144-8146-AB75-EE7CB637D72E}" destId="{D5F6F785-EB23-2B44-972B-B454B57E8011}" srcOrd="0" destOrd="1" presId="urn:microsoft.com/office/officeart/2005/8/layout/chevron2"/>
    <dgm:cxn modelId="{8915E512-680A-9043-ACAC-531222E588C2}" type="presParOf" srcId="{7C6EF17C-7295-E24B-A6BD-2194EE704FB0}" destId="{E2595D9F-60D5-D44B-B2B7-E69F5D7550F3}" srcOrd="0" destOrd="0" presId="urn:microsoft.com/office/officeart/2005/8/layout/chevron2"/>
    <dgm:cxn modelId="{27E3458C-DA78-8A43-B83E-414B659BD479}" type="presParOf" srcId="{E2595D9F-60D5-D44B-B2B7-E69F5D7550F3}" destId="{1E374BD2-13A2-6E45-B884-B15AB46EE447}" srcOrd="0" destOrd="0" presId="urn:microsoft.com/office/officeart/2005/8/layout/chevron2"/>
    <dgm:cxn modelId="{63F972CC-6E4A-F342-AFFC-E989E88F47E0}" type="presParOf" srcId="{E2595D9F-60D5-D44B-B2B7-E69F5D7550F3}" destId="{4B85B81E-BA07-7944-88AD-50D2D42BC26D}" srcOrd="1" destOrd="0" presId="urn:microsoft.com/office/officeart/2005/8/layout/chevron2"/>
    <dgm:cxn modelId="{36C2E42B-F0AD-CB4E-A0FF-356B6F73C273}" type="presParOf" srcId="{7C6EF17C-7295-E24B-A6BD-2194EE704FB0}" destId="{3BEE3693-DAAF-5C4A-AC8D-890EC3978D8F}" srcOrd="1" destOrd="0" presId="urn:microsoft.com/office/officeart/2005/8/layout/chevron2"/>
    <dgm:cxn modelId="{9DB92F79-A6B5-4E40-B32E-F69434E3EAFE}" type="presParOf" srcId="{7C6EF17C-7295-E24B-A6BD-2194EE704FB0}" destId="{6B1EF21E-DC9F-7947-B792-DD140E29C624}" srcOrd="2" destOrd="0" presId="urn:microsoft.com/office/officeart/2005/8/layout/chevron2"/>
    <dgm:cxn modelId="{A5DE9DF8-47B6-C646-AD4C-58B83952A552}" type="presParOf" srcId="{6B1EF21E-DC9F-7947-B792-DD140E29C624}" destId="{A5908A73-653E-8E43-A9E5-10C5D972263E}" srcOrd="0" destOrd="0" presId="urn:microsoft.com/office/officeart/2005/8/layout/chevron2"/>
    <dgm:cxn modelId="{7F20924F-F703-AF4B-AAA5-F524E64FEE0B}" type="presParOf" srcId="{6B1EF21E-DC9F-7947-B792-DD140E29C624}" destId="{87275A7B-5451-814B-B320-B457DD3F865E}" srcOrd="1" destOrd="0" presId="urn:microsoft.com/office/officeart/2005/8/layout/chevron2"/>
    <dgm:cxn modelId="{FFDC0791-1934-DB46-B9C1-13E50AF74152}" type="presParOf" srcId="{7C6EF17C-7295-E24B-A6BD-2194EE704FB0}" destId="{037D2269-1FCC-DA4B-BB06-425EF584BC6C}" srcOrd="3" destOrd="0" presId="urn:microsoft.com/office/officeart/2005/8/layout/chevron2"/>
    <dgm:cxn modelId="{28A7687D-28EF-D74E-BD34-31BB96D924E1}" type="presParOf" srcId="{7C6EF17C-7295-E24B-A6BD-2194EE704FB0}" destId="{039AA0C4-55A9-004E-9615-1502BC37B0DB}" srcOrd="4" destOrd="0" presId="urn:microsoft.com/office/officeart/2005/8/layout/chevron2"/>
    <dgm:cxn modelId="{DEEF6B0F-5A7C-BF4D-867A-EF9B0851445F}" type="presParOf" srcId="{039AA0C4-55A9-004E-9615-1502BC37B0DB}" destId="{59AA599B-CB2E-524C-A007-90B4FB684D14}" srcOrd="0" destOrd="0" presId="urn:microsoft.com/office/officeart/2005/8/layout/chevron2"/>
    <dgm:cxn modelId="{A8D94692-CF97-7B43-9B0B-07A901DD3577}" type="presParOf" srcId="{039AA0C4-55A9-004E-9615-1502BC37B0DB}" destId="{D5F6F785-EB23-2B44-972B-B454B57E801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A719479-1F35-DD48-8DA9-7F0C1FE62F4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B7C9304-2F47-D246-A048-7E2ADEF332A7}">
      <dgm:prSet custT="1"/>
      <dgm:spPr>
        <a:solidFill>
          <a:srgbClr val="7030A0"/>
        </a:solidFill>
        <a:ln>
          <a:solidFill>
            <a:srgbClr val="7030A0"/>
          </a:solidFill>
        </a:ln>
      </dgm:spPr>
      <dgm:t>
        <a:bodyPr/>
        <a:lstStyle/>
        <a:p>
          <a:r>
            <a:rPr lang="en-US" sz="3400" dirty="0">
              <a:effectLst/>
              <a:latin typeface="Calibri" panose="020F0502020204030204" pitchFamily="34" charset="0"/>
              <a:ea typeface="Aptos" panose="020B0004020202020204" pitchFamily="34" charset="0"/>
              <a:cs typeface="Calibri" panose="020F0502020204030204" pitchFamily="34" charset="0"/>
            </a:rPr>
            <a:t>One-quarter of the participants indicated that job coaches receive </a:t>
          </a:r>
          <a:r>
            <a:rPr lang="en-US" sz="3400" b="1" dirty="0">
              <a:effectLst/>
              <a:latin typeface="Calibri" panose="020F0502020204030204" pitchFamily="34" charset="0"/>
              <a:ea typeface="Aptos" panose="020B0004020202020204" pitchFamily="34" charset="0"/>
              <a:cs typeface="Calibri" panose="020F0502020204030204" pitchFamily="34" charset="0"/>
            </a:rPr>
            <a:t>no supervision </a:t>
          </a:r>
          <a:r>
            <a:rPr lang="en-US" sz="3400" dirty="0">
              <a:effectLst/>
              <a:latin typeface="Calibri" panose="020F0502020204030204" pitchFamily="34" charset="0"/>
              <a:ea typeface="Aptos" panose="020B0004020202020204" pitchFamily="34" charset="0"/>
              <a:cs typeface="Calibri" panose="020F0502020204030204" pitchFamily="34" charset="0"/>
            </a:rPr>
            <a:t>from school personnel at community worksites.</a:t>
          </a:r>
          <a:r>
            <a:rPr lang="en-US" sz="3400" dirty="0">
              <a:effectLst/>
              <a:latin typeface="Calibri" panose="020F0502020204030204" pitchFamily="34" charset="0"/>
              <a:cs typeface="Calibri" panose="020F0502020204030204" pitchFamily="34" charset="0"/>
            </a:rPr>
            <a:t> </a:t>
          </a:r>
          <a:endParaRPr lang="en-US" sz="3400" dirty="0"/>
        </a:p>
      </dgm:t>
    </dgm:pt>
    <dgm:pt modelId="{8AC85614-B12A-8348-B048-A9E8649CCB1C}" type="parTrans" cxnId="{3468BB3B-3FB0-9040-B1D7-1797D0031867}">
      <dgm:prSet/>
      <dgm:spPr/>
      <dgm:t>
        <a:bodyPr/>
        <a:lstStyle/>
        <a:p>
          <a:endParaRPr lang="en-US"/>
        </a:p>
      </dgm:t>
    </dgm:pt>
    <dgm:pt modelId="{660A7EC3-DB83-D540-A373-C8ED5BEC58F3}" type="sibTrans" cxnId="{3468BB3B-3FB0-9040-B1D7-1797D0031867}">
      <dgm:prSet/>
      <dgm:spPr/>
      <dgm:t>
        <a:bodyPr/>
        <a:lstStyle/>
        <a:p>
          <a:endParaRPr lang="en-US"/>
        </a:p>
      </dgm:t>
    </dgm:pt>
    <dgm:pt modelId="{94D8CC6B-5AB1-1D4F-B5C9-7DCE0F78A288}" type="pres">
      <dgm:prSet presAssocID="{BA719479-1F35-DD48-8DA9-7F0C1FE62F41}" presName="linear" presStyleCnt="0">
        <dgm:presLayoutVars>
          <dgm:animLvl val="lvl"/>
          <dgm:resizeHandles val="exact"/>
        </dgm:presLayoutVars>
      </dgm:prSet>
      <dgm:spPr/>
    </dgm:pt>
    <dgm:pt modelId="{8F5E37DE-E44B-7944-9FAA-59B1375AADC7}" type="pres">
      <dgm:prSet presAssocID="{4B7C9304-2F47-D246-A048-7E2ADEF332A7}" presName="parentText" presStyleLbl="node1" presStyleIdx="0" presStyleCnt="1">
        <dgm:presLayoutVars>
          <dgm:chMax val="0"/>
          <dgm:bulletEnabled val="1"/>
        </dgm:presLayoutVars>
      </dgm:prSet>
      <dgm:spPr/>
    </dgm:pt>
  </dgm:ptLst>
  <dgm:cxnLst>
    <dgm:cxn modelId="{3468BB3B-3FB0-9040-B1D7-1797D0031867}" srcId="{BA719479-1F35-DD48-8DA9-7F0C1FE62F41}" destId="{4B7C9304-2F47-D246-A048-7E2ADEF332A7}" srcOrd="0" destOrd="0" parTransId="{8AC85614-B12A-8348-B048-A9E8649CCB1C}" sibTransId="{660A7EC3-DB83-D540-A373-C8ED5BEC58F3}"/>
    <dgm:cxn modelId="{EE1466C4-29DB-BE4B-95A0-8570A76C7C10}" type="presOf" srcId="{BA719479-1F35-DD48-8DA9-7F0C1FE62F41}" destId="{94D8CC6B-5AB1-1D4F-B5C9-7DCE0F78A288}" srcOrd="0" destOrd="0" presId="urn:microsoft.com/office/officeart/2005/8/layout/vList2"/>
    <dgm:cxn modelId="{5C5637E2-6AAA-D940-81E1-9837E255C835}" type="presOf" srcId="{4B7C9304-2F47-D246-A048-7E2ADEF332A7}" destId="{8F5E37DE-E44B-7944-9FAA-59B1375AADC7}" srcOrd="0" destOrd="0" presId="urn:microsoft.com/office/officeart/2005/8/layout/vList2"/>
    <dgm:cxn modelId="{A44F0B50-3E84-C24B-98EC-918A161AD878}" type="presParOf" srcId="{94D8CC6B-5AB1-1D4F-B5C9-7DCE0F78A288}" destId="{8F5E37DE-E44B-7944-9FAA-59B1375AADC7}"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1C1B4E3-5BA6-E342-B6DE-E52F8E20828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56DC7D8-F902-724E-9238-95EDB675F5CC}">
      <dgm:prSet custT="1"/>
      <dgm:spPr>
        <a:solidFill>
          <a:srgbClr val="7030A0"/>
        </a:solidFill>
      </dgm:spPr>
      <dgm:t>
        <a:bodyPr/>
        <a:lstStyle/>
        <a:p>
          <a:r>
            <a:rPr lang="en-US" sz="3200" dirty="0"/>
            <a:t>Participants from rural schools rated </a:t>
          </a:r>
          <a:r>
            <a:rPr lang="en-US" sz="3200" b="1" dirty="0"/>
            <a:t>developing CBWEs </a:t>
          </a:r>
          <a:r>
            <a:rPr lang="en-US" sz="3200" dirty="0"/>
            <a:t>as a significantly greater responsibility of job coaches than participants from urban schools.</a:t>
          </a:r>
        </a:p>
      </dgm:t>
    </dgm:pt>
    <dgm:pt modelId="{CDD4937F-49F5-4F4B-8F30-4C0718DF59D6}" type="parTrans" cxnId="{4232A592-5557-A844-AF9E-E9A46FB2D3E9}">
      <dgm:prSet/>
      <dgm:spPr/>
      <dgm:t>
        <a:bodyPr/>
        <a:lstStyle/>
        <a:p>
          <a:endParaRPr lang="en-US"/>
        </a:p>
      </dgm:t>
    </dgm:pt>
    <dgm:pt modelId="{4E43FE51-1B7E-9044-A8B8-8F3C082228C4}" type="sibTrans" cxnId="{4232A592-5557-A844-AF9E-E9A46FB2D3E9}">
      <dgm:prSet/>
      <dgm:spPr/>
      <dgm:t>
        <a:bodyPr/>
        <a:lstStyle/>
        <a:p>
          <a:endParaRPr lang="en-US"/>
        </a:p>
      </dgm:t>
    </dgm:pt>
    <dgm:pt modelId="{0849543A-BE21-2540-936D-EE01DF523B6F}" type="pres">
      <dgm:prSet presAssocID="{51C1B4E3-5BA6-E342-B6DE-E52F8E208286}" presName="linear" presStyleCnt="0">
        <dgm:presLayoutVars>
          <dgm:animLvl val="lvl"/>
          <dgm:resizeHandles val="exact"/>
        </dgm:presLayoutVars>
      </dgm:prSet>
      <dgm:spPr/>
    </dgm:pt>
    <dgm:pt modelId="{1192E445-B785-534C-B7A5-B9B9B7B49626}" type="pres">
      <dgm:prSet presAssocID="{A56DC7D8-F902-724E-9238-95EDB675F5CC}" presName="parentText" presStyleLbl="node1" presStyleIdx="0" presStyleCnt="1" custScaleX="86960">
        <dgm:presLayoutVars>
          <dgm:chMax val="0"/>
          <dgm:bulletEnabled val="1"/>
        </dgm:presLayoutVars>
      </dgm:prSet>
      <dgm:spPr/>
    </dgm:pt>
  </dgm:ptLst>
  <dgm:cxnLst>
    <dgm:cxn modelId="{4232A592-5557-A844-AF9E-E9A46FB2D3E9}" srcId="{51C1B4E3-5BA6-E342-B6DE-E52F8E208286}" destId="{A56DC7D8-F902-724E-9238-95EDB675F5CC}" srcOrd="0" destOrd="0" parTransId="{CDD4937F-49F5-4F4B-8F30-4C0718DF59D6}" sibTransId="{4E43FE51-1B7E-9044-A8B8-8F3C082228C4}"/>
    <dgm:cxn modelId="{8C867CDB-7444-094D-9422-05A742EB417A}" type="presOf" srcId="{51C1B4E3-5BA6-E342-B6DE-E52F8E208286}" destId="{0849543A-BE21-2540-936D-EE01DF523B6F}" srcOrd="0" destOrd="0" presId="urn:microsoft.com/office/officeart/2005/8/layout/vList2"/>
    <dgm:cxn modelId="{A7C004FE-98C7-154B-92CE-A19CCFAF16B9}" type="presOf" srcId="{A56DC7D8-F902-724E-9238-95EDB675F5CC}" destId="{1192E445-B785-534C-B7A5-B9B9B7B49626}" srcOrd="0" destOrd="0" presId="urn:microsoft.com/office/officeart/2005/8/layout/vList2"/>
    <dgm:cxn modelId="{F59CC068-9316-F64F-AEB3-342AE2406C55}" type="presParOf" srcId="{0849543A-BE21-2540-936D-EE01DF523B6F}" destId="{1192E445-B785-534C-B7A5-B9B9B7B4962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7F35FE6-DD5D-DA4C-929A-4D6357B75AC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A4468CC-41DE-CA4A-8342-7AB9CCD54ECD}">
      <dgm:prSet custT="1"/>
      <dgm:spPr>
        <a:solidFill>
          <a:srgbClr val="7030A0"/>
        </a:solidFill>
      </dgm:spPr>
      <dgm:t>
        <a:bodyPr/>
        <a:lstStyle/>
        <a:p>
          <a:r>
            <a:rPr lang="en-US" sz="3200" dirty="0"/>
            <a:t>Participants with a vocational/transition coordinator rated job coaches’ responsibilities related to </a:t>
          </a:r>
          <a:r>
            <a:rPr lang="en-US" sz="3200" b="1" dirty="0"/>
            <a:t>providing instruction</a:t>
          </a:r>
          <a:r>
            <a:rPr lang="en-US" sz="3200" dirty="0"/>
            <a:t> significantly higher than participants who did not have a vocational/transition coordinator</a:t>
          </a:r>
        </a:p>
      </dgm:t>
    </dgm:pt>
    <dgm:pt modelId="{214F5E1D-2D7D-6149-91A0-A57555843145}" type="parTrans" cxnId="{07C2CA27-88E4-5440-BAD0-7935E055F13B}">
      <dgm:prSet/>
      <dgm:spPr/>
      <dgm:t>
        <a:bodyPr/>
        <a:lstStyle/>
        <a:p>
          <a:endParaRPr lang="en-US"/>
        </a:p>
      </dgm:t>
    </dgm:pt>
    <dgm:pt modelId="{04AB4A7E-8FA4-7344-A825-4301178167F6}" type="sibTrans" cxnId="{07C2CA27-88E4-5440-BAD0-7935E055F13B}">
      <dgm:prSet/>
      <dgm:spPr/>
      <dgm:t>
        <a:bodyPr/>
        <a:lstStyle/>
        <a:p>
          <a:endParaRPr lang="en-US"/>
        </a:p>
      </dgm:t>
    </dgm:pt>
    <dgm:pt modelId="{5D6A5A57-93FD-8D4F-B1F0-172F792158B5}" type="pres">
      <dgm:prSet presAssocID="{07F35FE6-DD5D-DA4C-929A-4D6357B75AC5}" presName="linear" presStyleCnt="0">
        <dgm:presLayoutVars>
          <dgm:animLvl val="lvl"/>
          <dgm:resizeHandles val="exact"/>
        </dgm:presLayoutVars>
      </dgm:prSet>
      <dgm:spPr/>
    </dgm:pt>
    <dgm:pt modelId="{F8C481E7-BEED-2140-A83C-171C7DED615E}" type="pres">
      <dgm:prSet presAssocID="{EA4468CC-41DE-CA4A-8342-7AB9CCD54ECD}" presName="parentText" presStyleLbl="node1" presStyleIdx="0" presStyleCnt="1">
        <dgm:presLayoutVars>
          <dgm:chMax val="0"/>
          <dgm:bulletEnabled val="1"/>
        </dgm:presLayoutVars>
      </dgm:prSet>
      <dgm:spPr/>
    </dgm:pt>
  </dgm:ptLst>
  <dgm:cxnLst>
    <dgm:cxn modelId="{07C2CA27-88E4-5440-BAD0-7935E055F13B}" srcId="{07F35FE6-DD5D-DA4C-929A-4D6357B75AC5}" destId="{EA4468CC-41DE-CA4A-8342-7AB9CCD54ECD}" srcOrd="0" destOrd="0" parTransId="{214F5E1D-2D7D-6149-91A0-A57555843145}" sibTransId="{04AB4A7E-8FA4-7344-A825-4301178167F6}"/>
    <dgm:cxn modelId="{9F50F750-F887-E545-89A1-8126D3777A43}" type="presOf" srcId="{EA4468CC-41DE-CA4A-8342-7AB9CCD54ECD}" destId="{F8C481E7-BEED-2140-A83C-171C7DED615E}" srcOrd="0" destOrd="0" presId="urn:microsoft.com/office/officeart/2005/8/layout/vList2"/>
    <dgm:cxn modelId="{B95C3C89-C5BE-E44C-A9DF-E88DF16464F7}" type="presOf" srcId="{07F35FE6-DD5D-DA4C-929A-4D6357B75AC5}" destId="{5D6A5A57-93FD-8D4F-B1F0-172F792158B5}" srcOrd="0" destOrd="0" presId="urn:microsoft.com/office/officeart/2005/8/layout/vList2"/>
    <dgm:cxn modelId="{BC30CD8D-353C-C444-8145-0B0A42E84093}" type="presParOf" srcId="{5D6A5A57-93FD-8D4F-B1F0-172F792158B5}" destId="{F8C481E7-BEED-2140-A83C-171C7DED615E}"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09AEE0-9DE6-A24E-8F43-7094373763E2}">
      <dsp:nvSpPr>
        <dsp:cNvPr id="0" name=""/>
        <dsp:cNvSpPr/>
      </dsp:nvSpPr>
      <dsp:spPr>
        <a:xfrm>
          <a:off x="666" y="171505"/>
          <a:ext cx="3754491" cy="3754491"/>
        </a:xfrm>
        <a:prstGeom prst="ellipse">
          <a:avLst/>
        </a:prstGeom>
        <a:solidFill>
          <a:srgbClr val="7030A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en-US" sz="3400" b="1" kern="1200" dirty="0"/>
            <a:t>74% </a:t>
          </a:r>
          <a:r>
            <a:rPr lang="en-US" sz="3200" kern="1200" dirty="0"/>
            <a:t>had the same </a:t>
          </a:r>
          <a:r>
            <a:rPr lang="en-US" sz="3400" b="1" kern="1200" dirty="0"/>
            <a:t>hiring</a:t>
          </a:r>
          <a:r>
            <a:rPr lang="en-US" sz="3400" kern="1200" dirty="0"/>
            <a:t> </a:t>
          </a:r>
          <a:r>
            <a:rPr lang="en-US" sz="3400" b="1" kern="1200" dirty="0"/>
            <a:t>qualifications</a:t>
          </a:r>
          <a:r>
            <a:rPr lang="en-US" sz="3400" kern="1200" dirty="0"/>
            <a:t> </a:t>
          </a:r>
          <a:r>
            <a:rPr lang="en-US" sz="3200" kern="1200" dirty="0"/>
            <a:t>for job coaches and paras</a:t>
          </a:r>
        </a:p>
      </dsp:txBody>
      <dsp:txXfrm>
        <a:off x="550498" y="721337"/>
        <a:ext cx="2654827" cy="2654827"/>
      </dsp:txXfrm>
    </dsp:sp>
    <dsp:sp modelId="{6A25310C-1908-A742-80A8-171920048865}">
      <dsp:nvSpPr>
        <dsp:cNvPr id="0" name=""/>
        <dsp:cNvSpPr/>
      </dsp:nvSpPr>
      <dsp:spPr>
        <a:xfrm>
          <a:off x="3461014" y="-358769"/>
          <a:ext cx="2334356" cy="1267140"/>
        </a:xfrm>
        <a:prstGeom prst="rightArrow">
          <a:avLst>
            <a:gd name="adj1" fmla="val 60000"/>
            <a:gd name="adj2" fmla="val 50000"/>
          </a:avLst>
        </a:prstGeom>
        <a:solidFill>
          <a:srgbClr val="FF3F81"/>
        </a:solidFill>
        <a:ln>
          <a:solidFill>
            <a:srgbClr val="7030A0"/>
          </a:solid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2400300">
            <a:lnSpc>
              <a:spcPct val="90000"/>
            </a:lnSpc>
            <a:spcBef>
              <a:spcPct val="0"/>
            </a:spcBef>
            <a:spcAft>
              <a:spcPct val="35000"/>
            </a:spcAft>
            <a:buNone/>
          </a:pPr>
          <a:endParaRPr lang="en-US" sz="5400" kern="1200"/>
        </a:p>
      </dsp:txBody>
      <dsp:txXfrm>
        <a:off x="3461014" y="-105341"/>
        <a:ext cx="1954214" cy="760284"/>
      </dsp:txXfrm>
    </dsp:sp>
    <dsp:sp modelId="{958F7C6F-0D87-AF46-815F-E49E61D12993}">
      <dsp:nvSpPr>
        <dsp:cNvPr id="0" name=""/>
        <dsp:cNvSpPr/>
      </dsp:nvSpPr>
      <dsp:spPr>
        <a:xfrm>
          <a:off x="5633362" y="171505"/>
          <a:ext cx="3754491" cy="3754491"/>
        </a:xfrm>
        <a:prstGeom prst="ellipse">
          <a:avLst/>
        </a:prstGeom>
        <a:solidFill>
          <a:srgbClr val="7030A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en-US" sz="3400" b="1" kern="1200" dirty="0"/>
            <a:t>42% </a:t>
          </a:r>
          <a:r>
            <a:rPr lang="en-US" sz="3200" kern="1200" dirty="0"/>
            <a:t>had different </a:t>
          </a:r>
          <a:r>
            <a:rPr lang="en-US" sz="3400" b="1" kern="1200" dirty="0"/>
            <a:t>job descriptions </a:t>
          </a:r>
          <a:r>
            <a:rPr lang="en-US" sz="3200" kern="1200" dirty="0"/>
            <a:t>for job coaches and paras</a:t>
          </a:r>
        </a:p>
      </dsp:txBody>
      <dsp:txXfrm>
        <a:off x="6183194" y="721337"/>
        <a:ext cx="2654827" cy="2654827"/>
      </dsp:txXfrm>
    </dsp:sp>
    <dsp:sp modelId="{63AD2B6A-55B3-7E4D-BF70-8BA640344A38}">
      <dsp:nvSpPr>
        <dsp:cNvPr id="0" name=""/>
        <dsp:cNvSpPr/>
      </dsp:nvSpPr>
      <dsp:spPr>
        <a:xfrm rot="10800000">
          <a:off x="3593148" y="3189132"/>
          <a:ext cx="2334356" cy="1267140"/>
        </a:xfrm>
        <a:prstGeom prst="rightArrow">
          <a:avLst>
            <a:gd name="adj1" fmla="val 60000"/>
            <a:gd name="adj2" fmla="val 50000"/>
          </a:avLst>
        </a:prstGeom>
        <a:solidFill>
          <a:srgbClr val="FF3F81"/>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2400300">
            <a:lnSpc>
              <a:spcPct val="90000"/>
            </a:lnSpc>
            <a:spcBef>
              <a:spcPct val="0"/>
            </a:spcBef>
            <a:spcAft>
              <a:spcPct val="35000"/>
            </a:spcAft>
            <a:buNone/>
          </a:pPr>
          <a:endParaRPr lang="en-US" sz="5400" kern="1200"/>
        </a:p>
      </dsp:txBody>
      <dsp:txXfrm rot="10800000">
        <a:off x="3973290" y="3442560"/>
        <a:ext cx="1954214" cy="7602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7DC632-A0D4-054F-A495-1195F0462DFE}">
      <dsp:nvSpPr>
        <dsp:cNvPr id="0" name=""/>
        <dsp:cNvSpPr/>
      </dsp:nvSpPr>
      <dsp:spPr>
        <a:xfrm rot="5400000">
          <a:off x="-641315" y="641315"/>
          <a:ext cx="4275437" cy="2992805"/>
        </a:xfrm>
        <a:prstGeom prst="chevron">
          <a:avLst/>
        </a:prstGeom>
        <a:solidFill>
          <a:srgbClr val="7030A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b="1" kern="1200" dirty="0"/>
            <a:t>Primary Person Responsible</a:t>
          </a:r>
        </a:p>
      </dsp:txBody>
      <dsp:txXfrm rot="-5400000">
        <a:off x="2" y="1496402"/>
        <a:ext cx="2992805" cy="1282632"/>
      </dsp:txXfrm>
    </dsp:sp>
    <dsp:sp modelId="{091675A9-A6EA-5148-92EC-B5E78DC860CC}">
      <dsp:nvSpPr>
        <dsp:cNvPr id="0" name=""/>
        <dsp:cNvSpPr/>
      </dsp:nvSpPr>
      <dsp:spPr>
        <a:xfrm rot="5400000">
          <a:off x="5364685" y="-2371880"/>
          <a:ext cx="2779034" cy="752279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t>53.6% Vocational/transition coordinator</a:t>
          </a:r>
        </a:p>
        <a:p>
          <a:pPr marL="285750" lvl="1" indent="-285750" algn="l" defTabSz="1422400">
            <a:lnSpc>
              <a:spcPct val="90000"/>
            </a:lnSpc>
            <a:spcBef>
              <a:spcPct val="0"/>
            </a:spcBef>
            <a:spcAft>
              <a:spcPct val="15000"/>
            </a:spcAft>
            <a:buChar char="•"/>
          </a:pPr>
          <a:r>
            <a:rPr lang="en-US" sz="3200" kern="1200" dirty="0"/>
            <a:t>28.2% Special education teacher</a:t>
          </a:r>
        </a:p>
      </dsp:txBody>
      <dsp:txXfrm rot="-5400000">
        <a:off x="2992806" y="135660"/>
        <a:ext cx="7387133" cy="25077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5E37DE-E44B-7944-9FAA-59B1375AADC7}">
      <dsp:nvSpPr>
        <dsp:cNvPr id="0" name=""/>
        <dsp:cNvSpPr/>
      </dsp:nvSpPr>
      <dsp:spPr>
        <a:xfrm>
          <a:off x="0" y="2178"/>
          <a:ext cx="8346743" cy="2426579"/>
        </a:xfrm>
        <a:prstGeom prst="roundRect">
          <a:avLst/>
        </a:prstGeom>
        <a:solidFill>
          <a:srgbClr val="7030A0"/>
        </a:solidFill>
        <a:ln w="1270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Only 32% of participants reported job coaches at their school received training more than once a year. Overall frequency of training ranged from </a:t>
          </a:r>
          <a:r>
            <a:rPr lang="en-US" sz="3400" b="1" u="sng" kern="1200" dirty="0"/>
            <a:t>weekly to never</a:t>
          </a:r>
          <a:r>
            <a:rPr lang="en-US" sz="3400" kern="1200" dirty="0"/>
            <a:t>.</a:t>
          </a:r>
        </a:p>
      </dsp:txBody>
      <dsp:txXfrm>
        <a:off x="118456" y="120634"/>
        <a:ext cx="8109831" cy="21896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9D3B5E-C2B5-D24B-A6C3-D355A6E078FF}">
      <dsp:nvSpPr>
        <dsp:cNvPr id="0" name=""/>
        <dsp:cNvSpPr/>
      </dsp:nvSpPr>
      <dsp:spPr>
        <a:xfrm>
          <a:off x="139516" y="0"/>
          <a:ext cx="3507983" cy="2630987"/>
        </a:xfrm>
        <a:prstGeom prst="upArrow">
          <a:avLst/>
        </a:prstGeom>
        <a:solidFill>
          <a:srgbClr val="FF3F8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619EB3-1232-464B-9522-A3D796E7E637}">
      <dsp:nvSpPr>
        <dsp:cNvPr id="0" name=""/>
        <dsp:cNvSpPr/>
      </dsp:nvSpPr>
      <dsp:spPr>
        <a:xfrm>
          <a:off x="3725426" y="571055"/>
          <a:ext cx="6293192" cy="15434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0" rIns="227584" bIns="227584" numCol="1" spcCol="1270" anchor="ctr" anchorCtr="0">
          <a:noAutofit/>
        </a:bodyPr>
        <a:lstStyle/>
        <a:p>
          <a:pPr marL="0" lvl="0" indent="0" algn="l" defTabSz="1422400">
            <a:lnSpc>
              <a:spcPct val="90000"/>
            </a:lnSpc>
            <a:spcBef>
              <a:spcPct val="0"/>
            </a:spcBef>
            <a:spcAft>
              <a:spcPct val="35000"/>
            </a:spcAft>
            <a:buNone/>
          </a:pPr>
          <a:r>
            <a:rPr lang="en-US" sz="3200" kern="1200" dirty="0"/>
            <a:t>Episodic, on-the-fly training aligns with prior literature </a:t>
          </a:r>
          <a:r>
            <a:rPr lang="en-US" sz="2400" kern="1200" dirty="0"/>
            <a:t>(Carter et al., 2008; French, 2001)</a:t>
          </a:r>
          <a:endParaRPr lang="en-US" sz="3200" kern="1200" dirty="0"/>
        </a:p>
      </dsp:txBody>
      <dsp:txXfrm>
        <a:off x="3725426" y="571055"/>
        <a:ext cx="6293192" cy="1543442"/>
      </dsp:txXfrm>
    </dsp:sp>
    <dsp:sp modelId="{ED68C8E8-D34F-DC41-9F54-265E81F041A6}">
      <dsp:nvSpPr>
        <dsp:cNvPr id="0" name=""/>
        <dsp:cNvSpPr/>
      </dsp:nvSpPr>
      <dsp:spPr>
        <a:xfrm>
          <a:off x="1191911" y="2850236"/>
          <a:ext cx="3507983" cy="2630987"/>
        </a:xfrm>
        <a:prstGeom prst="downArrow">
          <a:avLst/>
        </a:prstGeom>
        <a:solidFill>
          <a:srgbClr val="FF3F8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4275D0-F157-F84A-8614-C5BBAE15325C}">
      <dsp:nvSpPr>
        <dsp:cNvPr id="0" name=""/>
        <dsp:cNvSpPr/>
      </dsp:nvSpPr>
      <dsp:spPr>
        <a:xfrm>
          <a:off x="4805134" y="2850236"/>
          <a:ext cx="6293192" cy="2630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0" rIns="227584" bIns="227584" numCol="1" spcCol="1270" anchor="ctr" anchorCtr="0">
          <a:noAutofit/>
        </a:bodyPr>
        <a:lstStyle/>
        <a:p>
          <a:pPr marL="0" lvl="0" indent="0" algn="l" defTabSz="1422400">
            <a:lnSpc>
              <a:spcPct val="90000"/>
            </a:lnSpc>
            <a:spcBef>
              <a:spcPct val="0"/>
            </a:spcBef>
            <a:spcAft>
              <a:spcPct val="35000"/>
            </a:spcAft>
            <a:buNone/>
          </a:pPr>
          <a:r>
            <a:rPr lang="en-US" sz="3200" kern="1200" dirty="0"/>
            <a:t>Contrasts with effective training practices </a:t>
          </a:r>
          <a:r>
            <a:rPr lang="en-US" sz="2400" kern="1200" dirty="0"/>
            <a:t>(Brock, 2017)</a:t>
          </a:r>
        </a:p>
        <a:p>
          <a:pPr marL="0" lvl="0" indent="0" algn="l" defTabSz="1422400">
            <a:lnSpc>
              <a:spcPct val="90000"/>
            </a:lnSpc>
            <a:spcBef>
              <a:spcPct val="0"/>
            </a:spcBef>
            <a:spcAft>
              <a:spcPct val="35000"/>
            </a:spcAft>
            <a:buNone/>
          </a:pPr>
          <a:r>
            <a:rPr lang="en-US" sz="2000" kern="1200" dirty="0"/>
            <a:t>use of an implementation checklist</a:t>
          </a:r>
        </a:p>
        <a:p>
          <a:pPr marL="0" lvl="0" indent="0" algn="l" defTabSz="1422400">
            <a:lnSpc>
              <a:spcPct val="90000"/>
            </a:lnSpc>
            <a:spcBef>
              <a:spcPct val="0"/>
            </a:spcBef>
            <a:spcAft>
              <a:spcPct val="35000"/>
            </a:spcAft>
            <a:buFont typeface="Arial" panose="020B0604020202020204" pitchFamily="34" charset="0"/>
            <a:buNone/>
          </a:pPr>
          <a:r>
            <a:rPr lang="en-US" sz="2000" kern="1200" dirty="0"/>
            <a:t>explaining steps on the checklist</a:t>
          </a:r>
        </a:p>
        <a:p>
          <a:pPr marL="0" lvl="0" indent="0" algn="l" defTabSz="1422400">
            <a:lnSpc>
              <a:spcPct val="90000"/>
            </a:lnSpc>
            <a:spcBef>
              <a:spcPct val="0"/>
            </a:spcBef>
            <a:spcAft>
              <a:spcPct val="35000"/>
            </a:spcAft>
            <a:buFont typeface="Arial" panose="020B0604020202020204" pitchFamily="34" charset="0"/>
            <a:buNone/>
          </a:pPr>
          <a:r>
            <a:rPr lang="en-US" sz="2000" kern="1200" dirty="0"/>
            <a:t>modeling each step</a:t>
          </a:r>
        </a:p>
        <a:p>
          <a:pPr marL="0" lvl="0" indent="0" algn="l" defTabSz="1422400">
            <a:lnSpc>
              <a:spcPct val="90000"/>
            </a:lnSpc>
            <a:spcBef>
              <a:spcPct val="0"/>
            </a:spcBef>
            <a:spcAft>
              <a:spcPct val="35000"/>
            </a:spcAft>
            <a:buFont typeface="Arial" panose="020B0604020202020204" pitchFamily="34" charset="0"/>
            <a:buNone/>
          </a:pPr>
          <a:r>
            <a:rPr lang="en-US" sz="2000" kern="1200" dirty="0"/>
            <a:t>observing the paraprofessional implementing each step</a:t>
          </a:r>
        </a:p>
        <a:p>
          <a:pPr marL="0" lvl="0" indent="0" algn="l" defTabSz="1422400">
            <a:lnSpc>
              <a:spcPct val="90000"/>
            </a:lnSpc>
            <a:spcBef>
              <a:spcPct val="0"/>
            </a:spcBef>
            <a:spcAft>
              <a:spcPct val="35000"/>
            </a:spcAft>
            <a:buFont typeface="Arial" panose="020B0604020202020204" pitchFamily="34" charset="0"/>
            <a:buNone/>
          </a:pPr>
          <a:r>
            <a:rPr lang="en-US" sz="2000" kern="1200" dirty="0"/>
            <a:t>providing performance feedback</a:t>
          </a:r>
        </a:p>
        <a:p>
          <a:pPr marL="0" lvl="0" indent="0" algn="l" defTabSz="1422400">
            <a:lnSpc>
              <a:spcPct val="90000"/>
            </a:lnSpc>
            <a:spcBef>
              <a:spcPct val="0"/>
            </a:spcBef>
            <a:spcAft>
              <a:spcPct val="35000"/>
            </a:spcAft>
            <a:buNone/>
          </a:pPr>
          <a:endParaRPr lang="en-US" sz="3100" kern="1200" dirty="0"/>
        </a:p>
      </dsp:txBody>
      <dsp:txXfrm>
        <a:off x="4805134" y="2850236"/>
        <a:ext cx="6293192" cy="26309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374BD2-13A2-6E45-B884-B15AB46EE447}">
      <dsp:nvSpPr>
        <dsp:cNvPr id="0" name=""/>
        <dsp:cNvSpPr/>
      </dsp:nvSpPr>
      <dsp:spPr>
        <a:xfrm rot="5400000">
          <a:off x="-233319" y="238135"/>
          <a:ext cx="1555464" cy="1088825"/>
        </a:xfrm>
        <a:prstGeom prst="chevron">
          <a:avLst/>
        </a:prstGeom>
        <a:solidFill>
          <a:srgbClr val="7030A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Frequency</a:t>
          </a:r>
        </a:p>
      </dsp:txBody>
      <dsp:txXfrm rot="-5400000">
        <a:off x="1" y="549229"/>
        <a:ext cx="1088825" cy="466639"/>
      </dsp:txXfrm>
    </dsp:sp>
    <dsp:sp modelId="{4B85B81E-BA07-7944-88AD-50D2D42BC26D}">
      <dsp:nvSpPr>
        <dsp:cNvPr id="0" name=""/>
        <dsp:cNvSpPr/>
      </dsp:nvSpPr>
      <dsp:spPr>
        <a:xfrm rot="5400000">
          <a:off x="5652097" y="-4558455"/>
          <a:ext cx="1011052" cy="10137595"/>
        </a:xfrm>
        <a:prstGeom prst="round2SameRect">
          <a:avLst/>
        </a:prstGeom>
        <a:solidFill>
          <a:schemeClr val="lt1">
            <a:alpha val="90000"/>
            <a:hueOff val="0"/>
            <a:satOff val="0"/>
            <a:lumOff val="0"/>
            <a:alphaOff val="0"/>
          </a:schemeClr>
        </a:solidFill>
        <a:ln w="12700" cap="flat" cmpd="sng" algn="ctr">
          <a:solidFill>
            <a:srgbClr val="7030A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Most met with their job coaches daily (31%) or once a week (39%)</a:t>
          </a:r>
        </a:p>
        <a:p>
          <a:pPr marL="285750" lvl="1" indent="-285750" algn="l" defTabSz="1244600">
            <a:lnSpc>
              <a:spcPct val="90000"/>
            </a:lnSpc>
            <a:spcBef>
              <a:spcPct val="0"/>
            </a:spcBef>
            <a:spcAft>
              <a:spcPct val="15000"/>
            </a:spcAft>
            <a:buChar char="•"/>
          </a:pPr>
          <a:r>
            <a:rPr lang="en-US" sz="2800" kern="1200" dirty="0"/>
            <a:t>Most meetings averaged 6-20 minutes (45.7%)</a:t>
          </a:r>
        </a:p>
      </dsp:txBody>
      <dsp:txXfrm rot="-5400000">
        <a:off x="1088826" y="54171"/>
        <a:ext cx="10088240" cy="912342"/>
      </dsp:txXfrm>
    </dsp:sp>
    <dsp:sp modelId="{A5908A73-653E-8E43-A9E5-10C5D972263E}">
      <dsp:nvSpPr>
        <dsp:cNvPr id="0" name=""/>
        <dsp:cNvSpPr/>
      </dsp:nvSpPr>
      <dsp:spPr>
        <a:xfrm rot="5400000">
          <a:off x="-233319" y="1609117"/>
          <a:ext cx="1555464" cy="1088825"/>
        </a:xfrm>
        <a:prstGeom prst="chevron">
          <a:avLst/>
        </a:prstGeom>
        <a:solidFill>
          <a:srgbClr val="7030A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Location of meetings</a:t>
          </a:r>
        </a:p>
      </dsp:txBody>
      <dsp:txXfrm rot="-5400000">
        <a:off x="1" y="1920211"/>
        <a:ext cx="1088825" cy="466639"/>
      </dsp:txXfrm>
    </dsp:sp>
    <dsp:sp modelId="{87275A7B-5451-814B-B320-B457DD3F865E}">
      <dsp:nvSpPr>
        <dsp:cNvPr id="0" name=""/>
        <dsp:cNvSpPr/>
      </dsp:nvSpPr>
      <dsp:spPr>
        <a:xfrm rot="5400000">
          <a:off x="5761502" y="-3187207"/>
          <a:ext cx="792242" cy="10137595"/>
        </a:xfrm>
        <a:prstGeom prst="round2SameRect">
          <a:avLst/>
        </a:prstGeom>
        <a:solidFill>
          <a:schemeClr val="lt1">
            <a:alpha val="90000"/>
            <a:hueOff val="0"/>
            <a:satOff val="0"/>
            <a:lumOff val="0"/>
            <a:alphaOff val="0"/>
          </a:schemeClr>
        </a:solidFill>
        <a:ln w="12700" cap="flat" cmpd="sng" algn="ctr">
          <a:solidFill>
            <a:srgbClr val="7030A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Face-to-face (98.1%) </a:t>
          </a:r>
        </a:p>
      </dsp:txBody>
      <dsp:txXfrm rot="-5400000">
        <a:off x="1088826" y="1524143"/>
        <a:ext cx="10098921" cy="714894"/>
      </dsp:txXfrm>
    </dsp:sp>
    <dsp:sp modelId="{59AA599B-CB2E-524C-A007-90B4FB684D14}">
      <dsp:nvSpPr>
        <dsp:cNvPr id="0" name=""/>
        <dsp:cNvSpPr/>
      </dsp:nvSpPr>
      <dsp:spPr>
        <a:xfrm rot="5400000">
          <a:off x="-233319" y="3189620"/>
          <a:ext cx="1555464" cy="1088825"/>
        </a:xfrm>
        <a:prstGeom prst="chevron">
          <a:avLst/>
        </a:prstGeom>
        <a:solidFill>
          <a:srgbClr val="7030A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Focus of meetings</a:t>
          </a:r>
        </a:p>
      </dsp:txBody>
      <dsp:txXfrm rot="-5400000">
        <a:off x="1" y="3500714"/>
        <a:ext cx="1088825" cy="466639"/>
      </dsp:txXfrm>
    </dsp:sp>
    <dsp:sp modelId="{D5F6F785-EB23-2B44-972B-B454B57E8011}">
      <dsp:nvSpPr>
        <dsp:cNvPr id="0" name=""/>
        <dsp:cNvSpPr/>
      </dsp:nvSpPr>
      <dsp:spPr>
        <a:xfrm rot="5400000">
          <a:off x="5401722" y="-1508858"/>
          <a:ext cx="1430092" cy="10137595"/>
        </a:xfrm>
        <a:prstGeom prst="round2SameRect">
          <a:avLst/>
        </a:prstGeom>
        <a:solidFill>
          <a:schemeClr val="lt1">
            <a:alpha val="90000"/>
            <a:hueOff val="0"/>
            <a:satOff val="0"/>
            <a:lumOff val="0"/>
            <a:alphaOff val="0"/>
          </a:schemeClr>
        </a:solidFill>
        <a:ln w="12700" cap="flat" cmpd="sng" algn="ctr">
          <a:solidFill>
            <a:srgbClr val="7030A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Student concerns (94%), student progress (88%), concerns about the worksite (84%), changes needed at the worksite (75%)</a:t>
          </a:r>
        </a:p>
        <a:p>
          <a:pPr marL="285750" lvl="1" indent="-285750" algn="l" defTabSz="1244600">
            <a:lnSpc>
              <a:spcPct val="90000"/>
            </a:lnSpc>
            <a:spcBef>
              <a:spcPct val="0"/>
            </a:spcBef>
            <a:spcAft>
              <a:spcPct val="15000"/>
            </a:spcAft>
            <a:buChar char="•"/>
          </a:pPr>
          <a:r>
            <a:rPr lang="en-US" sz="2800" kern="1200" dirty="0"/>
            <a:t>Little on job coach performance (33%) or responsibilities (32%)</a:t>
          </a:r>
        </a:p>
      </dsp:txBody>
      <dsp:txXfrm rot="-5400000">
        <a:off x="1047971" y="2914704"/>
        <a:ext cx="10067784" cy="12904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5E37DE-E44B-7944-9FAA-59B1375AADC7}">
      <dsp:nvSpPr>
        <dsp:cNvPr id="0" name=""/>
        <dsp:cNvSpPr/>
      </dsp:nvSpPr>
      <dsp:spPr>
        <a:xfrm>
          <a:off x="0" y="264842"/>
          <a:ext cx="8401334" cy="1901250"/>
        </a:xfrm>
        <a:prstGeom prst="roundRect">
          <a:avLst/>
        </a:prstGeom>
        <a:solidFill>
          <a:srgbClr val="7030A0"/>
        </a:solidFill>
        <a:ln w="1270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effectLst/>
              <a:latin typeface="Calibri" panose="020F0502020204030204" pitchFamily="34" charset="0"/>
              <a:ea typeface="Aptos" panose="020B0004020202020204" pitchFamily="34" charset="0"/>
              <a:cs typeface="Calibri" panose="020F0502020204030204" pitchFamily="34" charset="0"/>
            </a:rPr>
            <a:t>One-quarter of the participants indicated that job coaches receive </a:t>
          </a:r>
          <a:r>
            <a:rPr lang="en-US" sz="3400" b="1" kern="1200" dirty="0">
              <a:effectLst/>
              <a:latin typeface="Calibri" panose="020F0502020204030204" pitchFamily="34" charset="0"/>
              <a:ea typeface="Aptos" panose="020B0004020202020204" pitchFamily="34" charset="0"/>
              <a:cs typeface="Calibri" panose="020F0502020204030204" pitchFamily="34" charset="0"/>
            </a:rPr>
            <a:t>no supervision </a:t>
          </a:r>
          <a:r>
            <a:rPr lang="en-US" sz="3400" kern="1200" dirty="0">
              <a:effectLst/>
              <a:latin typeface="Calibri" panose="020F0502020204030204" pitchFamily="34" charset="0"/>
              <a:ea typeface="Aptos" panose="020B0004020202020204" pitchFamily="34" charset="0"/>
              <a:cs typeface="Calibri" panose="020F0502020204030204" pitchFamily="34" charset="0"/>
            </a:rPr>
            <a:t>from school personnel at community worksites.</a:t>
          </a:r>
          <a:r>
            <a:rPr lang="en-US" sz="3400" kern="1200" dirty="0">
              <a:effectLst/>
              <a:latin typeface="Calibri" panose="020F0502020204030204" pitchFamily="34" charset="0"/>
              <a:cs typeface="Calibri" panose="020F0502020204030204" pitchFamily="34" charset="0"/>
            </a:rPr>
            <a:t> </a:t>
          </a:r>
          <a:endParaRPr lang="en-US" sz="3400" kern="1200" dirty="0"/>
        </a:p>
      </dsp:txBody>
      <dsp:txXfrm>
        <a:off x="92811" y="357653"/>
        <a:ext cx="8215712" cy="171562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92E445-B785-534C-B7A5-B9B9B7B49626}">
      <dsp:nvSpPr>
        <dsp:cNvPr id="0" name=""/>
        <dsp:cNvSpPr/>
      </dsp:nvSpPr>
      <dsp:spPr>
        <a:xfrm>
          <a:off x="554184" y="38109"/>
          <a:ext cx="7391394" cy="2281500"/>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Participants from rural schools rated </a:t>
          </a:r>
          <a:r>
            <a:rPr lang="en-US" sz="3200" b="1" kern="1200" dirty="0"/>
            <a:t>developing CBWEs </a:t>
          </a:r>
          <a:r>
            <a:rPr lang="en-US" sz="3200" kern="1200" dirty="0"/>
            <a:t>as a significantly greater responsibility of job coaches than participants from urban schools.</a:t>
          </a:r>
        </a:p>
      </dsp:txBody>
      <dsp:txXfrm>
        <a:off x="665558" y="149483"/>
        <a:ext cx="7168646" cy="205875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481E7-BEED-2140-A83C-171C7DED615E}">
      <dsp:nvSpPr>
        <dsp:cNvPr id="0" name=""/>
        <dsp:cNvSpPr/>
      </dsp:nvSpPr>
      <dsp:spPr>
        <a:xfrm>
          <a:off x="0" y="302"/>
          <a:ext cx="8472055" cy="2596714"/>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Participants with a vocational/transition coordinator rated job coaches’ responsibilities related to </a:t>
          </a:r>
          <a:r>
            <a:rPr lang="en-US" sz="3200" b="1" kern="1200" dirty="0"/>
            <a:t>providing instruction</a:t>
          </a:r>
          <a:r>
            <a:rPr lang="en-US" sz="3200" kern="1200" dirty="0"/>
            <a:t> significantly higher than participants who did not have a vocational/transition coordinator</a:t>
          </a:r>
        </a:p>
      </dsp:txBody>
      <dsp:txXfrm>
        <a:off x="126761" y="127063"/>
        <a:ext cx="8218533" cy="234319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242DA7-C107-4946-B169-2B7D7A6F2C41}" type="datetimeFigureOut">
              <a:rPr lang="en-US" smtClean="0"/>
              <a:t>4/25/25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9F71D1-B136-4D4A-AC22-CFB3A6FC1081}" type="slidenum">
              <a:rPr lang="en-US" smtClean="0"/>
              <a:t>‹#›</a:t>
            </a:fld>
            <a:endParaRPr lang="en-US"/>
          </a:p>
        </p:txBody>
      </p:sp>
    </p:spTree>
    <p:extLst>
      <p:ext uri="{BB962C8B-B14F-4D97-AF65-F5344CB8AC3E}">
        <p14:creationId xmlns:p14="http://schemas.microsoft.com/office/powerpoint/2010/main" val="3483905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3</a:t>
            </a:fld>
            <a:endParaRPr lang="en-US"/>
          </a:p>
        </p:txBody>
      </p:sp>
    </p:spTree>
    <p:extLst>
      <p:ext uri="{BB962C8B-B14F-4D97-AF65-F5344CB8AC3E}">
        <p14:creationId xmlns:p14="http://schemas.microsoft.com/office/powerpoint/2010/main" val="4230732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22</a:t>
            </a:fld>
            <a:endParaRPr lang="en-US"/>
          </a:p>
        </p:txBody>
      </p:sp>
    </p:spTree>
    <p:extLst>
      <p:ext uri="{BB962C8B-B14F-4D97-AF65-F5344CB8AC3E}">
        <p14:creationId xmlns:p14="http://schemas.microsoft.com/office/powerpoint/2010/main" val="3767045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25</a:t>
            </a:fld>
            <a:endParaRPr lang="en-US"/>
          </a:p>
        </p:txBody>
      </p:sp>
    </p:spTree>
    <p:extLst>
      <p:ext uri="{BB962C8B-B14F-4D97-AF65-F5344CB8AC3E}">
        <p14:creationId xmlns:p14="http://schemas.microsoft.com/office/powerpoint/2010/main" val="501382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26</a:t>
            </a:fld>
            <a:endParaRPr lang="en-US"/>
          </a:p>
        </p:txBody>
      </p:sp>
    </p:spTree>
    <p:extLst>
      <p:ext uri="{BB962C8B-B14F-4D97-AF65-F5344CB8AC3E}">
        <p14:creationId xmlns:p14="http://schemas.microsoft.com/office/powerpoint/2010/main" val="23822896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10B61-D74E-69B6-EC69-1AAD1AD3F6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63F06A-81E0-21DD-60E8-C90A2AE840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F9A48C-6E97-2CBC-411D-915EDA7F5BB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C8D17EB-A148-4C46-B908-11355B295DA4}"/>
              </a:ext>
            </a:extLst>
          </p:cNvPr>
          <p:cNvSpPr>
            <a:spLocks noGrp="1"/>
          </p:cNvSpPr>
          <p:nvPr>
            <p:ph type="sldNum" sz="quarter" idx="5"/>
          </p:nvPr>
        </p:nvSpPr>
        <p:spPr/>
        <p:txBody>
          <a:bodyPr/>
          <a:lstStyle/>
          <a:p>
            <a:fld id="{C89F71D1-B136-4D4A-AC22-CFB3A6FC1081}" type="slidenum">
              <a:rPr lang="en-US" smtClean="0"/>
              <a:t>27</a:t>
            </a:fld>
            <a:endParaRPr lang="en-US"/>
          </a:p>
        </p:txBody>
      </p:sp>
    </p:spTree>
    <p:extLst>
      <p:ext uri="{BB962C8B-B14F-4D97-AF65-F5344CB8AC3E}">
        <p14:creationId xmlns:p14="http://schemas.microsoft.com/office/powerpoint/2010/main" val="4038669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31</a:t>
            </a:fld>
            <a:endParaRPr lang="en-US"/>
          </a:p>
        </p:txBody>
      </p:sp>
    </p:spTree>
    <p:extLst>
      <p:ext uri="{BB962C8B-B14F-4D97-AF65-F5344CB8AC3E}">
        <p14:creationId xmlns:p14="http://schemas.microsoft.com/office/powerpoint/2010/main" val="2693706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32</a:t>
            </a:fld>
            <a:endParaRPr lang="en-US"/>
          </a:p>
        </p:txBody>
      </p:sp>
    </p:spTree>
    <p:extLst>
      <p:ext uri="{BB962C8B-B14F-4D97-AF65-F5344CB8AC3E}">
        <p14:creationId xmlns:p14="http://schemas.microsoft.com/office/powerpoint/2010/main" val="2221422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35</a:t>
            </a:fld>
            <a:endParaRPr lang="en-US"/>
          </a:p>
        </p:txBody>
      </p:sp>
    </p:spTree>
    <p:extLst>
      <p:ext uri="{BB962C8B-B14F-4D97-AF65-F5344CB8AC3E}">
        <p14:creationId xmlns:p14="http://schemas.microsoft.com/office/powerpoint/2010/main" val="2300371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36</a:t>
            </a:fld>
            <a:endParaRPr lang="en-US"/>
          </a:p>
        </p:txBody>
      </p:sp>
    </p:spTree>
    <p:extLst>
      <p:ext uri="{BB962C8B-B14F-4D97-AF65-F5344CB8AC3E}">
        <p14:creationId xmlns:p14="http://schemas.microsoft.com/office/powerpoint/2010/main" val="27886391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6E7DC2-4890-62A0-1A7B-9A3D3DC077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653570-F216-ACC5-40DF-140DB4A6A0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C5D7E1-C80B-3F7D-1204-491304F75D8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8AD5FE28-7CE9-9AA4-2624-C2F01FD996B7}"/>
              </a:ext>
            </a:extLst>
          </p:cNvPr>
          <p:cNvSpPr>
            <a:spLocks noGrp="1"/>
          </p:cNvSpPr>
          <p:nvPr>
            <p:ph type="sldNum" sz="quarter" idx="5"/>
          </p:nvPr>
        </p:nvSpPr>
        <p:spPr/>
        <p:txBody>
          <a:bodyPr/>
          <a:lstStyle/>
          <a:p>
            <a:fld id="{C89F71D1-B136-4D4A-AC22-CFB3A6FC1081}" type="slidenum">
              <a:rPr lang="en-US" smtClean="0"/>
              <a:t>37</a:t>
            </a:fld>
            <a:endParaRPr lang="en-US"/>
          </a:p>
        </p:txBody>
      </p:sp>
    </p:spTree>
    <p:extLst>
      <p:ext uri="{BB962C8B-B14F-4D97-AF65-F5344CB8AC3E}">
        <p14:creationId xmlns:p14="http://schemas.microsoft.com/office/powerpoint/2010/main" val="31653969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40</a:t>
            </a:fld>
            <a:endParaRPr lang="en-US"/>
          </a:p>
        </p:txBody>
      </p:sp>
    </p:spTree>
    <p:extLst>
      <p:ext uri="{BB962C8B-B14F-4D97-AF65-F5344CB8AC3E}">
        <p14:creationId xmlns:p14="http://schemas.microsoft.com/office/powerpoint/2010/main" val="2934342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4</a:t>
            </a:fld>
            <a:endParaRPr lang="en-US"/>
          </a:p>
        </p:txBody>
      </p:sp>
    </p:spTree>
    <p:extLst>
      <p:ext uri="{BB962C8B-B14F-4D97-AF65-F5344CB8AC3E}">
        <p14:creationId xmlns:p14="http://schemas.microsoft.com/office/powerpoint/2010/main" val="937318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B9132D-DB44-EBA5-D4B5-D1B4D031BAD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CF630A-DA23-B9B5-83B8-BFA2809968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3B3114-0562-4C73-ADCE-C361A08FC96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8D42F58-9698-72F4-0743-1255E83DC40D}"/>
              </a:ext>
            </a:extLst>
          </p:cNvPr>
          <p:cNvSpPr>
            <a:spLocks noGrp="1"/>
          </p:cNvSpPr>
          <p:nvPr>
            <p:ph type="sldNum" sz="quarter" idx="5"/>
          </p:nvPr>
        </p:nvSpPr>
        <p:spPr/>
        <p:txBody>
          <a:bodyPr/>
          <a:lstStyle/>
          <a:p>
            <a:fld id="{C89F71D1-B136-4D4A-AC22-CFB3A6FC1081}" type="slidenum">
              <a:rPr lang="en-US" smtClean="0"/>
              <a:t>41</a:t>
            </a:fld>
            <a:endParaRPr lang="en-US"/>
          </a:p>
        </p:txBody>
      </p:sp>
    </p:spTree>
    <p:extLst>
      <p:ext uri="{BB962C8B-B14F-4D97-AF65-F5344CB8AC3E}">
        <p14:creationId xmlns:p14="http://schemas.microsoft.com/office/powerpoint/2010/main" val="2796868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Increasingly, paraprofessionals are being asked to support students at CBWEs (in addition to or instead of) their role in the classroom. In this capacity, they are largely serving as a job coach, (remind audience) is typically used within supported and customized employment. </a:t>
            </a:r>
          </a:p>
          <a:p>
            <a:endParaRPr lang="en-US"/>
          </a:p>
          <a:p>
            <a:r>
              <a:rPr lang="en-US"/>
              <a:t>Bullet 1: Explain more about the typical role of job coach within adult services, standards set forth by ACRE, focus more heavily on bolded domain which may be most applicable to paraprofessionals</a:t>
            </a:r>
          </a:p>
          <a:p>
            <a:endParaRPr lang="en-US"/>
          </a:p>
          <a:p>
            <a:r>
              <a:rPr lang="en-US"/>
              <a:t>Bullet 2: Describe briefly about unique role of paraprofessional job coaches, explain how some of these skills listed (among others) may be brand new to paraprofessionals but are important to improve likelihood students will transition into CIE. Also briefly explain that some practices may be incongruent with what they’re used to (e.g., natural supports vs. supporting task completion in the classroom, social stigmatization of having a para nearby at work).  Note that paraprofessionals may also be involved in other ways that take place outside of the worksite (e.g., job development). </a:t>
            </a:r>
          </a:p>
          <a:p>
            <a:endParaRPr lang="en-US"/>
          </a:p>
          <a:p>
            <a:r>
              <a:rPr lang="en-US"/>
              <a:t>Transition into slide 7 on emerging research on paraprofessional job coaches: What research has only begun to shred light on is the scope of responsibilities that paraprofessionals may have related to CBWEs.</a:t>
            </a:r>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5</a:t>
            </a:fld>
            <a:endParaRPr lang="en-US"/>
          </a:p>
        </p:txBody>
      </p:sp>
    </p:spTree>
    <p:extLst>
      <p:ext uri="{BB962C8B-B14F-4D97-AF65-F5344CB8AC3E}">
        <p14:creationId xmlns:p14="http://schemas.microsoft.com/office/powerpoint/2010/main" val="3986376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7</a:t>
            </a:fld>
            <a:endParaRPr lang="en-US"/>
          </a:p>
        </p:txBody>
      </p:sp>
    </p:spTree>
    <p:extLst>
      <p:ext uri="{BB962C8B-B14F-4D97-AF65-F5344CB8AC3E}">
        <p14:creationId xmlns:p14="http://schemas.microsoft.com/office/powerpoint/2010/main" val="3747334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8</a:t>
            </a:fld>
            <a:endParaRPr lang="en-US"/>
          </a:p>
        </p:txBody>
      </p:sp>
    </p:spTree>
    <p:extLst>
      <p:ext uri="{BB962C8B-B14F-4D97-AF65-F5344CB8AC3E}">
        <p14:creationId xmlns:p14="http://schemas.microsoft.com/office/powerpoint/2010/main" val="3468351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15</a:t>
            </a:fld>
            <a:endParaRPr lang="en-US"/>
          </a:p>
        </p:txBody>
      </p:sp>
    </p:spTree>
    <p:extLst>
      <p:ext uri="{BB962C8B-B14F-4D97-AF65-F5344CB8AC3E}">
        <p14:creationId xmlns:p14="http://schemas.microsoft.com/office/powerpoint/2010/main" val="3721452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17</a:t>
            </a:fld>
            <a:endParaRPr lang="en-US"/>
          </a:p>
        </p:txBody>
      </p:sp>
    </p:spTree>
    <p:extLst>
      <p:ext uri="{BB962C8B-B14F-4D97-AF65-F5344CB8AC3E}">
        <p14:creationId xmlns:p14="http://schemas.microsoft.com/office/powerpoint/2010/main" val="3315253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20</a:t>
            </a:fld>
            <a:endParaRPr lang="en-US"/>
          </a:p>
        </p:txBody>
      </p:sp>
    </p:spTree>
    <p:extLst>
      <p:ext uri="{BB962C8B-B14F-4D97-AF65-F5344CB8AC3E}">
        <p14:creationId xmlns:p14="http://schemas.microsoft.com/office/powerpoint/2010/main" val="1629533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9F71D1-B136-4D4A-AC22-CFB3A6FC1081}" type="slidenum">
              <a:rPr lang="en-US" smtClean="0"/>
              <a:t>21</a:t>
            </a:fld>
            <a:endParaRPr lang="en-US"/>
          </a:p>
        </p:txBody>
      </p:sp>
    </p:spTree>
    <p:extLst>
      <p:ext uri="{BB962C8B-B14F-4D97-AF65-F5344CB8AC3E}">
        <p14:creationId xmlns:p14="http://schemas.microsoft.com/office/powerpoint/2010/main" val="2694775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50582-670A-CF40-81DD-D4DFC7D8A693}"/>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1B1BC70-D82E-8447-B362-39571D3AC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6" name="Rectangle 15">
            <a:extLst>
              <a:ext uri="{FF2B5EF4-FFF2-40B4-BE49-F238E27FC236}">
                <a16:creationId xmlns:a16="http://schemas.microsoft.com/office/drawing/2014/main" id="{2A3FA354-A447-23CE-D007-4AC5EABA18A5}"/>
              </a:ext>
            </a:extLst>
          </p:cNvPr>
          <p:cNvSpPr/>
          <p:nvPr userDrawn="1"/>
        </p:nvSpPr>
        <p:spPr>
          <a:xfrm>
            <a:off x="78828" y="0"/>
            <a:ext cx="772510" cy="6858000"/>
          </a:xfrm>
          <a:prstGeom prst="rect">
            <a:avLst/>
          </a:prstGeom>
          <a:solidFill>
            <a:srgbClr val="FF3F81"/>
          </a:solidFill>
          <a:ln w="0">
            <a:solidFill>
              <a:srgbClr val="542E8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A88A510-8EF8-5F61-2DFE-40C0AF43A517}"/>
              </a:ext>
            </a:extLst>
          </p:cNvPr>
          <p:cNvSpPr/>
          <p:nvPr userDrawn="1"/>
        </p:nvSpPr>
        <p:spPr>
          <a:xfrm>
            <a:off x="0" y="0"/>
            <a:ext cx="772510" cy="6858000"/>
          </a:xfrm>
          <a:prstGeom prst="rect">
            <a:avLst/>
          </a:prstGeom>
          <a:solidFill>
            <a:srgbClr val="542E86"/>
          </a:solidFill>
          <a:ln w="0">
            <a:solidFill>
              <a:srgbClr val="542E8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3717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AC85A-1D4D-CB4B-AEFD-9B727F471A90}"/>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CC1E3A3-0112-3C47-8413-C6EFC30E6117}"/>
              </a:ext>
            </a:extLst>
          </p:cNvPr>
          <p:cNvSpPr>
            <a:spLocks noGrp="1"/>
          </p:cNvSpPr>
          <p:nvPr>
            <p:ph type="pic" idx="1"/>
          </p:nvPr>
        </p:nvSpPr>
        <p:spPr>
          <a:xfrm>
            <a:off x="5183188" y="1787835"/>
            <a:ext cx="6172200" cy="407321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99EDF7-7BE6-D84F-A2E7-4ABE6D350D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0" name="Picture 9" descr="A purple circle with a mask and green text&#10;&#10;Description automatically generated">
            <a:extLst>
              <a:ext uri="{FF2B5EF4-FFF2-40B4-BE49-F238E27FC236}">
                <a16:creationId xmlns:a16="http://schemas.microsoft.com/office/drawing/2014/main" id="{EA6CD988-70C1-E30E-7F76-AF0087B491A9}"/>
              </a:ext>
            </a:extLst>
          </p:cNvPr>
          <p:cNvPicPr>
            <a:picLocks noChangeAspect="1"/>
          </p:cNvPicPr>
          <p:nvPr userDrawn="1"/>
        </p:nvPicPr>
        <p:blipFill>
          <a:blip r:embed="rId2"/>
          <a:stretch>
            <a:fillRect/>
          </a:stretch>
        </p:blipFill>
        <p:spPr>
          <a:xfrm>
            <a:off x="9648497" y="230188"/>
            <a:ext cx="2543503" cy="1249672"/>
          </a:xfrm>
          <a:prstGeom prst="rect">
            <a:avLst/>
          </a:prstGeom>
        </p:spPr>
      </p:pic>
      <p:sp>
        <p:nvSpPr>
          <p:cNvPr id="5" name="Rectangle 4">
            <a:extLst>
              <a:ext uri="{FF2B5EF4-FFF2-40B4-BE49-F238E27FC236}">
                <a16:creationId xmlns:a16="http://schemas.microsoft.com/office/drawing/2014/main" id="{FB858229-77DC-7232-B644-8747774AE1DB}"/>
              </a:ext>
            </a:extLst>
          </p:cNvPr>
          <p:cNvSpPr/>
          <p:nvPr userDrawn="1"/>
        </p:nvSpPr>
        <p:spPr>
          <a:xfrm>
            <a:off x="0" y="6098135"/>
            <a:ext cx="12192000" cy="681037"/>
          </a:xfrm>
          <a:prstGeom prst="rect">
            <a:avLst/>
          </a:prstGeom>
          <a:solidFill>
            <a:srgbClr val="542E86"/>
          </a:solidFill>
          <a:ln w="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15A4EBD6-400E-DBD5-29DA-9D420C45925E}"/>
              </a:ext>
            </a:extLst>
          </p:cNvPr>
          <p:cNvSpPr/>
          <p:nvPr userDrawn="1"/>
        </p:nvSpPr>
        <p:spPr>
          <a:xfrm>
            <a:off x="0" y="6176963"/>
            <a:ext cx="12192000" cy="681037"/>
          </a:xfrm>
          <a:prstGeom prst="rect">
            <a:avLst/>
          </a:prstGeom>
          <a:solidFill>
            <a:srgbClr val="3FB449"/>
          </a:solidFill>
          <a:ln w="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4290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50582-670A-CF40-81DD-D4DFC7D8A693}"/>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1B1BC70-D82E-8447-B362-39571D3AC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descr="A purple circle with a mask and green text&#10;&#10;Description automatically generated">
            <a:extLst>
              <a:ext uri="{FF2B5EF4-FFF2-40B4-BE49-F238E27FC236}">
                <a16:creationId xmlns:a16="http://schemas.microsoft.com/office/drawing/2014/main" id="{774FDEC3-A589-3DE7-C19C-034B69AC005C}"/>
              </a:ext>
            </a:extLst>
          </p:cNvPr>
          <p:cNvPicPr>
            <a:picLocks noChangeAspect="1"/>
          </p:cNvPicPr>
          <p:nvPr userDrawn="1"/>
        </p:nvPicPr>
        <p:blipFill>
          <a:blip r:embed="rId2"/>
          <a:stretch>
            <a:fillRect/>
          </a:stretch>
        </p:blipFill>
        <p:spPr>
          <a:xfrm>
            <a:off x="9648497" y="5608328"/>
            <a:ext cx="2543503" cy="1249672"/>
          </a:xfrm>
          <a:prstGeom prst="rect">
            <a:avLst/>
          </a:prstGeom>
        </p:spPr>
      </p:pic>
      <p:sp>
        <p:nvSpPr>
          <p:cNvPr id="4" name="Rectangle 3">
            <a:extLst>
              <a:ext uri="{FF2B5EF4-FFF2-40B4-BE49-F238E27FC236}">
                <a16:creationId xmlns:a16="http://schemas.microsoft.com/office/drawing/2014/main" id="{FF9D3033-6D85-F70D-1EBD-0E60E5E928D7}"/>
              </a:ext>
            </a:extLst>
          </p:cNvPr>
          <p:cNvSpPr/>
          <p:nvPr userDrawn="1"/>
        </p:nvSpPr>
        <p:spPr>
          <a:xfrm>
            <a:off x="78828" y="0"/>
            <a:ext cx="772510" cy="6858000"/>
          </a:xfrm>
          <a:prstGeom prst="rect">
            <a:avLst/>
          </a:prstGeom>
          <a:solidFill>
            <a:srgbClr val="542E86"/>
          </a:solidFill>
          <a:ln w="0">
            <a:solidFill>
              <a:srgbClr val="542E8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A88A510-8EF8-5F61-2DFE-40C0AF43A517}"/>
              </a:ext>
            </a:extLst>
          </p:cNvPr>
          <p:cNvSpPr/>
          <p:nvPr userDrawn="1"/>
        </p:nvSpPr>
        <p:spPr>
          <a:xfrm>
            <a:off x="0" y="0"/>
            <a:ext cx="772510" cy="6858000"/>
          </a:xfrm>
          <a:prstGeom prst="rect">
            <a:avLst/>
          </a:prstGeom>
          <a:solidFill>
            <a:srgbClr val="3FB449"/>
          </a:solidFill>
          <a:ln w="0">
            <a:solidFill>
              <a:srgbClr val="542E8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065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4BC095A-A845-B9B0-CA73-9E54277F95EC}"/>
              </a:ext>
            </a:extLst>
          </p:cNvPr>
          <p:cNvSpPr/>
          <p:nvPr userDrawn="1"/>
        </p:nvSpPr>
        <p:spPr>
          <a:xfrm>
            <a:off x="0" y="6098135"/>
            <a:ext cx="12192000" cy="681037"/>
          </a:xfrm>
          <a:prstGeom prst="rect">
            <a:avLst/>
          </a:prstGeom>
          <a:solidFill>
            <a:srgbClr val="FF3F81"/>
          </a:solidFill>
          <a:ln w="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EADC777-175B-024F-BFE4-757EF6F2D7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449F8F-9102-854C-A9A3-1F13F78336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6ACFDF5F-DDD0-CFA2-8C61-41CBD32CCF34}"/>
              </a:ext>
            </a:extLst>
          </p:cNvPr>
          <p:cNvSpPr/>
          <p:nvPr userDrawn="1"/>
        </p:nvSpPr>
        <p:spPr>
          <a:xfrm>
            <a:off x="0" y="6176963"/>
            <a:ext cx="12192000" cy="681037"/>
          </a:xfrm>
          <a:prstGeom prst="rect">
            <a:avLst/>
          </a:prstGeom>
          <a:solidFill>
            <a:srgbClr val="542E86"/>
          </a:solidFill>
          <a:ln w="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8047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DC777-175B-024F-BFE4-757EF6F2D7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449F8F-9102-854C-A9A3-1F13F78336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descr="A purple circle with a mask and green text&#10;&#10;Description automatically generated">
            <a:extLst>
              <a:ext uri="{FF2B5EF4-FFF2-40B4-BE49-F238E27FC236}">
                <a16:creationId xmlns:a16="http://schemas.microsoft.com/office/drawing/2014/main" id="{EC4D2003-B894-B956-3429-428216BABCFE}"/>
              </a:ext>
            </a:extLst>
          </p:cNvPr>
          <p:cNvPicPr>
            <a:picLocks noChangeAspect="1"/>
          </p:cNvPicPr>
          <p:nvPr userDrawn="1"/>
        </p:nvPicPr>
        <p:blipFill>
          <a:blip r:embed="rId2"/>
          <a:stretch>
            <a:fillRect/>
          </a:stretch>
        </p:blipFill>
        <p:spPr>
          <a:xfrm>
            <a:off x="9648497" y="230188"/>
            <a:ext cx="2543503" cy="1249672"/>
          </a:xfrm>
          <a:prstGeom prst="rect">
            <a:avLst/>
          </a:prstGeom>
        </p:spPr>
      </p:pic>
      <p:sp>
        <p:nvSpPr>
          <p:cNvPr id="4" name="Rectangle 3">
            <a:extLst>
              <a:ext uri="{FF2B5EF4-FFF2-40B4-BE49-F238E27FC236}">
                <a16:creationId xmlns:a16="http://schemas.microsoft.com/office/drawing/2014/main" id="{6C66FED0-F23C-913A-9978-C9415BD5DDB3}"/>
              </a:ext>
            </a:extLst>
          </p:cNvPr>
          <p:cNvSpPr/>
          <p:nvPr userDrawn="1"/>
        </p:nvSpPr>
        <p:spPr>
          <a:xfrm>
            <a:off x="0" y="6098135"/>
            <a:ext cx="12192000" cy="681037"/>
          </a:xfrm>
          <a:prstGeom prst="rect">
            <a:avLst/>
          </a:prstGeom>
          <a:solidFill>
            <a:srgbClr val="542E86"/>
          </a:solidFill>
          <a:ln w="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6ACFDF5F-DDD0-CFA2-8C61-41CBD32CCF34}"/>
              </a:ext>
            </a:extLst>
          </p:cNvPr>
          <p:cNvSpPr/>
          <p:nvPr userDrawn="1"/>
        </p:nvSpPr>
        <p:spPr>
          <a:xfrm>
            <a:off x="0" y="6176963"/>
            <a:ext cx="12192000" cy="681037"/>
          </a:xfrm>
          <a:prstGeom prst="rect">
            <a:avLst/>
          </a:prstGeom>
          <a:solidFill>
            <a:srgbClr val="3FB449"/>
          </a:solidFill>
          <a:ln w="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82730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F62A8-973D-E449-8FAF-3A08759F0D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6B23F6-6E4A-FA42-9435-B56EAB9A18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537346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C804F-E3C1-E947-AEB2-D2D50840FF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7E59B2-27C4-7E4B-AEF9-98FE63DE9F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F72D3E-820F-E049-A6EA-DF5696045F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B266BB1D-8ABA-EF5E-D34E-F7D123971BB4}"/>
              </a:ext>
            </a:extLst>
          </p:cNvPr>
          <p:cNvSpPr/>
          <p:nvPr userDrawn="1"/>
        </p:nvSpPr>
        <p:spPr>
          <a:xfrm>
            <a:off x="78828" y="0"/>
            <a:ext cx="772510" cy="6858000"/>
          </a:xfrm>
          <a:prstGeom prst="rect">
            <a:avLst/>
          </a:prstGeom>
          <a:solidFill>
            <a:srgbClr val="FF3F81"/>
          </a:solidFill>
          <a:ln w="0">
            <a:solidFill>
              <a:srgbClr val="542E8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EB671D6-6C29-EA26-07B2-E0678A9B43A4}"/>
              </a:ext>
            </a:extLst>
          </p:cNvPr>
          <p:cNvSpPr/>
          <p:nvPr userDrawn="1"/>
        </p:nvSpPr>
        <p:spPr>
          <a:xfrm>
            <a:off x="0" y="0"/>
            <a:ext cx="772510" cy="6858000"/>
          </a:xfrm>
          <a:prstGeom prst="rect">
            <a:avLst/>
          </a:prstGeom>
          <a:solidFill>
            <a:srgbClr val="542E86"/>
          </a:solidFill>
          <a:ln w="0">
            <a:solidFill>
              <a:srgbClr val="542E8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1955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81A17-24B8-E547-A769-279A2428CCC1}"/>
              </a:ext>
            </a:extLst>
          </p:cNvPr>
          <p:cNvSpPr>
            <a:spLocks noGrp="1"/>
          </p:cNvSpPr>
          <p:nvPr>
            <p:ph type="title"/>
          </p:nvPr>
        </p:nvSpPr>
        <p:spPr/>
        <p:txBody>
          <a:bodyPr/>
          <a:lstStyle/>
          <a:p>
            <a:r>
              <a:rPr lang="en-US"/>
              <a:t>Click to edit Master title style</a:t>
            </a:r>
          </a:p>
        </p:txBody>
      </p:sp>
      <p:sp>
        <p:nvSpPr>
          <p:cNvPr id="7" name="Rectangle 6">
            <a:extLst>
              <a:ext uri="{FF2B5EF4-FFF2-40B4-BE49-F238E27FC236}">
                <a16:creationId xmlns:a16="http://schemas.microsoft.com/office/drawing/2014/main" id="{2713930A-DDC8-2D5B-77D2-85980F58C057}"/>
              </a:ext>
            </a:extLst>
          </p:cNvPr>
          <p:cNvSpPr/>
          <p:nvPr userDrawn="1"/>
        </p:nvSpPr>
        <p:spPr>
          <a:xfrm>
            <a:off x="78828" y="0"/>
            <a:ext cx="772510" cy="6858000"/>
          </a:xfrm>
          <a:prstGeom prst="rect">
            <a:avLst/>
          </a:prstGeom>
          <a:solidFill>
            <a:srgbClr val="FF3F81"/>
          </a:solidFill>
          <a:ln w="0">
            <a:solidFill>
              <a:srgbClr val="542E8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C6EBE95-BA3E-8000-746B-69D7005FF293}"/>
              </a:ext>
            </a:extLst>
          </p:cNvPr>
          <p:cNvSpPr/>
          <p:nvPr userDrawn="1"/>
        </p:nvSpPr>
        <p:spPr>
          <a:xfrm>
            <a:off x="0" y="0"/>
            <a:ext cx="772510" cy="6858000"/>
          </a:xfrm>
          <a:prstGeom prst="rect">
            <a:avLst/>
          </a:prstGeom>
          <a:solidFill>
            <a:srgbClr val="542E86"/>
          </a:solidFill>
          <a:ln w="0">
            <a:solidFill>
              <a:srgbClr val="542E8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827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0904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AC85A-1D4D-CB4B-AEFD-9B727F471A90}"/>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CC1E3A3-0112-3C47-8413-C6EFC30E6117}"/>
              </a:ext>
            </a:extLst>
          </p:cNvPr>
          <p:cNvSpPr>
            <a:spLocks noGrp="1"/>
          </p:cNvSpPr>
          <p:nvPr>
            <p:ph type="pic" idx="1"/>
          </p:nvPr>
        </p:nvSpPr>
        <p:spPr>
          <a:xfrm>
            <a:off x="5183188" y="1787835"/>
            <a:ext cx="6172200" cy="407321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99EDF7-7BE6-D84F-A2E7-4ABE6D350D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Rectangle 10">
            <a:extLst>
              <a:ext uri="{FF2B5EF4-FFF2-40B4-BE49-F238E27FC236}">
                <a16:creationId xmlns:a16="http://schemas.microsoft.com/office/drawing/2014/main" id="{78BF075E-E5FC-3A44-C469-6737EAD379E1}"/>
              </a:ext>
            </a:extLst>
          </p:cNvPr>
          <p:cNvSpPr/>
          <p:nvPr userDrawn="1"/>
        </p:nvSpPr>
        <p:spPr>
          <a:xfrm>
            <a:off x="0" y="6098135"/>
            <a:ext cx="12192000" cy="681037"/>
          </a:xfrm>
          <a:prstGeom prst="rect">
            <a:avLst/>
          </a:prstGeom>
          <a:solidFill>
            <a:srgbClr val="FF3F81"/>
          </a:solidFill>
          <a:ln w="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ADFCE85-81B1-C67A-7194-BCDF0DAE9677}"/>
              </a:ext>
            </a:extLst>
          </p:cNvPr>
          <p:cNvSpPr/>
          <p:nvPr userDrawn="1"/>
        </p:nvSpPr>
        <p:spPr>
          <a:xfrm>
            <a:off x="0" y="6176963"/>
            <a:ext cx="12192000" cy="681037"/>
          </a:xfrm>
          <a:prstGeom prst="rect">
            <a:avLst/>
          </a:prstGeom>
          <a:solidFill>
            <a:srgbClr val="542E86"/>
          </a:solidFill>
          <a:ln w="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17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45D4908-99BA-4E45-A6DB-0C35453FBEC5}"/>
              </a:ext>
            </a:extLst>
          </p:cNvPr>
          <p:cNvPicPr>
            <a:picLocks noChangeAspect="1"/>
          </p:cNvPicPr>
          <p:nvPr userDrawn="1"/>
        </p:nvPicPr>
        <p:blipFill rotWithShape="1">
          <a:blip r:embed="rId12">
            <a:alphaModFix amt="35000"/>
          </a:blip>
          <a:srcRect r="38402"/>
          <a:stretch/>
        </p:blipFill>
        <p:spPr>
          <a:xfrm>
            <a:off x="7405893" y="0"/>
            <a:ext cx="4786108" cy="6858000"/>
          </a:xfrm>
          <a:prstGeom prst="rect">
            <a:avLst/>
          </a:prstGeom>
        </p:spPr>
      </p:pic>
      <p:sp>
        <p:nvSpPr>
          <p:cNvPr id="2" name="Title Placeholder 1">
            <a:extLst>
              <a:ext uri="{FF2B5EF4-FFF2-40B4-BE49-F238E27FC236}">
                <a16:creationId xmlns:a16="http://schemas.microsoft.com/office/drawing/2014/main" id="{A355BCAE-A5CE-794D-AFCE-4BEF90401E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5226C02-9DFE-0445-AFBB-8D83B67D4F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9FA3D4E-9541-0F48-AFA8-BA089978A9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8B9963-07EF-B245-938F-A5AE9E3B6C14}" type="datetimeFigureOut">
              <a:rPr lang="en-US" smtClean="0"/>
              <a:t>4/25/25</a:t>
            </a:fld>
            <a:endParaRPr lang="en-US"/>
          </a:p>
        </p:txBody>
      </p:sp>
      <p:sp>
        <p:nvSpPr>
          <p:cNvPr id="5" name="Footer Placeholder 4">
            <a:extLst>
              <a:ext uri="{FF2B5EF4-FFF2-40B4-BE49-F238E27FC236}">
                <a16:creationId xmlns:a16="http://schemas.microsoft.com/office/drawing/2014/main" id="{3B3DB4B3-4528-0F4C-ADEE-2F3050EC63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19E908-9437-5F4B-B5C5-1BCFE26F11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85230-61C3-924B-9A21-646B9128AD64}" type="slidenum">
              <a:rPr lang="en-US" smtClean="0"/>
              <a:t>‹#›</a:t>
            </a:fld>
            <a:endParaRPr lang="en-US"/>
          </a:p>
        </p:txBody>
      </p:sp>
    </p:spTree>
    <p:extLst>
      <p:ext uri="{BB962C8B-B14F-4D97-AF65-F5344CB8AC3E}">
        <p14:creationId xmlns:p14="http://schemas.microsoft.com/office/powerpoint/2010/main" val="2764837631"/>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9" r:id="rId4"/>
    <p:sldLayoutId id="2147483651" r:id="rId5"/>
    <p:sldLayoutId id="2147483652" r:id="rId6"/>
    <p:sldLayoutId id="2147483654" r:id="rId7"/>
    <p:sldLayoutId id="2147483655" r:id="rId8"/>
    <p:sldLayoutId id="2147483657" r:id="rId9"/>
    <p:sldLayoutId id="2147483660" r:id="rId10"/>
  </p:sldLayoutIdLst>
  <p:txStyles>
    <p:titleStyle>
      <a:lvl1pPr algn="l" defTabSz="914400" rtl="0" eaLnBrk="1" latinLnBrk="0" hangingPunct="1">
        <a:lnSpc>
          <a:spcPct val="90000"/>
        </a:lnSpc>
        <a:spcBef>
          <a:spcPct val="0"/>
        </a:spcBef>
        <a:buNone/>
        <a:defRPr sz="4400" b="1" kern="1200">
          <a:solidFill>
            <a:srgbClr val="7030A0"/>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mailto:hbnieto@noctrl.edu" TargetMode="External"/><Relationship Id="rId2" Type="http://schemas.openxmlformats.org/officeDocument/2006/relationships/hyperlink" Target="mailto:sdymond@illinois.edu" TargetMode="External"/><Relationship Id="rId1" Type="http://schemas.openxmlformats.org/officeDocument/2006/relationships/slideLayout" Target="../slideLayouts/slideLayout5.xml"/><Relationship Id="rId4" Type="http://schemas.openxmlformats.org/officeDocument/2006/relationships/hyperlink" Target="mailto:rooneyma@umsl.edu"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E5E0C63-E381-47AB-873E-AC7ADA960B40}"/>
              </a:ext>
            </a:extLst>
          </p:cNvPr>
          <p:cNvSpPr>
            <a:spLocks noGrp="1"/>
          </p:cNvSpPr>
          <p:nvPr>
            <p:ph type="ctrTitle"/>
          </p:nvPr>
        </p:nvSpPr>
        <p:spPr>
          <a:xfrm>
            <a:off x="877330" y="483345"/>
            <a:ext cx="10476470" cy="2859157"/>
          </a:xfrm>
        </p:spPr>
        <p:txBody>
          <a:bodyPr>
            <a:noAutofit/>
          </a:bodyPr>
          <a:lstStyle/>
          <a:p>
            <a:pPr marL="457200" marR="0">
              <a:spcBef>
                <a:spcPts val="0"/>
              </a:spcBef>
              <a:spcAft>
                <a:spcPts val="0"/>
              </a:spcAft>
            </a:pPr>
            <a:r>
              <a:rPr lang="en-US" sz="4800" b="1" kern="100" dirty="0">
                <a:effectLst/>
                <a:latin typeface="Calibri" panose="020F0502020204030204" pitchFamily="34" charset="0"/>
                <a:ea typeface="Calibri" panose="020F0502020204030204" pitchFamily="34" charset="0"/>
                <a:cs typeface="Times New Roman" panose="02020603050405020304" pitchFamily="18" charset="0"/>
              </a:rPr>
              <a:t>Use of Paraprofessional Job Coaches</a:t>
            </a:r>
            <a:br>
              <a:rPr lang="en-US" sz="4800" b="1" kern="100" dirty="0">
                <a:effectLst/>
                <a:latin typeface="Calibri" panose="020F0502020204030204" pitchFamily="34" charset="0"/>
                <a:ea typeface="Calibri" panose="020F0502020204030204" pitchFamily="34" charset="0"/>
                <a:cs typeface="Times New Roman" panose="02020603050405020304" pitchFamily="18" charset="0"/>
              </a:rPr>
            </a:br>
            <a:r>
              <a:rPr lang="en-US" sz="4800" b="1" kern="100" dirty="0">
                <a:effectLst/>
                <a:latin typeface="Calibri" panose="020F0502020204030204" pitchFamily="34" charset="0"/>
                <a:ea typeface="Calibri" panose="020F0502020204030204" pitchFamily="34" charset="0"/>
                <a:cs typeface="Times New Roman" panose="02020603050405020304" pitchFamily="18" charset="0"/>
              </a:rPr>
              <a:t>in Illinois</a:t>
            </a:r>
          </a:p>
        </p:txBody>
      </p:sp>
      <p:sp>
        <p:nvSpPr>
          <p:cNvPr id="6" name="Subtitle 5">
            <a:extLst>
              <a:ext uri="{FF2B5EF4-FFF2-40B4-BE49-F238E27FC236}">
                <a16:creationId xmlns:a16="http://schemas.microsoft.com/office/drawing/2014/main" id="{C88F8568-DB90-4543-A9D3-01CDCC083193}"/>
              </a:ext>
            </a:extLst>
          </p:cNvPr>
          <p:cNvSpPr>
            <a:spLocks noGrp="1"/>
          </p:cNvSpPr>
          <p:nvPr>
            <p:ph type="subTitle" idx="1"/>
          </p:nvPr>
        </p:nvSpPr>
        <p:spPr>
          <a:xfrm>
            <a:off x="477469" y="4175085"/>
            <a:ext cx="11714531" cy="1612446"/>
          </a:xfrm>
        </p:spPr>
        <p:txBody>
          <a:bodyPr numCol="3">
            <a:normAutofit/>
          </a:bodyPr>
          <a:lstStyle/>
          <a:p>
            <a:r>
              <a:rPr lang="en-US" sz="3200" b="1" dirty="0"/>
              <a:t>Stacy Dymond </a:t>
            </a:r>
            <a:r>
              <a:rPr lang="en-US" sz="2800" dirty="0"/>
              <a:t>University of Illinois Urbana-Champaign</a:t>
            </a:r>
            <a:endParaRPr lang="en-US" sz="3200" b="1" dirty="0"/>
          </a:p>
          <a:p>
            <a:pPr>
              <a:spcBef>
                <a:spcPts val="0"/>
              </a:spcBef>
            </a:pPr>
            <a:r>
              <a:rPr lang="en-US" sz="3200" b="1" dirty="0"/>
              <a:t>Hannah Brenner Nieto</a:t>
            </a:r>
          </a:p>
          <a:p>
            <a:pPr>
              <a:spcBef>
                <a:spcPts val="0"/>
              </a:spcBef>
            </a:pPr>
            <a:r>
              <a:rPr lang="en-US" sz="2800" dirty="0"/>
              <a:t>North Central College</a:t>
            </a:r>
          </a:p>
          <a:p>
            <a:endParaRPr lang="en-US" sz="3200" b="1" dirty="0"/>
          </a:p>
          <a:p>
            <a:pPr>
              <a:spcBef>
                <a:spcPts val="0"/>
              </a:spcBef>
            </a:pPr>
            <a:r>
              <a:rPr lang="en-US" sz="3200" b="1" dirty="0"/>
              <a:t>Magen Rooney-Kron </a:t>
            </a:r>
            <a:r>
              <a:rPr lang="en-US" sz="2800" dirty="0"/>
              <a:t>University of Missouri</a:t>
            </a:r>
          </a:p>
          <a:p>
            <a:pPr>
              <a:spcBef>
                <a:spcPts val="0"/>
              </a:spcBef>
            </a:pPr>
            <a:r>
              <a:rPr lang="en-US" sz="2800" dirty="0"/>
              <a:t>St. Louis</a:t>
            </a:r>
            <a:endParaRPr lang="en-US" sz="3200" dirty="0"/>
          </a:p>
        </p:txBody>
      </p:sp>
    </p:spTree>
    <p:extLst>
      <p:ext uri="{BB962C8B-B14F-4D97-AF65-F5344CB8AC3E}">
        <p14:creationId xmlns:p14="http://schemas.microsoft.com/office/powerpoint/2010/main" val="4016773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3FFF6-B9E8-6F92-BEEA-495D51965847}"/>
              </a:ext>
            </a:extLst>
          </p:cNvPr>
          <p:cNvSpPr>
            <a:spLocks noGrp="1"/>
          </p:cNvSpPr>
          <p:nvPr>
            <p:ph type="title"/>
          </p:nvPr>
        </p:nvSpPr>
        <p:spPr/>
        <p:txBody>
          <a:bodyPr/>
          <a:lstStyle/>
          <a:p>
            <a:r>
              <a:rPr lang="en-US" dirty="0"/>
              <a:t>Job Coach Definition</a:t>
            </a:r>
          </a:p>
        </p:txBody>
      </p:sp>
      <p:sp>
        <p:nvSpPr>
          <p:cNvPr id="3" name="Content Placeholder 2">
            <a:extLst>
              <a:ext uri="{FF2B5EF4-FFF2-40B4-BE49-F238E27FC236}">
                <a16:creationId xmlns:a16="http://schemas.microsoft.com/office/drawing/2014/main" id="{EFA916E8-91DB-FF83-DDA8-0FDC397A269E}"/>
              </a:ext>
            </a:extLst>
          </p:cNvPr>
          <p:cNvSpPr>
            <a:spLocks noGrp="1"/>
          </p:cNvSpPr>
          <p:nvPr>
            <p:ph idx="1"/>
          </p:nvPr>
        </p:nvSpPr>
        <p:spPr>
          <a:xfrm>
            <a:off x="838200" y="1825625"/>
            <a:ext cx="10515600" cy="3605691"/>
          </a:xfrm>
        </p:spPr>
        <p:txBody>
          <a:bodyPr>
            <a:normAutofit/>
          </a:bodyPr>
          <a:lstStyle/>
          <a:p>
            <a:r>
              <a:rPr lang="en-US" dirty="0">
                <a:ea typeface="Calibri" panose="020F0502020204030204" pitchFamily="34" charset="0"/>
              </a:rPr>
              <a:t>A</a:t>
            </a:r>
            <a:r>
              <a:rPr lang="en-US" dirty="0">
                <a:effectLst/>
                <a:ea typeface="Calibri" panose="020F0502020204030204" pitchFamily="34" charset="0"/>
              </a:rPr>
              <a:t> paraprofessional/teaching assistant employed by the school who supports students with disabilities to learn work skills at businesses in the community</a:t>
            </a:r>
            <a:r>
              <a:rPr lang="en-US" dirty="0">
                <a:effectLst/>
              </a:rPr>
              <a:t> </a:t>
            </a:r>
            <a:endParaRPr lang="en-US" dirty="0"/>
          </a:p>
        </p:txBody>
      </p:sp>
    </p:spTree>
    <p:extLst>
      <p:ext uri="{BB962C8B-B14F-4D97-AF65-F5344CB8AC3E}">
        <p14:creationId xmlns:p14="http://schemas.microsoft.com/office/powerpoint/2010/main" val="2020267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428A5-D2AB-B397-29C7-A081FA1BA26B}"/>
              </a:ext>
            </a:extLst>
          </p:cNvPr>
          <p:cNvSpPr>
            <a:spLocks noGrp="1"/>
          </p:cNvSpPr>
          <p:nvPr>
            <p:ph type="title"/>
          </p:nvPr>
        </p:nvSpPr>
        <p:spPr/>
        <p:txBody>
          <a:bodyPr/>
          <a:lstStyle/>
          <a:p>
            <a:r>
              <a:rPr lang="en-US" dirty="0"/>
              <a:t>Recruitment of Participants</a:t>
            </a:r>
          </a:p>
        </p:txBody>
      </p:sp>
      <p:sp>
        <p:nvSpPr>
          <p:cNvPr id="3" name="Content Placeholder 2">
            <a:extLst>
              <a:ext uri="{FF2B5EF4-FFF2-40B4-BE49-F238E27FC236}">
                <a16:creationId xmlns:a16="http://schemas.microsoft.com/office/drawing/2014/main" id="{F5475B77-CCF9-B45F-5B38-8E17E1277114}"/>
              </a:ext>
            </a:extLst>
          </p:cNvPr>
          <p:cNvSpPr>
            <a:spLocks noGrp="1"/>
          </p:cNvSpPr>
          <p:nvPr>
            <p:ph idx="1"/>
          </p:nvPr>
        </p:nvSpPr>
        <p:spPr>
          <a:xfrm>
            <a:off x="838200" y="1825625"/>
            <a:ext cx="10515600" cy="3853280"/>
          </a:xfrm>
        </p:spPr>
        <p:txBody>
          <a:bodyPr/>
          <a:lstStyle/>
          <a:p>
            <a:r>
              <a:rPr lang="en-US" dirty="0"/>
              <a:t>Distributed a 1-page flyer</a:t>
            </a:r>
          </a:p>
          <a:p>
            <a:pPr lvl="1"/>
            <a:r>
              <a:rPr lang="en-US" dirty="0"/>
              <a:t>4 regional workshops/conferences</a:t>
            </a:r>
          </a:p>
          <a:p>
            <a:pPr lvl="1"/>
            <a:r>
              <a:rPr lang="en-US" dirty="0"/>
              <a:t>ICTW listserv</a:t>
            </a:r>
          </a:p>
          <a:p>
            <a:pPr lvl="1"/>
            <a:r>
              <a:rPr lang="en-US" dirty="0"/>
              <a:t>Statewide meeting of transition coordinators </a:t>
            </a:r>
          </a:p>
          <a:p>
            <a:pPr lvl="1"/>
            <a:r>
              <a:rPr lang="en-US" dirty="0"/>
              <a:t>Professional contacts</a:t>
            </a:r>
          </a:p>
        </p:txBody>
      </p:sp>
    </p:spTree>
    <p:extLst>
      <p:ext uri="{BB962C8B-B14F-4D97-AF65-F5344CB8AC3E}">
        <p14:creationId xmlns:p14="http://schemas.microsoft.com/office/powerpoint/2010/main" val="2274396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A2459-9927-E070-B9BC-3122C7EE9D00}"/>
              </a:ext>
            </a:extLst>
          </p:cNvPr>
          <p:cNvSpPr>
            <a:spLocks noGrp="1"/>
          </p:cNvSpPr>
          <p:nvPr>
            <p:ph type="title"/>
          </p:nvPr>
        </p:nvSpPr>
        <p:spPr/>
        <p:txBody>
          <a:bodyPr/>
          <a:lstStyle/>
          <a:p>
            <a:r>
              <a:rPr lang="en-US" dirty="0"/>
              <a:t>Questionnaire</a:t>
            </a:r>
          </a:p>
        </p:txBody>
      </p:sp>
      <p:sp>
        <p:nvSpPr>
          <p:cNvPr id="3" name="Content Placeholder 2">
            <a:extLst>
              <a:ext uri="{FF2B5EF4-FFF2-40B4-BE49-F238E27FC236}">
                <a16:creationId xmlns:a16="http://schemas.microsoft.com/office/drawing/2014/main" id="{0D25C0D1-64CF-E507-698A-38B2AB0B68AE}"/>
              </a:ext>
            </a:extLst>
          </p:cNvPr>
          <p:cNvSpPr>
            <a:spLocks noGrp="1"/>
          </p:cNvSpPr>
          <p:nvPr>
            <p:ph idx="1"/>
          </p:nvPr>
        </p:nvSpPr>
        <p:spPr/>
        <p:txBody>
          <a:bodyPr/>
          <a:lstStyle/>
          <a:p>
            <a:r>
              <a:rPr lang="en-US" dirty="0"/>
              <a:t>66 questions (multiple choice, Likert scale)</a:t>
            </a:r>
          </a:p>
          <a:p>
            <a:r>
              <a:rPr lang="en-US" dirty="0"/>
              <a:t>Sections</a:t>
            </a:r>
          </a:p>
          <a:p>
            <a:pPr lvl="1"/>
            <a:r>
              <a:rPr lang="en-US" dirty="0"/>
              <a:t>Job coach qualifications</a:t>
            </a:r>
          </a:p>
          <a:p>
            <a:pPr lvl="1"/>
            <a:r>
              <a:rPr lang="en-US" dirty="0"/>
              <a:t>Job coach training</a:t>
            </a:r>
          </a:p>
          <a:p>
            <a:pPr lvl="1"/>
            <a:r>
              <a:rPr lang="en-US" dirty="0"/>
              <a:t>Your role in directing the activities of job coaches</a:t>
            </a:r>
          </a:p>
          <a:p>
            <a:pPr lvl="1"/>
            <a:r>
              <a:rPr lang="en-US" dirty="0"/>
              <a:t>Job coach responsibilities</a:t>
            </a:r>
          </a:p>
          <a:p>
            <a:pPr lvl="1"/>
            <a:r>
              <a:rPr lang="en-US" dirty="0"/>
              <a:t>Demographics</a:t>
            </a:r>
          </a:p>
          <a:p>
            <a:r>
              <a:rPr lang="en-US" dirty="0"/>
              <a:t>15-20 minutes to complete</a:t>
            </a:r>
          </a:p>
        </p:txBody>
      </p:sp>
    </p:spTree>
    <p:extLst>
      <p:ext uri="{BB962C8B-B14F-4D97-AF65-F5344CB8AC3E}">
        <p14:creationId xmlns:p14="http://schemas.microsoft.com/office/powerpoint/2010/main" val="3339469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22550-0E38-CBF0-BBE7-8E7D03942EE4}"/>
              </a:ext>
            </a:extLst>
          </p:cNvPr>
          <p:cNvSpPr>
            <a:spLocks noGrp="1"/>
          </p:cNvSpPr>
          <p:nvPr>
            <p:ph type="title"/>
          </p:nvPr>
        </p:nvSpPr>
        <p:spPr/>
        <p:txBody>
          <a:bodyPr/>
          <a:lstStyle/>
          <a:p>
            <a:r>
              <a:rPr lang="en-US" dirty="0"/>
              <a:t>Data Collection and Analysis</a:t>
            </a:r>
          </a:p>
        </p:txBody>
      </p:sp>
      <p:sp>
        <p:nvSpPr>
          <p:cNvPr id="3" name="Content Placeholder 2">
            <a:extLst>
              <a:ext uri="{FF2B5EF4-FFF2-40B4-BE49-F238E27FC236}">
                <a16:creationId xmlns:a16="http://schemas.microsoft.com/office/drawing/2014/main" id="{94E807E1-C3EE-F219-4AF4-61F71966C2F3}"/>
              </a:ext>
            </a:extLst>
          </p:cNvPr>
          <p:cNvSpPr>
            <a:spLocks noGrp="1"/>
          </p:cNvSpPr>
          <p:nvPr>
            <p:ph idx="1"/>
          </p:nvPr>
        </p:nvSpPr>
        <p:spPr/>
        <p:txBody>
          <a:bodyPr/>
          <a:lstStyle/>
          <a:p>
            <a:r>
              <a:rPr lang="en-US" dirty="0"/>
              <a:t>Online, anonymous survey</a:t>
            </a:r>
          </a:p>
          <a:p>
            <a:r>
              <a:rPr lang="en-US" dirty="0"/>
              <a:t>Each person received a unique link</a:t>
            </a:r>
          </a:p>
          <a:p>
            <a:r>
              <a:rPr lang="en-US" dirty="0"/>
              <a:t>Reminder email sent one week later</a:t>
            </a:r>
          </a:p>
          <a:p>
            <a:r>
              <a:rPr lang="en-US" dirty="0"/>
              <a:t>Questionnaire remained open for 3 months</a:t>
            </a:r>
          </a:p>
          <a:p>
            <a:r>
              <a:rPr lang="en-US" dirty="0"/>
              <a:t>Analyzed using descriptive and inferential statistics</a:t>
            </a:r>
          </a:p>
          <a:p>
            <a:endParaRPr lang="en-US" dirty="0"/>
          </a:p>
        </p:txBody>
      </p:sp>
    </p:spTree>
    <p:extLst>
      <p:ext uri="{BB962C8B-B14F-4D97-AF65-F5344CB8AC3E}">
        <p14:creationId xmlns:p14="http://schemas.microsoft.com/office/powerpoint/2010/main" val="578266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6AB6-B4DC-12CE-86FE-14E74B152165}"/>
              </a:ext>
            </a:extLst>
          </p:cNvPr>
          <p:cNvSpPr>
            <a:spLocks noGrp="1"/>
          </p:cNvSpPr>
          <p:nvPr>
            <p:ph type="title"/>
          </p:nvPr>
        </p:nvSpPr>
        <p:spPr>
          <a:xfrm>
            <a:off x="838200" y="365126"/>
            <a:ext cx="10515600" cy="945060"/>
          </a:xfrm>
        </p:spPr>
        <p:txBody>
          <a:bodyPr/>
          <a:lstStyle/>
          <a:p>
            <a:r>
              <a:rPr lang="en-US" dirty="0"/>
              <a:t>Participant Demographics </a:t>
            </a:r>
            <a:r>
              <a:rPr lang="en-US" sz="3200" dirty="0"/>
              <a:t>(N=110)</a:t>
            </a:r>
            <a:endParaRPr lang="en-US" dirty="0"/>
          </a:p>
        </p:txBody>
      </p:sp>
      <p:sp>
        <p:nvSpPr>
          <p:cNvPr id="3" name="Content Placeholder 2">
            <a:extLst>
              <a:ext uri="{FF2B5EF4-FFF2-40B4-BE49-F238E27FC236}">
                <a16:creationId xmlns:a16="http://schemas.microsoft.com/office/drawing/2014/main" id="{393B4640-D349-4FC8-FBE5-60DEA747A643}"/>
              </a:ext>
            </a:extLst>
          </p:cNvPr>
          <p:cNvSpPr>
            <a:spLocks noGrp="1"/>
          </p:cNvSpPr>
          <p:nvPr>
            <p:ph idx="1"/>
          </p:nvPr>
        </p:nvSpPr>
        <p:spPr>
          <a:xfrm>
            <a:off x="838199" y="1419366"/>
            <a:ext cx="10980761" cy="4653887"/>
          </a:xfrm>
        </p:spPr>
        <p:txBody>
          <a:bodyPr numCol="2" spcCol="365760">
            <a:normAutofit fontScale="92500" lnSpcReduction="20000"/>
          </a:bodyPr>
          <a:lstStyle/>
          <a:p>
            <a:r>
              <a:rPr lang="en-US" sz="3000" dirty="0"/>
              <a:t>Position</a:t>
            </a:r>
          </a:p>
          <a:p>
            <a:pPr lvl="1"/>
            <a:r>
              <a:rPr lang="en-US" sz="2600" dirty="0"/>
              <a:t>62% Vocational coordinator</a:t>
            </a:r>
          </a:p>
          <a:p>
            <a:pPr lvl="1"/>
            <a:r>
              <a:rPr lang="en-US" sz="2600" dirty="0"/>
              <a:t>59% SPED teacher</a:t>
            </a:r>
          </a:p>
          <a:p>
            <a:pPr lvl="1"/>
            <a:r>
              <a:rPr lang="en-US" sz="2600" dirty="0"/>
              <a:t>12% SPED administrator</a:t>
            </a:r>
          </a:p>
          <a:p>
            <a:r>
              <a:rPr lang="en-US" sz="3000" dirty="0"/>
              <a:t>Type of school</a:t>
            </a:r>
          </a:p>
          <a:p>
            <a:pPr lvl="1"/>
            <a:r>
              <a:rPr lang="en-US" sz="2600" dirty="0"/>
              <a:t>43% Integrated</a:t>
            </a:r>
          </a:p>
          <a:p>
            <a:pPr lvl="1"/>
            <a:r>
              <a:rPr lang="en-US" sz="2600" dirty="0"/>
              <a:t>25% Special education</a:t>
            </a:r>
          </a:p>
          <a:p>
            <a:pPr lvl="1"/>
            <a:r>
              <a:rPr lang="en-US" sz="2600" dirty="0"/>
              <a:t>24% Transition center</a:t>
            </a:r>
          </a:p>
          <a:p>
            <a:pPr lvl="1"/>
            <a:r>
              <a:rPr lang="en-US" sz="2600" dirty="0"/>
              <a:t>8% Community based/sped coop</a:t>
            </a:r>
          </a:p>
          <a:p>
            <a:r>
              <a:rPr lang="en-US" sz="3000" dirty="0"/>
              <a:t>School size</a:t>
            </a:r>
          </a:p>
          <a:p>
            <a:pPr lvl="1"/>
            <a:r>
              <a:rPr lang="en-US" sz="2600" dirty="0"/>
              <a:t>55% less than 500 students</a:t>
            </a:r>
          </a:p>
          <a:p>
            <a:pPr lvl="1"/>
            <a:r>
              <a:rPr lang="en-US" sz="2600" dirty="0"/>
              <a:t>45% 500 or more students</a:t>
            </a:r>
          </a:p>
          <a:p>
            <a:endParaRPr lang="en-US" sz="3000" dirty="0"/>
          </a:p>
          <a:p>
            <a:r>
              <a:rPr lang="en-US" sz="3000" dirty="0"/>
              <a:t>Location</a:t>
            </a:r>
          </a:p>
          <a:p>
            <a:pPr lvl="1"/>
            <a:r>
              <a:rPr lang="en-US" sz="2600" dirty="0"/>
              <a:t>70% Urban</a:t>
            </a:r>
          </a:p>
          <a:p>
            <a:pPr lvl="1"/>
            <a:r>
              <a:rPr lang="en-US" sz="2600" dirty="0"/>
              <a:t>30% Rural</a:t>
            </a:r>
          </a:p>
          <a:p>
            <a:r>
              <a:rPr lang="en-US" sz="3000" dirty="0"/>
              <a:t>Vocational/Transition Coordinator</a:t>
            </a:r>
          </a:p>
          <a:p>
            <a:pPr lvl="1"/>
            <a:r>
              <a:rPr lang="en-US" sz="2600" dirty="0"/>
              <a:t>82% yes</a:t>
            </a:r>
          </a:p>
          <a:p>
            <a:pPr lvl="1"/>
            <a:r>
              <a:rPr lang="en-US" sz="2600" dirty="0"/>
              <a:t>18% no</a:t>
            </a:r>
          </a:p>
          <a:p>
            <a:r>
              <a:rPr lang="en-US" sz="3000" dirty="0"/>
              <a:t>Region of Illinois</a:t>
            </a:r>
          </a:p>
          <a:p>
            <a:pPr lvl="1"/>
            <a:r>
              <a:rPr lang="en-US" sz="2600" dirty="0"/>
              <a:t>48% Northeast</a:t>
            </a:r>
          </a:p>
          <a:p>
            <a:pPr lvl="1"/>
            <a:r>
              <a:rPr lang="en-US" sz="2600" dirty="0"/>
              <a:t>2% Northwest</a:t>
            </a:r>
          </a:p>
          <a:p>
            <a:pPr lvl="1"/>
            <a:r>
              <a:rPr lang="en-US" sz="2600" dirty="0"/>
              <a:t>9% West central</a:t>
            </a:r>
          </a:p>
          <a:p>
            <a:pPr lvl="1"/>
            <a:r>
              <a:rPr lang="en-US" sz="2600" dirty="0"/>
              <a:t>17% East central</a:t>
            </a:r>
          </a:p>
          <a:p>
            <a:pPr lvl="1"/>
            <a:r>
              <a:rPr lang="en-US" sz="2600" dirty="0"/>
              <a:t>6% Southern</a:t>
            </a:r>
          </a:p>
        </p:txBody>
      </p:sp>
    </p:spTree>
    <p:extLst>
      <p:ext uri="{BB962C8B-B14F-4D97-AF65-F5344CB8AC3E}">
        <p14:creationId xmlns:p14="http://schemas.microsoft.com/office/powerpoint/2010/main" val="3038044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4DA5D-3099-E272-C542-26139979CDE5}"/>
              </a:ext>
            </a:extLst>
          </p:cNvPr>
          <p:cNvSpPr>
            <a:spLocks noGrp="1"/>
          </p:cNvSpPr>
          <p:nvPr>
            <p:ph type="title"/>
          </p:nvPr>
        </p:nvSpPr>
        <p:spPr>
          <a:xfrm>
            <a:off x="1337480" y="365125"/>
            <a:ext cx="10016319" cy="1325563"/>
          </a:xfrm>
        </p:spPr>
        <p:txBody>
          <a:bodyPr anchor="ctr">
            <a:normAutofit/>
          </a:bodyPr>
          <a:lstStyle/>
          <a:p>
            <a:r>
              <a:rPr lang="en-US" dirty="0"/>
              <a:t>Qualifications</a:t>
            </a:r>
          </a:p>
        </p:txBody>
      </p:sp>
      <p:graphicFrame>
        <p:nvGraphicFramePr>
          <p:cNvPr id="5" name="Content Placeholder 2">
            <a:extLst>
              <a:ext uri="{FF2B5EF4-FFF2-40B4-BE49-F238E27FC236}">
                <a16:creationId xmlns:a16="http://schemas.microsoft.com/office/drawing/2014/main" id="{618D14A7-5487-E576-6C5B-71EDBCED2F10}"/>
              </a:ext>
            </a:extLst>
          </p:cNvPr>
          <p:cNvGraphicFramePr>
            <a:graphicFrameLocks noGrp="1"/>
          </p:cNvGraphicFramePr>
          <p:nvPr>
            <p:ph sz="half" idx="1"/>
            <p:extLst>
              <p:ext uri="{D42A27DB-BD31-4B8C-83A1-F6EECF244321}">
                <p14:modId xmlns:p14="http://schemas.microsoft.com/office/powerpoint/2010/main" val="1524146404"/>
              </p:ext>
            </p:extLst>
          </p:nvPr>
        </p:nvGraphicFramePr>
        <p:xfrm>
          <a:off x="1965278" y="1825625"/>
          <a:ext cx="9388520" cy="40975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2631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C7EFDA-36AC-C6F4-3F5C-B1B89F639DD6}"/>
              </a:ext>
            </a:extLst>
          </p:cNvPr>
          <p:cNvSpPr>
            <a:spLocks noGrp="1"/>
          </p:cNvSpPr>
          <p:nvPr>
            <p:ph type="ctrTitle"/>
          </p:nvPr>
        </p:nvSpPr>
        <p:spPr/>
        <p:txBody>
          <a:bodyPr/>
          <a:lstStyle/>
          <a:p>
            <a:r>
              <a:rPr lang="en-US" dirty="0"/>
              <a:t>How do these findings relate to your experiences?</a:t>
            </a:r>
          </a:p>
        </p:txBody>
      </p:sp>
      <p:sp>
        <p:nvSpPr>
          <p:cNvPr id="7" name="Subtitle 6">
            <a:extLst>
              <a:ext uri="{FF2B5EF4-FFF2-40B4-BE49-F238E27FC236}">
                <a16:creationId xmlns:a16="http://schemas.microsoft.com/office/drawing/2014/main" id="{DEA983CE-1358-1BF8-E86E-01A53C81DCD6}"/>
              </a:ext>
            </a:extLst>
          </p:cNvPr>
          <p:cNvSpPr>
            <a:spLocks noGrp="1"/>
          </p:cNvSpPr>
          <p:nvPr>
            <p:ph type="subTitle" idx="1"/>
          </p:nvPr>
        </p:nvSpPr>
        <p:spPr>
          <a:xfrm>
            <a:off x="1524000" y="3744913"/>
            <a:ext cx="9144000" cy="1655762"/>
          </a:xfrm>
        </p:spPr>
        <p:txBody>
          <a:bodyPr>
            <a:normAutofit/>
          </a:bodyPr>
          <a:lstStyle/>
          <a:p>
            <a:r>
              <a:rPr lang="en-US" sz="3000" b="1" dirty="0"/>
              <a:t>Job Coach Qualifications</a:t>
            </a:r>
          </a:p>
        </p:txBody>
      </p:sp>
    </p:spTree>
    <p:extLst>
      <p:ext uri="{BB962C8B-B14F-4D97-AF65-F5344CB8AC3E}">
        <p14:creationId xmlns:p14="http://schemas.microsoft.com/office/powerpoint/2010/main" val="580604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498D9-C4E5-37AA-F5A6-685DD9424C77}"/>
              </a:ext>
            </a:extLst>
          </p:cNvPr>
          <p:cNvSpPr>
            <a:spLocks noGrp="1"/>
          </p:cNvSpPr>
          <p:nvPr>
            <p:ph type="title"/>
          </p:nvPr>
        </p:nvSpPr>
        <p:spPr>
          <a:xfrm>
            <a:off x="838200" y="0"/>
            <a:ext cx="10515600" cy="1325563"/>
          </a:xfrm>
        </p:spPr>
        <p:txBody>
          <a:bodyPr/>
          <a:lstStyle/>
          <a:p>
            <a:r>
              <a:rPr lang="en-US" dirty="0"/>
              <a:t>Job Coach Training</a:t>
            </a:r>
          </a:p>
        </p:txBody>
      </p:sp>
      <p:graphicFrame>
        <p:nvGraphicFramePr>
          <p:cNvPr id="4" name="Content Placeholder 3">
            <a:extLst>
              <a:ext uri="{FF2B5EF4-FFF2-40B4-BE49-F238E27FC236}">
                <a16:creationId xmlns:a16="http://schemas.microsoft.com/office/drawing/2014/main" id="{B720444C-27F9-4F3D-68BD-F6E8693B7FB3}"/>
              </a:ext>
            </a:extLst>
          </p:cNvPr>
          <p:cNvGraphicFramePr>
            <a:graphicFrameLocks noGrp="1"/>
          </p:cNvGraphicFramePr>
          <p:nvPr>
            <p:ph idx="1"/>
            <p:extLst>
              <p:ext uri="{D42A27DB-BD31-4B8C-83A1-F6EECF244321}">
                <p14:modId xmlns:p14="http://schemas.microsoft.com/office/powerpoint/2010/main" val="3659013948"/>
              </p:ext>
            </p:extLst>
          </p:nvPr>
        </p:nvGraphicFramePr>
        <p:xfrm>
          <a:off x="924697" y="1495168"/>
          <a:ext cx="10515600" cy="4275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9193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D5A63-42DE-8D92-3344-7CFDE30D1A76}"/>
              </a:ext>
            </a:extLst>
          </p:cNvPr>
          <p:cNvSpPr>
            <a:spLocks noGrp="1"/>
          </p:cNvSpPr>
          <p:nvPr>
            <p:ph type="title"/>
          </p:nvPr>
        </p:nvSpPr>
        <p:spPr>
          <a:xfrm>
            <a:off x="1304364" y="365125"/>
            <a:ext cx="10049435" cy="1325563"/>
          </a:xfrm>
        </p:spPr>
        <p:txBody>
          <a:bodyPr/>
          <a:lstStyle/>
          <a:p>
            <a:r>
              <a:rPr lang="en-US" dirty="0"/>
              <a:t>Job Coach Training Topics</a:t>
            </a:r>
          </a:p>
        </p:txBody>
      </p:sp>
      <p:sp>
        <p:nvSpPr>
          <p:cNvPr id="3" name="Content Placeholder 2">
            <a:extLst>
              <a:ext uri="{FF2B5EF4-FFF2-40B4-BE49-F238E27FC236}">
                <a16:creationId xmlns:a16="http://schemas.microsoft.com/office/drawing/2014/main" id="{6227536F-931C-EAA5-38E3-B8D1B4D8CD27}"/>
              </a:ext>
            </a:extLst>
          </p:cNvPr>
          <p:cNvSpPr>
            <a:spLocks noGrp="1"/>
          </p:cNvSpPr>
          <p:nvPr>
            <p:ph sz="half" idx="1"/>
          </p:nvPr>
        </p:nvSpPr>
        <p:spPr>
          <a:xfrm>
            <a:off x="1304364" y="1712227"/>
            <a:ext cx="4715436" cy="4351338"/>
          </a:xfrm>
        </p:spPr>
        <p:txBody>
          <a:bodyPr>
            <a:normAutofit/>
          </a:bodyPr>
          <a:lstStyle/>
          <a:p>
            <a:r>
              <a:rPr lang="en-US" sz="3200" dirty="0"/>
              <a:t>Most Frequent</a:t>
            </a:r>
          </a:p>
          <a:p>
            <a:pPr lvl="1"/>
            <a:r>
              <a:rPr lang="en-US" sz="2800" dirty="0"/>
              <a:t>69.7% Same as other paraprofessionals</a:t>
            </a:r>
          </a:p>
          <a:p>
            <a:pPr lvl="1"/>
            <a:r>
              <a:rPr lang="en-US" sz="2800" dirty="0"/>
              <a:t>56.9% Instructional strategies</a:t>
            </a:r>
          </a:p>
          <a:p>
            <a:pPr lvl="1"/>
            <a:r>
              <a:rPr lang="en-US" sz="2800" dirty="0"/>
              <a:t>53.3% Understanding the role of the job coach</a:t>
            </a:r>
          </a:p>
          <a:p>
            <a:endParaRPr lang="en-US" dirty="0"/>
          </a:p>
        </p:txBody>
      </p:sp>
      <p:sp>
        <p:nvSpPr>
          <p:cNvPr id="4" name="Content Placeholder 3">
            <a:extLst>
              <a:ext uri="{FF2B5EF4-FFF2-40B4-BE49-F238E27FC236}">
                <a16:creationId xmlns:a16="http://schemas.microsoft.com/office/drawing/2014/main" id="{E8CE0C5E-F0E7-7643-8354-A6C45BDEC376}"/>
              </a:ext>
            </a:extLst>
          </p:cNvPr>
          <p:cNvSpPr>
            <a:spLocks noGrp="1"/>
          </p:cNvSpPr>
          <p:nvPr>
            <p:ph sz="half" idx="2"/>
          </p:nvPr>
        </p:nvSpPr>
        <p:spPr>
          <a:xfrm>
            <a:off x="6466704" y="1712227"/>
            <a:ext cx="4887095" cy="4780648"/>
          </a:xfrm>
        </p:spPr>
        <p:txBody>
          <a:bodyPr>
            <a:normAutofit/>
          </a:bodyPr>
          <a:lstStyle/>
          <a:p>
            <a:r>
              <a:rPr lang="en-US" sz="3200" dirty="0"/>
              <a:t>Least Frequent</a:t>
            </a:r>
          </a:p>
          <a:p>
            <a:pPr lvl="1"/>
            <a:r>
              <a:rPr lang="en-US" sz="2800" dirty="0"/>
              <a:t>29.4% Natural supports</a:t>
            </a:r>
          </a:p>
          <a:p>
            <a:pPr lvl="1"/>
            <a:r>
              <a:rPr lang="en-US" sz="2800" dirty="0"/>
              <a:t>28.0% Rationale for work-based learning</a:t>
            </a:r>
          </a:p>
          <a:p>
            <a:pPr lvl="1"/>
            <a:r>
              <a:rPr lang="en-US" sz="2800" dirty="0"/>
              <a:t>22.9% Building school and business relationships</a:t>
            </a:r>
          </a:p>
          <a:p>
            <a:pPr lvl="1"/>
            <a:r>
              <a:rPr lang="en-US" sz="2800" dirty="0"/>
              <a:t>20.2% School policies for community instruction</a:t>
            </a:r>
          </a:p>
          <a:p>
            <a:endParaRPr lang="en-US" dirty="0"/>
          </a:p>
        </p:txBody>
      </p:sp>
    </p:spTree>
    <p:extLst>
      <p:ext uri="{BB962C8B-B14F-4D97-AF65-F5344CB8AC3E}">
        <p14:creationId xmlns:p14="http://schemas.microsoft.com/office/powerpoint/2010/main" val="2625848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8EBB4-6953-4D3F-CB4C-E04CEB3F29D9}"/>
              </a:ext>
            </a:extLst>
          </p:cNvPr>
          <p:cNvSpPr>
            <a:spLocks noGrp="1"/>
          </p:cNvSpPr>
          <p:nvPr>
            <p:ph type="title"/>
          </p:nvPr>
        </p:nvSpPr>
        <p:spPr/>
        <p:txBody>
          <a:bodyPr/>
          <a:lstStyle/>
          <a:p>
            <a:r>
              <a:rPr lang="en-US" dirty="0"/>
              <a:t>Reasons Hypothesized for Limited Specialized Job Coach Training</a:t>
            </a:r>
          </a:p>
        </p:txBody>
      </p:sp>
      <p:sp>
        <p:nvSpPr>
          <p:cNvPr id="3" name="Content Placeholder 2">
            <a:extLst>
              <a:ext uri="{FF2B5EF4-FFF2-40B4-BE49-F238E27FC236}">
                <a16:creationId xmlns:a16="http://schemas.microsoft.com/office/drawing/2014/main" id="{CD63D73E-CD3F-7290-3F9F-FB33AF82E0D0}"/>
              </a:ext>
            </a:extLst>
          </p:cNvPr>
          <p:cNvSpPr>
            <a:spLocks noGrp="1"/>
          </p:cNvSpPr>
          <p:nvPr>
            <p:ph idx="1"/>
          </p:nvPr>
        </p:nvSpPr>
        <p:spPr>
          <a:xfrm>
            <a:off x="838200" y="1811591"/>
            <a:ext cx="10515600" cy="4228893"/>
          </a:xfrm>
        </p:spPr>
        <p:txBody>
          <a:bodyPr/>
          <a:lstStyle/>
          <a:p>
            <a:r>
              <a:rPr lang="en-US" dirty="0"/>
              <a:t>Job coaches/paras have same job description</a:t>
            </a:r>
          </a:p>
          <a:p>
            <a:pPr lvl="1"/>
            <a:r>
              <a:rPr lang="en-US" dirty="0"/>
              <a:t>Mason et al. (2021) reported lack of differentiation of para training by role</a:t>
            </a:r>
          </a:p>
          <a:p>
            <a:endParaRPr lang="en-US" dirty="0"/>
          </a:p>
          <a:p>
            <a:r>
              <a:rPr lang="en-US" dirty="0"/>
              <a:t>Lack of clarity about who is responsible for training</a:t>
            </a:r>
          </a:p>
          <a:p>
            <a:pPr lvl="1"/>
            <a:r>
              <a:rPr lang="en-US" dirty="0"/>
              <a:t>Brenner &amp; Dymond (2023) – some teachers believe it is not their role</a:t>
            </a:r>
          </a:p>
          <a:p>
            <a:pPr lvl="1"/>
            <a:r>
              <a:rPr lang="en-US" dirty="0"/>
              <a:t>Schutz et al. (2024) transition coordinators report unclear role</a:t>
            </a:r>
          </a:p>
          <a:p>
            <a:endParaRPr lang="en-US" dirty="0"/>
          </a:p>
          <a:p>
            <a:r>
              <a:rPr lang="en-US" dirty="0"/>
              <a:t>Absence of appropriate training materials</a:t>
            </a:r>
          </a:p>
          <a:p>
            <a:pPr lvl="1"/>
            <a:r>
              <a:rPr lang="en-US" dirty="0"/>
              <a:t>Douglas (2019) found only 1 curriculum on para job coach training</a:t>
            </a:r>
          </a:p>
          <a:p>
            <a:pPr marL="0" indent="0">
              <a:buNone/>
            </a:pPr>
            <a:endParaRPr lang="en-US" dirty="0"/>
          </a:p>
        </p:txBody>
      </p:sp>
    </p:spTree>
    <p:extLst>
      <p:ext uri="{BB962C8B-B14F-4D97-AF65-F5344CB8AC3E}">
        <p14:creationId xmlns:p14="http://schemas.microsoft.com/office/powerpoint/2010/main" val="3728403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F5CD0-4920-49AF-A959-2A8DBF020E7A}"/>
              </a:ext>
            </a:extLst>
          </p:cNvPr>
          <p:cNvSpPr>
            <a:spLocks noGrp="1"/>
          </p:cNvSpPr>
          <p:nvPr>
            <p:ph type="title"/>
          </p:nvPr>
        </p:nvSpPr>
        <p:spPr>
          <a:xfrm>
            <a:off x="838200" y="219312"/>
            <a:ext cx="10515600" cy="1325563"/>
          </a:xfrm>
        </p:spPr>
        <p:txBody>
          <a:bodyPr/>
          <a:lstStyle/>
          <a:p>
            <a:r>
              <a:rPr lang="en-US" dirty="0"/>
              <a:t>Purpose</a:t>
            </a:r>
          </a:p>
        </p:txBody>
      </p:sp>
      <p:sp>
        <p:nvSpPr>
          <p:cNvPr id="3" name="Content Placeholder 2">
            <a:extLst>
              <a:ext uri="{FF2B5EF4-FFF2-40B4-BE49-F238E27FC236}">
                <a16:creationId xmlns:a16="http://schemas.microsoft.com/office/drawing/2014/main" id="{531B9B5A-29D2-4854-B445-92C5D96D9A1A}"/>
              </a:ext>
            </a:extLst>
          </p:cNvPr>
          <p:cNvSpPr>
            <a:spLocks noGrp="1"/>
          </p:cNvSpPr>
          <p:nvPr>
            <p:ph idx="1"/>
          </p:nvPr>
        </p:nvSpPr>
        <p:spPr>
          <a:xfrm>
            <a:off x="838200" y="1544875"/>
            <a:ext cx="10515600" cy="4250016"/>
          </a:xfrm>
        </p:spPr>
        <p:txBody>
          <a:bodyPr>
            <a:noAutofit/>
          </a:bodyPr>
          <a:lstStyle/>
          <a:p>
            <a:r>
              <a:rPr lang="en-US" sz="2800" dirty="0"/>
              <a:t>Share literature about the role of </a:t>
            </a:r>
            <a:r>
              <a:rPr lang="en-US" dirty="0"/>
              <a:t>paraprofessionals and paraprofessional </a:t>
            </a:r>
            <a:r>
              <a:rPr lang="en-US" sz="2800" dirty="0"/>
              <a:t>job coaches</a:t>
            </a:r>
          </a:p>
          <a:p>
            <a:r>
              <a:rPr lang="en-US" sz="2800" dirty="0"/>
              <a:t>Describe findings from a study we conducted in Illinois </a:t>
            </a:r>
          </a:p>
          <a:p>
            <a:pPr lvl="1"/>
            <a:r>
              <a:rPr lang="en-US" dirty="0"/>
              <a:t>Qualifications</a:t>
            </a:r>
          </a:p>
          <a:p>
            <a:pPr lvl="1"/>
            <a:r>
              <a:rPr lang="en-US" dirty="0"/>
              <a:t>Training</a:t>
            </a:r>
          </a:p>
          <a:p>
            <a:pPr lvl="1"/>
            <a:r>
              <a:rPr lang="en-US" dirty="0"/>
              <a:t>Supervision</a:t>
            </a:r>
          </a:p>
          <a:p>
            <a:pPr lvl="1"/>
            <a:r>
              <a:rPr lang="en-US" dirty="0"/>
              <a:t>Responsibilities</a:t>
            </a:r>
          </a:p>
          <a:p>
            <a:r>
              <a:rPr lang="en-US" dirty="0"/>
              <a:t>Discuss ideas, challenges, and recommendations about the role of paraprofessional job coaches</a:t>
            </a:r>
          </a:p>
          <a:p>
            <a:endParaRPr lang="en-US" sz="2800" dirty="0"/>
          </a:p>
        </p:txBody>
      </p:sp>
    </p:spTree>
    <p:extLst>
      <p:ext uri="{BB962C8B-B14F-4D97-AF65-F5344CB8AC3E}">
        <p14:creationId xmlns:p14="http://schemas.microsoft.com/office/powerpoint/2010/main" val="3410996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5736C-184D-CC95-5734-6C4218215A76}"/>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E7A9081E-B666-25A5-3E5C-83D56D33AB5A}"/>
              </a:ext>
            </a:extLst>
          </p:cNvPr>
          <p:cNvGraphicFramePr>
            <a:graphicFrameLocks noGrp="1"/>
          </p:cNvGraphicFramePr>
          <p:nvPr>
            <p:ph idx="1"/>
            <p:extLst>
              <p:ext uri="{D42A27DB-BD31-4B8C-83A1-F6EECF244321}">
                <p14:modId xmlns:p14="http://schemas.microsoft.com/office/powerpoint/2010/main" val="3129667445"/>
              </p:ext>
            </p:extLst>
          </p:nvPr>
        </p:nvGraphicFramePr>
        <p:xfrm>
          <a:off x="1725305" y="2004586"/>
          <a:ext cx="8346743" cy="24309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9652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2449F-B961-ECF3-9A73-A80369B07028}"/>
              </a:ext>
            </a:extLst>
          </p:cNvPr>
          <p:cNvSpPr>
            <a:spLocks noGrp="1"/>
          </p:cNvSpPr>
          <p:nvPr>
            <p:ph type="title"/>
          </p:nvPr>
        </p:nvSpPr>
        <p:spPr/>
        <p:txBody>
          <a:bodyPr/>
          <a:lstStyle/>
          <a:p>
            <a:r>
              <a:rPr lang="en-US" dirty="0"/>
              <a:t>Methods/Frequency of Job Coach Training</a:t>
            </a:r>
          </a:p>
        </p:txBody>
      </p:sp>
      <p:sp>
        <p:nvSpPr>
          <p:cNvPr id="3" name="Content Placeholder 2">
            <a:extLst>
              <a:ext uri="{FF2B5EF4-FFF2-40B4-BE49-F238E27FC236}">
                <a16:creationId xmlns:a16="http://schemas.microsoft.com/office/drawing/2014/main" id="{105BA43F-5264-826E-13C3-77C6CB42D439}"/>
              </a:ext>
            </a:extLst>
          </p:cNvPr>
          <p:cNvSpPr>
            <a:spLocks noGrp="1"/>
          </p:cNvSpPr>
          <p:nvPr>
            <p:ph idx="1"/>
          </p:nvPr>
        </p:nvSpPr>
        <p:spPr>
          <a:xfrm>
            <a:off x="838200" y="1690688"/>
            <a:ext cx="10515600" cy="4351338"/>
          </a:xfrm>
        </p:spPr>
        <p:txBody>
          <a:bodyPr/>
          <a:lstStyle/>
          <a:p>
            <a:r>
              <a:rPr lang="en-US" sz="3200" dirty="0">
                <a:solidFill>
                  <a:srgbClr val="000000"/>
                </a:solidFill>
                <a:effectLst/>
                <a:ea typeface="Aptos" panose="020B0004020202020204" pitchFamily="34" charset="0"/>
              </a:rPr>
              <a:t>Most </a:t>
            </a:r>
            <a:r>
              <a:rPr lang="en-US" sz="3200" dirty="0">
                <a:solidFill>
                  <a:srgbClr val="000000"/>
                </a:solidFill>
                <a:ea typeface="Aptos" panose="020B0004020202020204" pitchFamily="34" charset="0"/>
              </a:rPr>
              <a:t>frequent methods</a:t>
            </a:r>
          </a:p>
          <a:p>
            <a:pPr lvl="1"/>
            <a:r>
              <a:rPr lang="en-US" sz="2800" dirty="0">
                <a:solidFill>
                  <a:srgbClr val="000000"/>
                </a:solidFill>
                <a:ea typeface="Aptos" panose="020B0004020202020204" pitchFamily="34" charset="0"/>
              </a:rPr>
              <a:t>O</a:t>
            </a:r>
            <a:r>
              <a:rPr lang="en-US" sz="2800" dirty="0">
                <a:solidFill>
                  <a:srgbClr val="000000"/>
                </a:solidFill>
                <a:effectLst/>
                <a:ea typeface="Aptos" panose="020B0004020202020204" pitchFamily="34" charset="0"/>
              </a:rPr>
              <a:t>n the job training (69.1%)</a:t>
            </a:r>
          </a:p>
          <a:p>
            <a:pPr lvl="1"/>
            <a:r>
              <a:rPr lang="en-US" sz="2800" dirty="0">
                <a:solidFill>
                  <a:srgbClr val="000000"/>
                </a:solidFill>
                <a:ea typeface="Aptos" panose="020B0004020202020204" pitchFamily="34" charset="0"/>
              </a:rPr>
              <a:t>S</a:t>
            </a:r>
            <a:r>
              <a:rPr lang="en-US" sz="2800" dirty="0">
                <a:solidFill>
                  <a:srgbClr val="000000"/>
                </a:solidFill>
                <a:effectLst/>
                <a:ea typeface="Aptos" panose="020B0004020202020204" pitchFamily="34" charset="0"/>
              </a:rPr>
              <a:t>taff/team meetings (61.8%)</a:t>
            </a:r>
          </a:p>
          <a:p>
            <a:endParaRPr lang="en-US" sz="3200" dirty="0">
              <a:solidFill>
                <a:srgbClr val="000000"/>
              </a:solidFill>
            </a:endParaRPr>
          </a:p>
          <a:p>
            <a:r>
              <a:rPr lang="en-US" sz="3200" dirty="0">
                <a:solidFill>
                  <a:srgbClr val="000000"/>
                </a:solidFill>
              </a:rPr>
              <a:t>Frequency provided</a:t>
            </a:r>
          </a:p>
          <a:p>
            <a:pPr lvl="1"/>
            <a:r>
              <a:rPr lang="en-US" sz="2800" b="0" kern="100" dirty="0">
                <a:solidFill>
                  <a:schemeClr val="tx1"/>
                </a:solidFill>
                <a:effectLst/>
              </a:rPr>
              <a:t>On the fly (46%)</a:t>
            </a:r>
          </a:p>
          <a:p>
            <a:pPr lvl="1"/>
            <a:r>
              <a:rPr lang="en-US" sz="2800" b="0" kern="100" dirty="0">
                <a:solidFill>
                  <a:schemeClr val="tx1"/>
                </a:solidFill>
                <a:effectLst/>
                <a:ea typeface="Times New Roman" panose="02020603050405020304" pitchFamily="18" charset="0"/>
              </a:rPr>
              <a:t>Professional development days (26%)</a:t>
            </a:r>
          </a:p>
          <a:p>
            <a:pPr lvl="1"/>
            <a:r>
              <a:rPr lang="en-US" sz="2800" kern="100" dirty="0">
                <a:solidFill>
                  <a:schemeClr val="tx1"/>
                </a:solidFill>
                <a:ea typeface="Times New Roman" panose="02020603050405020304" pitchFamily="18" charset="0"/>
              </a:rPr>
              <a:t>Regularly scheduled meetings before/after school (26%)</a:t>
            </a:r>
            <a:endParaRPr lang="en-US" sz="2800" b="0" kern="100" dirty="0">
              <a:solidFill>
                <a:schemeClr val="tx1"/>
              </a:solidFill>
              <a:effectLst/>
              <a:ea typeface="Times New Roman" panose="02020603050405020304" pitchFamily="18" charset="0"/>
            </a:endParaRPr>
          </a:p>
          <a:p>
            <a:pPr lvl="1"/>
            <a:endParaRPr lang="en-US" dirty="0"/>
          </a:p>
        </p:txBody>
      </p:sp>
    </p:spTree>
    <p:extLst>
      <p:ext uri="{BB962C8B-B14F-4D97-AF65-F5344CB8AC3E}">
        <p14:creationId xmlns:p14="http://schemas.microsoft.com/office/powerpoint/2010/main" val="2858731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A13E978-655D-F2D7-6869-3C2A3E2965F9}"/>
              </a:ext>
            </a:extLst>
          </p:cNvPr>
          <p:cNvGraphicFramePr>
            <a:graphicFrameLocks noGrp="1"/>
          </p:cNvGraphicFramePr>
          <p:nvPr>
            <p:ph idx="1"/>
            <p:extLst>
              <p:ext uri="{D42A27DB-BD31-4B8C-83A1-F6EECF244321}">
                <p14:modId xmlns:p14="http://schemas.microsoft.com/office/powerpoint/2010/main" val="519441895"/>
              </p:ext>
            </p:extLst>
          </p:nvPr>
        </p:nvGraphicFramePr>
        <p:xfrm>
          <a:off x="231912" y="526774"/>
          <a:ext cx="11237843" cy="5481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0441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32EAC-7E09-319D-D289-39D99EF62836}"/>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C0EA937-6828-B74D-43B7-D51E5B539873}"/>
              </a:ext>
            </a:extLst>
          </p:cNvPr>
          <p:cNvSpPr>
            <a:spLocks noGrp="1"/>
          </p:cNvSpPr>
          <p:nvPr>
            <p:ph type="ctrTitle"/>
          </p:nvPr>
        </p:nvSpPr>
        <p:spPr/>
        <p:txBody>
          <a:bodyPr/>
          <a:lstStyle/>
          <a:p>
            <a:r>
              <a:rPr lang="en-US" dirty="0"/>
              <a:t>How do these findings relate to your experiences?</a:t>
            </a:r>
          </a:p>
        </p:txBody>
      </p:sp>
      <p:sp>
        <p:nvSpPr>
          <p:cNvPr id="2" name="Subtitle 1">
            <a:extLst>
              <a:ext uri="{FF2B5EF4-FFF2-40B4-BE49-F238E27FC236}">
                <a16:creationId xmlns:a16="http://schemas.microsoft.com/office/drawing/2014/main" id="{216832D2-4D2A-BA65-E52A-4905ED0931D8}"/>
              </a:ext>
            </a:extLst>
          </p:cNvPr>
          <p:cNvSpPr>
            <a:spLocks noGrp="1"/>
          </p:cNvSpPr>
          <p:nvPr>
            <p:ph type="subTitle" idx="1"/>
          </p:nvPr>
        </p:nvSpPr>
        <p:spPr>
          <a:xfrm>
            <a:off x="1524000" y="3744913"/>
            <a:ext cx="9144000" cy="1655762"/>
          </a:xfrm>
        </p:spPr>
        <p:txBody>
          <a:bodyPr>
            <a:normAutofit/>
          </a:bodyPr>
          <a:lstStyle/>
          <a:p>
            <a:r>
              <a:rPr lang="en-US" sz="3000" b="1" dirty="0"/>
              <a:t>Job Coach Training</a:t>
            </a:r>
          </a:p>
        </p:txBody>
      </p:sp>
    </p:spTree>
    <p:extLst>
      <p:ext uri="{BB962C8B-B14F-4D97-AF65-F5344CB8AC3E}">
        <p14:creationId xmlns:p14="http://schemas.microsoft.com/office/powerpoint/2010/main" val="3667913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63FD2-6F40-9030-4F35-F13305D220D1}"/>
              </a:ext>
            </a:extLst>
          </p:cNvPr>
          <p:cNvSpPr>
            <a:spLocks noGrp="1"/>
          </p:cNvSpPr>
          <p:nvPr>
            <p:ph type="title"/>
          </p:nvPr>
        </p:nvSpPr>
        <p:spPr/>
        <p:txBody>
          <a:bodyPr/>
          <a:lstStyle/>
          <a:p>
            <a:r>
              <a:rPr lang="en-US" dirty="0"/>
              <a:t>Directing Job Coaches</a:t>
            </a:r>
          </a:p>
        </p:txBody>
      </p:sp>
      <p:sp>
        <p:nvSpPr>
          <p:cNvPr id="3" name="Content Placeholder 2">
            <a:extLst>
              <a:ext uri="{FF2B5EF4-FFF2-40B4-BE49-F238E27FC236}">
                <a16:creationId xmlns:a16="http://schemas.microsoft.com/office/drawing/2014/main" id="{533AE497-04C0-0848-C6A3-02435C438051}"/>
              </a:ext>
            </a:extLst>
          </p:cNvPr>
          <p:cNvSpPr>
            <a:spLocks noGrp="1"/>
          </p:cNvSpPr>
          <p:nvPr>
            <p:ph idx="1"/>
          </p:nvPr>
        </p:nvSpPr>
        <p:spPr/>
        <p:txBody>
          <a:bodyPr>
            <a:normAutofit/>
          </a:bodyPr>
          <a:lstStyle/>
          <a:p>
            <a:r>
              <a:rPr lang="en-US" sz="3200" dirty="0">
                <a:solidFill>
                  <a:srgbClr val="000000"/>
                </a:solidFill>
                <a:ea typeface="Aptos" panose="020B0004020202020204" pitchFamily="34" charset="0"/>
              </a:rPr>
              <a:t>Roles</a:t>
            </a:r>
          </a:p>
          <a:p>
            <a:pPr lvl="1"/>
            <a:r>
              <a:rPr lang="en-US" sz="2800" dirty="0">
                <a:solidFill>
                  <a:srgbClr val="000000"/>
                </a:solidFill>
                <a:ea typeface="Aptos" panose="020B0004020202020204" pitchFamily="34" charset="0"/>
              </a:rPr>
              <a:t>S</a:t>
            </a:r>
            <a:r>
              <a:rPr lang="en-US" sz="2800" dirty="0">
                <a:solidFill>
                  <a:srgbClr val="000000"/>
                </a:solidFill>
                <a:effectLst/>
                <a:ea typeface="Aptos" panose="020B0004020202020204" pitchFamily="34" charset="0"/>
              </a:rPr>
              <a:t>upervising job coaches (72%)</a:t>
            </a:r>
          </a:p>
          <a:p>
            <a:pPr lvl="1"/>
            <a:r>
              <a:rPr lang="en-US" sz="2800" dirty="0">
                <a:solidFill>
                  <a:srgbClr val="000000"/>
                </a:solidFill>
                <a:ea typeface="Aptos" panose="020B0004020202020204" pitchFamily="34" charset="0"/>
              </a:rPr>
              <a:t>P</a:t>
            </a:r>
            <a:r>
              <a:rPr lang="en-US" sz="2800" dirty="0">
                <a:solidFill>
                  <a:srgbClr val="000000"/>
                </a:solidFill>
                <a:effectLst/>
                <a:ea typeface="Aptos" panose="020B0004020202020204" pitchFamily="34" charset="0"/>
              </a:rPr>
              <a:t>roviding ongoing training (66%)</a:t>
            </a:r>
          </a:p>
          <a:p>
            <a:pPr lvl="1"/>
            <a:r>
              <a:rPr lang="en-US" sz="2800" dirty="0">
                <a:solidFill>
                  <a:srgbClr val="000000"/>
                </a:solidFill>
                <a:ea typeface="Aptos" panose="020B0004020202020204" pitchFamily="34" charset="0"/>
              </a:rPr>
              <a:t>C</a:t>
            </a:r>
            <a:r>
              <a:rPr lang="en-US" sz="2800" dirty="0">
                <a:solidFill>
                  <a:srgbClr val="000000"/>
                </a:solidFill>
                <a:effectLst/>
                <a:ea typeface="Aptos" panose="020B0004020202020204" pitchFamily="34" charset="0"/>
              </a:rPr>
              <a:t>oordinating the job coach’s activities (65%)</a:t>
            </a:r>
          </a:p>
          <a:p>
            <a:pPr lvl="1"/>
            <a:r>
              <a:rPr lang="en-US" sz="2800" dirty="0">
                <a:solidFill>
                  <a:srgbClr val="000000"/>
                </a:solidFill>
                <a:ea typeface="Aptos" panose="020B0004020202020204" pitchFamily="34" charset="0"/>
              </a:rPr>
              <a:t>E</a:t>
            </a:r>
            <a:r>
              <a:rPr lang="en-US" sz="2800" dirty="0">
                <a:solidFill>
                  <a:srgbClr val="000000"/>
                </a:solidFill>
                <a:effectLst/>
                <a:ea typeface="Aptos" panose="020B0004020202020204" pitchFamily="34" charset="0"/>
              </a:rPr>
              <a:t>valuating job coach performance</a:t>
            </a:r>
            <a:r>
              <a:rPr lang="en-US" sz="2800" dirty="0">
                <a:effectLst/>
              </a:rPr>
              <a:t> </a:t>
            </a:r>
            <a:r>
              <a:rPr lang="en-US" sz="2800" dirty="0">
                <a:solidFill>
                  <a:srgbClr val="000000"/>
                </a:solidFill>
                <a:effectLst/>
                <a:ea typeface="Aptos" panose="020B0004020202020204" pitchFamily="34" charset="0"/>
              </a:rPr>
              <a:t>(44%)</a:t>
            </a:r>
            <a:endParaRPr lang="en-US" sz="2800" dirty="0"/>
          </a:p>
        </p:txBody>
      </p:sp>
    </p:spTree>
    <p:extLst>
      <p:ext uri="{BB962C8B-B14F-4D97-AF65-F5344CB8AC3E}">
        <p14:creationId xmlns:p14="http://schemas.microsoft.com/office/powerpoint/2010/main" val="2580178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2E97-C35A-B7B5-B63E-B5F2453AF6AF}"/>
              </a:ext>
            </a:extLst>
          </p:cNvPr>
          <p:cNvSpPr>
            <a:spLocks noGrp="1"/>
          </p:cNvSpPr>
          <p:nvPr>
            <p:ph type="title"/>
          </p:nvPr>
        </p:nvSpPr>
        <p:spPr/>
        <p:txBody>
          <a:bodyPr/>
          <a:lstStyle/>
          <a:p>
            <a:r>
              <a:rPr lang="en-US" dirty="0"/>
              <a:t>Meetings with Job Coaches</a:t>
            </a:r>
          </a:p>
        </p:txBody>
      </p:sp>
      <p:graphicFrame>
        <p:nvGraphicFramePr>
          <p:cNvPr id="4" name="Content Placeholder 3">
            <a:extLst>
              <a:ext uri="{FF2B5EF4-FFF2-40B4-BE49-F238E27FC236}">
                <a16:creationId xmlns:a16="http://schemas.microsoft.com/office/drawing/2014/main" id="{5C921A94-77D8-02FF-3E79-3816F42DCB6B}"/>
              </a:ext>
            </a:extLst>
          </p:cNvPr>
          <p:cNvGraphicFramePr>
            <a:graphicFrameLocks noGrp="1"/>
          </p:cNvGraphicFramePr>
          <p:nvPr>
            <p:ph idx="1"/>
            <p:extLst>
              <p:ext uri="{D42A27DB-BD31-4B8C-83A1-F6EECF244321}">
                <p14:modId xmlns:p14="http://schemas.microsoft.com/office/powerpoint/2010/main" val="2656357963"/>
              </p:ext>
            </p:extLst>
          </p:nvPr>
        </p:nvGraphicFramePr>
        <p:xfrm>
          <a:off x="524301" y="1510146"/>
          <a:ext cx="11226421" cy="4516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37358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70B5C-28AB-1F7C-A1C4-64C185DFAA5F}"/>
              </a:ext>
            </a:extLst>
          </p:cNvPr>
          <p:cNvSpPr>
            <a:spLocks noGrp="1"/>
          </p:cNvSpPr>
          <p:nvPr>
            <p:ph type="title"/>
          </p:nvPr>
        </p:nvSpPr>
        <p:spPr/>
        <p:txBody>
          <a:bodyPr/>
          <a:lstStyle/>
          <a:p>
            <a:r>
              <a:rPr lang="en-US" dirty="0"/>
              <a:t>Person Responsible for Supervision of Job Coaches at Worksites</a:t>
            </a:r>
          </a:p>
        </p:txBody>
      </p:sp>
      <p:sp>
        <p:nvSpPr>
          <p:cNvPr id="3" name="Content Placeholder 2">
            <a:extLst>
              <a:ext uri="{FF2B5EF4-FFF2-40B4-BE49-F238E27FC236}">
                <a16:creationId xmlns:a16="http://schemas.microsoft.com/office/drawing/2014/main" id="{31C55B7A-09BE-67DD-4BB0-1BB36C7472A1}"/>
              </a:ext>
            </a:extLst>
          </p:cNvPr>
          <p:cNvSpPr>
            <a:spLocks noGrp="1"/>
          </p:cNvSpPr>
          <p:nvPr>
            <p:ph idx="1"/>
          </p:nvPr>
        </p:nvSpPr>
        <p:spPr>
          <a:xfrm>
            <a:off x="838200" y="1992573"/>
            <a:ext cx="10515600" cy="4184390"/>
          </a:xfrm>
        </p:spPr>
        <p:txBody>
          <a:bodyPr>
            <a:normAutofit/>
          </a:bodyPr>
          <a:lstStyle/>
          <a:p>
            <a:r>
              <a:rPr lang="en-US" sz="3200" dirty="0"/>
              <a:t>Vocational/transition coordinator (46%)</a:t>
            </a:r>
          </a:p>
          <a:p>
            <a:r>
              <a:rPr lang="en-US" sz="3200" dirty="0"/>
              <a:t>Special education teacher (18%)</a:t>
            </a:r>
          </a:p>
          <a:p>
            <a:r>
              <a:rPr lang="en-US" sz="3200" dirty="0"/>
              <a:t>Building/district administrator (10%)</a:t>
            </a:r>
          </a:p>
          <a:p>
            <a:r>
              <a:rPr lang="en-US" sz="3200" dirty="0"/>
              <a:t>Employee at the business (6%)</a:t>
            </a:r>
          </a:p>
          <a:p>
            <a:r>
              <a:rPr lang="en-US" sz="3200" dirty="0"/>
              <a:t>No one/not sure (19%)</a:t>
            </a:r>
          </a:p>
        </p:txBody>
      </p:sp>
    </p:spTree>
    <p:extLst>
      <p:ext uri="{BB962C8B-B14F-4D97-AF65-F5344CB8AC3E}">
        <p14:creationId xmlns:p14="http://schemas.microsoft.com/office/powerpoint/2010/main" val="1555225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F0F430-D05D-4E95-6DA5-E7D7040766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4FA37-F79C-ED35-A745-E9AEF421D684}"/>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954ECF86-EA79-6FA6-9ECF-7D440E1E720D}"/>
              </a:ext>
            </a:extLst>
          </p:cNvPr>
          <p:cNvGraphicFramePr>
            <a:graphicFrameLocks noGrp="1"/>
          </p:cNvGraphicFramePr>
          <p:nvPr>
            <p:ph idx="1"/>
            <p:extLst>
              <p:ext uri="{D42A27DB-BD31-4B8C-83A1-F6EECF244321}">
                <p14:modId xmlns:p14="http://schemas.microsoft.com/office/powerpoint/2010/main" val="1221864470"/>
              </p:ext>
            </p:extLst>
          </p:nvPr>
        </p:nvGraphicFramePr>
        <p:xfrm>
          <a:off x="1895333" y="1967873"/>
          <a:ext cx="8401334" cy="24309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980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D3E2-5242-0181-B34C-8ABE36674B37}"/>
              </a:ext>
            </a:extLst>
          </p:cNvPr>
          <p:cNvSpPr>
            <a:spLocks noGrp="1"/>
          </p:cNvSpPr>
          <p:nvPr>
            <p:ph type="title"/>
          </p:nvPr>
        </p:nvSpPr>
        <p:spPr/>
        <p:txBody>
          <a:bodyPr/>
          <a:lstStyle/>
          <a:p>
            <a:r>
              <a:rPr lang="en-US" dirty="0"/>
              <a:t>Methods for Gathering Information About Job Coach Performance</a:t>
            </a:r>
          </a:p>
        </p:txBody>
      </p:sp>
      <p:sp>
        <p:nvSpPr>
          <p:cNvPr id="3" name="Content Placeholder 2">
            <a:extLst>
              <a:ext uri="{FF2B5EF4-FFF2-40B4-BE49-F238E27FC236}">
                <a16:creationId xmlns:a16="http://schemas.microsoft.com/office/drawing/2014/main" id="{4F419871-23CE-7BD7-1238-546DEAF84434}"/>
              </a:ext>
            </a:extLst>
          </p:cNvPr>
          <p:cNvSpPr>
            <a:spLocks noGrp="1"/>
          </p:cNvSpPr>
          <p:nvPr>
            <p:ph idx="1"/>
          </p:nvPr>
        </p:nvSpPr>
        <p:spPr>
          <a:xfrm>
            <a:off x="838199" y="1937981"/>
            <a:ext cx="10967113" cy="4238981"/>
          </a:xfrm>
        </p:spPr>
        <p:txBody>
          <a:bodyPr>
            <a:normAutofit/>
          </a:bodyPr>
          <a:lstStyle/>
          <a:p>
            <a:r>
              <a:rPr lang="en-US" sz="3200" dirty="0"/>
              <a:t>Observations at the worksite (69%)</a:t>
            </a:r>
          </a:p>
          <a:p>
            <a:r>
              <a:rPr lang="en-US" sz="3200" b="0" kern="0" dirty="0">
                <a:solidFill>
                  <a:schemeClr val="tx1"/>
                </a:solidFill>
                <a:effectLst/>
              </a:rPr>
              <a:t>Review of student data collected by job coach (52%)</a:t>
            </a:r>
          </a:p>
          <a:p>
            <a:r>
              <a:rPr lang="en-US" sz="3200" b="0" kern="0" dirty="0">
                <a:solidFill>
                  <a:schemeClr val="tx1"/>
                </a:solidFill>
                <a:effectLst/>
              </a:rPr>
              <a:t>Feedback from business partner (46%)</a:t>
            </a:r>
          </a:p>
          <a:p>
            <a:r>
              <a:rPr lang="en-US" sz="3200" b="0" kern="0" dirty="0">
                <a:solidFill>
                  <a:schemeClr val="tx1"/>
                </a:solidFill>
                <a:effectLst/>
              </a:rPr>
              <a:t>Student feedback about the WBL experience (34%)</a:t>
            </a:r>
          </a:p>
          <a:p>
            <a:r>
              <a:rPr lang="en-US" sz="3200" b="0" kern="0" dirty="0">
                <a:solidFill>
                  <a:schemeClr val="tx1"/>
                </a:solidFill>
                <a:effectLst/>
              </a:rPr>
              <a:t>I do not gather </a:t>
            </a:r>
            <a:r>
              <a:rPr lang="en-US" sz="3200" b="0" kern="0" dirty="0">
                <a:solidFill>
                  <a:schemeClr val="tx1"/>
                </a:solidFill>
                <a:effectLst/>
                <a:cs typeface="Calibri" panose="020F0502020204030204" pitchFamily="34" charset="0"/>
              </a:rPr>
              <a:t>information about job coach performance (16%)</a:t>
            </a:r>
          </a:p>
          <a:p>
            <a:endParaRPr lang="en-US" sz="3000" kern="0" dirty="0">
              <a:solidFill>
                <a:schemeClr val="tx1"/>
              </a:solidFill>
              <a:ea typeface="Times New Roman" panose="02020603050405020304" pitchFamily="18" charset="0"/>
              <a:cs typeface="Calibri" panose="020F0502020204030204" pitchFamily="34" charset="0"/>
            </a:endParaRPr>
          </a:p>
          <a:p>
            <a:pPr marL="0" indent="0">
              <a:buNone/>
            </a:pPr>
            <a:endParaRPr lang="en-US" sz="2800" b="0" kern="100" dirty="0">
              <a:solidFill>
                <a:schemeClr val="tx1"/>
              </a:solidFill>
              <a:effectLst/>
              <a:latin typeface="Times New Roman" panose="02020603050405020304" pitchFamily="18" charset="0"/>
              <a:ea typeface="Times New Roman" panose="02020603050405020304" pitchFamily="18" charset="0"/>
            </a:endParaRPr>
          </a:p>
          <a:p>
            <a:endParaRPr lang="en-US" sz="2800" b="0" kern="100" dirty="0">
              <a:solidFill>
                <a:schemeClr val="tx1"/>
              </a:solidFill>
              <a:effectLst/>
              <a:latin typeface="Times New Roman" panose="02020603050405020304" pitchFamily="18" charset="0"/>
              <a:ea typeface="Times New Roman" panose="02020603050405020304" pitchFamily="18" charset="0"/>
            </a:endParaRPr>
          </a:p>
          <a:p>
            <a:endParaRPr lang="en-US" sz="2800" b="0" kern="100" dirty="0">
              <a:solidFill>
                <a:schemeClr val="tx1"/>
              </a:solidFill>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1947602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D551A3A-E61C-7145-69CD-35F842775501}"/>
              </a:ext>
            </a:extLst>
          </p:cNvPr>
          <p:cNvSpPr>
            <a:spLocks noGrp="1"/>
          </p:cNvSpPr>
          <p:nvPr>
            <p:ph type="title"/>
          </p:nvPr>
        </p:nvSpPr>
        <p:spPr/>
        <p:txBody>
          <a:bodyPr/>
          <a:lstStyle/>
          <a:p>
            <a:r>
              <a:rPr lang="en-US" dirty="0"/>
              <a:t>Supervision</a:t>
            </a:r>
          </a:p>
        </p:txBody>
      </p:sp>
      <p:sp>
        <p:nvSpPr>
          <p:cNvPr id="8" name="Content Placeholder 7">
            <a:extLst>
              <a:ext uri="{FF2B5EF4-FFF2-40B4-BE49-F238E27FC236}">
                <a16:creationId xmlns:a16="http://schemas.microsoft.com/office/drawing/2014/main" id="{907CAA52-2C32-9FBC-D556-327C2F3CCE75}"/>
              </a:ext>
            </a:extLst>
          </p:cNvPr>
          <p:cNvSpPr>
            <a:spLocks noGrp="1"/>
          </p:cNvSpPr>
          <p:nvPr>
            <p:ph idx="1"/>
          </p:nvPr>
        </p:nvSpPr>
        <p:spPr>
          <a:xfrm>
            <a:off x="838200" y="1690688"/>
            <a:ext cx="10730948" cy="4351338"/>
          </a:xfrm>
        </p:spPr>
        <p:txBody>
          <a:bodyPr>
            <a:normAutofit fontScale="92500"/>
          </a:bodyPr>
          <a:lstStyle/>
          <a:p>
            <a:r>
              <a:rPr lang="en-US" sz="3200" dirty="0"/>
              <a:t>Challenges to supervising paraprofessionals</a:t>
            </a:r>
            <a:r>
              <a:rPr lang="en-US" sz="2400" dirty="0"/>
              <a:t> (Biggs et al., 2019; Douglas et al., 2019; French, 2001; Mason et al., 2021; Sharma &amp; </a:t>
            </a:r>
            <a:r>
              <a:rPr lang="en-US" sz="2400" dirty="0" err="1"/>
              <a:t>Salend</a:t>
            </a:r>
            <a:r>
              <a:rPr lang="en-US" sz="2400" dirty="0"/>
              <a:t>, 2016)</a:t>
            </a:r>
          </a:p>
          <a:p>
            <a:pPr lvl="1"/>
            <a:r>
              <a:rPr lang="en-US" sz="2800" dirty="0"/>
              <a:t>Limited to no preservice training</a:t>
            </a:r>
          </a:p>
          <a:p>
            <a:pPr lvl="1"/>
            <a:r>
              <a:rPr lang="en-US" sz="2800" dirty="0"/>
              <a:t>Role not defined by school district</a:t>
            </a:r>
          </a:p>
          <a:p>
            <a:pPr lvl="1"/>
            <a:r>
              <a:rPr lang="en-US" sz="2800" dirty="0"/>
              <a:t>Performance expectations for paras are unclear</a:t>
            </a:r>
          </a:p>
          <a:p>
            <a:pPr marL="457200" lvl="1" indent="0">
              <a:buNone/>
            </a:pPr>
            <a:endParaRPr lang="en-US" sz="2800" dirty="0"/>
          </a:p>
          <a:p>
            <a:r>
              <a:rPr lang="en-US" sz="3200" dirty="0"/>
              <a:t>Additional challenges to supervising job coaches may be due to:</a:t>
            </a:r>
          </a:p>
          <a:p>
            <a:pPr lvl="1"/>
            <a:r>
              <a:rPr lang="en-US" sz="2800" dirty="0"/>
              <a:t>Different locations of job coaches and supervisor</a:t>
            </a:r>
          </a:p>
          <a:p>
            <a:pPr lvl="1"/>
            <a:r>
              <a:rPr lang="en-US" sz="2800" dirty="0"/>
              <a:t>Unclear supervision roles and expectations</a:t>
            </a:r>
          </a:p>
          <a:p>
            <a:pPr lvl="1"/>
            <a:r>
              <a:rPr lang="en-US" sz="2800" dirty="0"/>
              <a:t>Dedicated supervision time</a:t>
            </a:r>
          </a:p>
        </p:txBody>
      </p:sp>
    </p:spTree>
    <p:extLst>
      <p:ext uri="{BB962C8B-B14F-4D97-AF65-F5344CB8AC3E}">
        <p14:creationId xmlns:p14="http://schemas.microsoft.com/office/powerpoint/2010/main" val="3649160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A8C97-C765-15FE-87EE-1F34ABFAA2B0}"/>
              </a:ext>
            </a:extLst>
          </p:cNvPr>
          <p:cNvSpPr>
            <a:spLocks noGrp="1"/>
          </p:cNvSpPr>
          <p:nvPr>
            <p:ph type="title"/>
          </p:nvPr>
        </p:nvSpPr>
        <p:spPr>
          <a:xfrm>
            <a:off x="838200" y="263525"/>
            <a:ext cx="10515600" cy="1325563"/>
          </a:xfrm>
        </p:spPr>
        <p:txBody>
          <a:bodyPr/>
          <a:lstStyle/>
          <a:p>
            <a:r>
              <a:rPr lang="en-US" dirty="0"/>
              <a:t>Introduction</a:t>
            </a:r>
          </a:p>
        </p:txBody>
      </p:sp>
      <p:sp>
        <p:nvSpPr>
          <p:cNvPr id="3" name="Content Placeholder 2">
            <a:extLst>
              <a:ext uri="{FF2B5EF4-FFF2-40B4-BE49-F238E27FC236}">
                <a16:creationId xmlns:a16="http://schemas.microsoft.com/office/drawing/2014/main" id="{6FD4B021-F72E-DC1D-53B2-4E39F3869FD1}"/>
              </a:ext>
            </a:extLst>
          </p:cNvPr>
          <p:cNvSpPr>
            <a:spLocks noGrp="1"/>
          </p:cNvSpPr>
          <p:nvPr>
            <p:ph idx="1"/>
          </p:nvPr>
        </p:nvSpPr>
        <p:spPr>
          <a:xfrm>
            <a:off x="838200" y="1463676"/>
            <a:ext cx="10515600" cy="4351338"/>
          </a:xfrm>
        </p:spPr>
        <p:txBody>
          <a:bodyPr>
            <a:normAutofit/>
          </a:bodyPr>
          <a:lstStyle/>
          <a:p>
            <a:r>
              <a:rPr lang="en-US" dirty="0"/>
              <a:t>Community-based work experiences (CBWEs) are an essential component of vocational programming for students with disabilities</a:t>
            </a:r>
          </a:p>
          <a:p>
            <a:endParaRPr lang="en-US" sz="1500" dirty="0"/>
          </a:p>
          <a:p>
            <a:r>
              <a:rPr lang="en-US" dirty="0"/>
              <a:t>Limited certified staff and scheduling issues often lead to paraprofessionals (i.e., teachers’ assistants) supporting students at community worksites </a:t>
            </a:r>
          </a:p>
          <a:p>
            <a:endParaRPr lang="en-US" sz="1500" dirty="0"/>
          </a:p>
          <a:p>
            <a:r>
              <a:rPr lang="en-US" dirty="0"/>
              <a:t>In this capacity, paraprofessionals are essentially acting as “</a:t>
            </a:r>
            <a:r>
              <a:rPr lang="en-US" i="1" dirty="0"/>
              <a:t>job coaches</a:t>
            </a:r>
            <a:r>
              <a:rPr lang="en-US" dirty="0"/>
              <a:t>,”</a:t>
            </a:r>
            <a:r>
              <a:rPr lang="en-US" i="1" dirty="0"/>
              <a:t> </a:t>
            </a:r>
            <a:r>
              <a:rPr lang="en-US" dirty="0"/>
              <a:t>a title typically used in supported and customized employment for adults with disabilities</a:t>
            </a:r>
          </a:p>
        </p:txBody>
      </p:sp>
      <p:sp>
        <p:nvSpPr>
          <p:cNvPr id="4" name="TextBox 3">
            <a:extLst>
              <a:ext uri="{FF2B5EF4-FFF2-40B4-BE49-F238E27FC236}">
                <a16:creationId xmlns:a16="http://schemas.microsoft.com/office/drawing/2014/main" id="{02E5C47A-2756-CA94-738B-A0F01ED4A4CD}"/>
              </a:ext>
            </a:extLst>
          </p:cNvPr>
          <p:cNvSpPr txBox="1"/>
          <p:nvPr/>
        </p:nvSpPr>
        <p:spPr>
          <a:xfrm>
            <a:off x="6715125" y="6271310"/>
            <a:ext cx="6130925" cy="323165"/>
          </a:xfrm>
          <a:prstGeom prst="rect">
            <a:avLst/>
          </a:prstGeom>
          <a:noFill/>
        </p:spPr>
        <p:txBody>
          <a:bodyPr wrap="square" rtlCol="0">
            <a:spAutoFit/>
          </a:bodyPr>
          <a:lstStyle/>
          <a:p>
            <a:r>
              <a:rPr lang="en-US" sz="1500" dirty="0">
                <a:solidFill>
                  <a:schemeClr val="bg1"/>
                </a:solidFill>
              </a:rPr>
              <a:t>Brenner &amp; Dymond, 2023; Hoff et al., 2021; IDEA, 2004; WIOA, 2015</a:t>
            </a:r>
          </a:p>
        </p:txBody>
      </p:sp>
    </p:spTree>
    <p:extLst>
      <p:ext uri="{BB962C8B-B14F-4D97-AF65-F5344CB8AC3E}">
        <p14:creationId xmlns:p14="http://schemas.microsoft.com/office/powerpoint/2010/main" val="3341614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FDC7D-C1BD-1666-62FF-58FB6A155A8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3D1E60C-695C-9529-CA1F-8D0BAB89A694}"/>
              </a:ext>
            </a:extLst>
          </p:cNvPr>
          <p:cNvSpPr>
            <a:spLocks noGrp="1"/>
          </p:cNvSpPr>
          <p:nvPr>
            <p:ph type="ctrTitle"/>
          </p:nvPr>
        </p:nvSpPr>
        <p:spPr/>
        <p:txBody>
          <a:bodyPr/>
          <a:lstStyle/>
          <a:p>
            <a:r>
              <a:rPr lang="en-US" dirty="0"/>
              <a:t>How do these findings relate to your experiences?</a:t>
            </a:r>
          </a:p>
        </p:txBody>
      </p:sp>
      <p:sp>
        <p:nvSpPr>
          <p:cNvPr id="2" name="Subtitle 1">
            <a:extLst>
              <a:ext uri="{FF2B5EF4-FFF2-40B4-BE49-F238E27FC236}">
                <a16:creationId xmlns:a16="http://schemas.microsoft.com/office/drawing/2014/main" id="{75532BFB-0C96-BD55-CA45-416DEA341F0C}"/>
              </a:ext>
            </a:extLst>
          </p:cNvPr>
          <p:cNvSpPr>
            <a:spLocks noGrp="1"/>
          </p:cNvSpPr>
          <p:nvPr>
            <p:ph type="subTitle" idx="1"/>
          </p:nvPr>
        </p:nvSpPr>
        <p:spPr>
          <a:xfrm>
            <a:off x="1524000" y="3736949"/>
            <a:ext cx="9144000" cy="1655762"/>
          </a:xfrm>
        </p:spPr>
        <p:txBody>
          <a:bodyPr>
            <a:normAutofit/>
          </a:bodyPr>
          <a:lstStyle/>
          <a:p>
            <a:r>
              <a:rPr lang="en-US" sz="3000" b="1" dirty="0"/>
              <a:t>Job Coach Supervision</a:t>
            </a:r>
          </a:p>
        </p:txBody>
      </p:sp>
    </p:spTree>
    <p:extLst>
      <p:ext uri="{BB962C8B-B14F-4D97-AF65-F5344CB8AC3E}">
        <p14:creationId xmlns:p14="http://schemas.microsoft.com/office/powerpoint/2010/main" val="9999298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FACDC-C26D-8428-3813-F4DC0E7EB93A}"/>
              </a:ext>
            </a:extLst>
          </p:cNvPr>
          <p:cNvSpPr>
            <a:spLocks noGrp="1"/>
          </p:cNvSpPr>
          <p:nvPr>
            <p:ph type="title"/>
          </p:nvPr>
        </p:nvSpPr>
        <p:spPr/>
        <p:txBody>
          <a:bodyPr/>
          <a:lstStyle/>
          <a:p>
            <a:r>
              <a:rPr lang="en-US" dirty="0"/>
              <a:t>Job Coach Responsibilities</a:t>
            </a:r>
          </a:p>
        </p:txBody>
      </p:sp>
      <p:sp>
        <p:nvSpPr>
          <p:cNvPr id="3" name="Content Placeholder 2">
            <a:extLst>
              <a:ext uri="{FF2B5EF4-FFF2-40B4-BE49-F238E27FC236}">
                <a16:creationId xmlns:a16="http://schemas.microsoft.com/office/drawing/2014/main" id="{F39F33F6-7504-0CB8-6613-2779B437B8B9}"/>
              </a:ext>
            </a:extLst>
          </p:cNvPr>
          <p:cNvSpPr>
            <a:spLocks noGrp="1"/>
          </p:cNvSpPr>
          <p:nvPr>
            <p:ph idx="1"/>
          </p:nvPr>
        </p:nvSpPr>
        <p:spPr/>
        <p:txBody>
          <a:bodyPr>
            <a:normAutofit/>
          </a:bodyPr>
          <a:lstStyle/>
          <a:p>
            <a:r>
              <a:rPr lang="en-US" sz="3200" dirty="0">
                <a:solidFill>
                  <a:srgbClr val="000000"/>
                </a:solidFill>
                <a:effectLst/>
                <a:ea typeface="Aptos" panose="020B0004020202020204" pitchFamily="34" charset="0"/>
              </a:rPr>
              <a:t>32 responsibilities</a:t>
            </a:r>
            <a:endParaRPr lang="en-US" sz="2800" dirty="0">
              <a:solidFill>
                <a:srgbClr val="000000"/>
              </a:solidFill>
              <a:effectLst/>
              <a:ea typeface="Aptos" panose="020B0004020202020204" pitchFamily="34" charset="0"/>
            </a:endParaRPr>
          </a:p>
          <a:p>
            <a:pPr lvl="1"/>
            <a:endParaRPr lang="en-US" sz="2800" dirty="0">
              <a:solidFill>
                <a:srgbClr val="000000"/>
              </a:solidFill>
              <a:ea typeface="Aptos" panose="020B0004020202020204" pitchFamily="34" charset="0"/>
            </a:endParaRPr>
          </a:p>
          <a:p>
            <a:r>
              <a:rPr lang="en-US" sz="3200" dirty="0">
                <a:solidFill>
                  <a:srgbClr val="000000"/>
                </a:solidFill>
                <a:ea typeface="Aptos" panose="020B0004020202020204" pitchFamily="34" charset="0"/>
              </a:rPr>
              <a:t>Rated each from 1 to 10</a:t>
            </a:r>
            <a:endParaRPr lang="en-US" sz="3200" dirty="0">
              <a:solidFill>
                <a:srgbClr val="000000"/>
              </a:solidFill>
              <a:effectLst/>
              <a:ea typeface="Aptos" panose="020B0004020202020204" pitchFamily="34" charset="0"/>
            </a:endParaRPr>
          </a:p>
          <a:p>
            <a:pPr lvl="1"/>
            <a:r>
              <a:rPr lang="en-US" sz="2800" dirty="0">
                <a:solidFill>
                  <a:srgbClr val="000000"/>
                </a:solidFill>
                <a:effectLst/>
                <a:ea typeface="Aptos" panose="020B0004020202020204" pitchFamily="34" charset="0"/>
              </a:rPr>
              <a:t>1 = not a responsibility (i.e., job coaches at my school are not expected to perform this task)</a:t>
            </a:r>
          </a:p>
          <a:p>
            <a:pPr lvl="1"/>
            <a:r>
              <a:rPr lang="en-US" sz="2800" dirty="0">
                <a:solidFill>
                  <a:srgbClr val="000000"/>
                </a:solidFill>
                <a:effectLst/>
                <a:ea typeface="Aptos" panose="020B0004020202020204" pitchFamily="34" charset="0"/>
              </a:rPr>
              <a:t>10 = a major responsibility (i.e., this is a core task job coaches at my school are expected to perform)</a:t>
            </a:r>
          </a:p>
          <a:p>
            <a:pPr marL="0" indent="0">
              <a:buNone/>
            </a:pPr>
            <a:endParaRPr lang="en-US" dirty="0">
              <a:solidFill>
                <a:srgbClr val="000000"/>
              </a:solidFill>
              <a:ea typeface="Aptos" panose="020B0004020202020204" pitchFamily="34" charset="0"/>
            </a:endParaRPr>
          </a:p>
        </p:txBody>
      </p:sp>
    </p:spTree>
    <p:extLst>
      <p:ext uri="{BB962C8B-B14F-4D97-AF65-F5344CB8AC3E}">
        <p14:creationId xmlns:p14="http://schemas.microsoft.com/office/powerpoint/2010/main" val="22537342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5CCA4-C3AD-DD49-E558-D025B8568286}"/>
              </a:ext>
            </a:extLst>
          </p:cNvPr>
          <p:cNvSpPr>
            <a:spLocks noGrp="1"/>
          </p:cNvSpPr>
          <p:nvPr>
            <p:ph type="title"/>
          </p:nvPr>
        </p:nvSpPr>
        <p:spPr/>
        <p:txBody>
          <a:bodyPr>
            <a:normAutofit/>
          </a:bodyPr>
          <a:lstStyle/>
          <a:p>
            <a:r>
              <a:rPr lang="en-US" sz="3800" dirty="0"/>
              <a:t>Factors</a:t>
            </a:r>
          </a:p>
        </p:txBody>
      </p:sp>
      <p:graphicFrame>
        <p:nvGraphicFramePr>
          <p:cNvPr id="3" name="Chart 2">
            <a:extLst>
              <a:ext uri="{FF2B5EF4-FFF2-40B4-BE49-F238E27FC236}">
                <a16:creationId xmlns:a16="http://schemas.microsoft.com/office/drawing/2014/main" id="{75AD14CD-EF95-A749-F2BC-018014A6BA00}"/>
              </a:ext>
            </a:extLst>
          </p:cNvPr>
          <p:cNvGraphicFramePr>
            <a:graphicFrameLocks/>
          </p:cNvGraphicFramePr>
          <p:nvPr>
            <p:extLst>
              <p:ext uri="{D42A27DB-BD31-4B8C-83A1-F6EECF244321}">
                <p14:modId xmlns:p14="http://schemas.microsoft.com/office/powerpoint/2010/main" val="3537873119"/>
              </p:ext>
            </p:extLst>
          </p:nvPr>
        </p:nvGraphicFramePr>
        <p:xfrm>
          <a:off x="1699404" y="1690688"/>
          <a:ext cx="8793192" cy="40673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07596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A78E7-D632-072B-2A14-7CA00C21EE45}"/>
              </a:ext>
            </a:extLst>
          </p:cNvPr>
          <p:cNvSpPr>
            <a:spLocks noGrp="1"/>
          </p:cNvSpPr>
          <p:nvPr>
            <p:ph type="title"/>
          </p:nvPr>
        </p:nvSpPr>
        <p:spPr/>
        <p:txBody>
          <a:bodyPr/>
          <a:lstStyle/>
          <a:p>
            <a:r>
              <a:rPr lang="en-US" dirty="0"/>
              <a:t>Highest Rated Responsibilities</a:t>
            </a:r>
            <a:r>
              <a:rPr lang="en-US" sz="2800" dirty="0"/>
              <a:t> (above 8.0)</a:t>
            </a:r>
            <a:endParaRPr lang="en-US" dirty="0"/>
          </a:p>
        </p:txBody>
      </p:sp>
      <p:sp>
        <p:nvSpPr>
          <p:cNvPr id="3" name="Content Placeholder 2">
            <a:extLst>
              <a:ext uri="{FF2B5EF4-FFF2-40B4-BE49-F238E27FC236}">
                <a16:creationId xmlns:a16="http://schemas.microsoft.com/office/drawing/2014/main" id="{B80875BA-0591-FFAF-B90A-BBD1931C6410}"/>
              </a:ext>
            </a:extLst>
          </p:cNvPr>
          <p:cNvSpPr>
            <a:spLocks noGrp="1"/>
          </p:cNvSpPr>
          <p:nvPr>
            <p:ph idx="1"/>
          </p:nvPr>
        </p:nvSpPr>
        <p:spPr>
          <a:xfrm>
            <a:off x="838199" y="1825625"/>
            <a:ext cx="10762397" cy="4351338"/>
          </a:xfrm>
        </p:spPr>
        <p:txBody>
          <a:bodyPr>
            <a:normAutofit/>
          </a:bodyPr>
          <a:lstStyle/>
          <a:p>
            <a:r>
              <a:rPr lang="en-US" sz="3000" kern="1200" dirty="0">
                <a:solidFill>
                  <a:schemeClr val="dk1"/>
                </a:solidFill>
                <a:effectLst/>
                <a:latin typeface="+mn-lt"/>
                <a:ea typeface="+mn-ea"/>
                <a:cs typeface="+mn-cs"/>
              </a:rPr>
              <a:t>Provide reinforcement to the student</a:t>
            </a:r>
          </a:p>
          <a:p>
            <a:r>
              <a:rPr lang="en-US" sz="3000" kern="1200" dirty="0">
                <a:solidFill>
                  <a:schemeClr val="dk1"/>
                </a:solidFill>
                <a:effectLst/>
                <a:latin typeface="+mn-lt"/>
                <a:ea typeface="+mn-ea"/>
                <a:cs typeface="+mn-cs"/>
              </a:rPr>
              <a:t>Provide instructional prompts to the student </a:t>
            </a:r>
            <a:endParaRPr lang="en-US" sz="3000" dirty="0"/>
          </a:p>
          <a:p>
            <a:r>
              <a:rPr lang="en-US" sz="3000" kern="1200" dirty="0">
                <a:solidFill>
                  <a:schemeClr val="dk1"/>
                </a:solidFill>
                <a:effectLst/>
                <a:latin typeface="+mn-lt"/>
                <a:ea typeface="+mn-ea"/>
                <a:cs typeface="+mn-cs"/>
              </a:rPr>
              <a:t>Help students navigate the social demands of the work environment</a:t>
            </a:r>
            <a:r>
              <a:rPr lang="en-US" sz="3000" dirty="0">
                <a:effectLst/>
              </a:rPr>
              <a:t> </a:t>
            </a:r>
            <a:endParaRPr lang="en-US" sz="3000" dirty="0"/>
          </a:p>
          <a:p>
            <a:r>
              <a:rPr lang="en-US" sz="3000" kern="1200" dirty="0">
                <a:solidFill>
                  <a:schemeClr val="dk1"/>
                </a:solidFill>
                <a:effectLst/>
                <a:latin typeface="+mn-lt"/>
                <a:ea typeface="+mn-ea"/>
                <a:cs typeface="+mn-cs"/>
              </a:rPr>
              <a:t>Make sure student’s work meets business expectations for quality</a:t>
            </a:r>
            <a:r>
              <a:rPr lang="en-US" sz="3000" dirty="0">
                <a:effectLst/>
              </a:rPr>
              <a:t> </a:t>
            </a:r>
          </a:p>
          <a:p>
            <a:r>
              <a:rPr lang="en-US" sz="3000" kern="1200" dirty="0">
                <a:solidFill>
                  <a:schemeClr val="dk1"/>
                </a:solidFill>
                <a:effectLst/>
                <a:latin typeface="+mn-lt"/>
                <a:ea typeface="+mn-ea"/>
                <a:cs typeface="+mn-cs"/>
              </a:rPr>
              <a:t>Conduct work in a manner that reflects the culture of the business </a:t>
            </a:r>
          </a:p>
          <a:p>
            <a:r>
              <a:rPr lang="en-US" sz="3000" kern="1200" dirty="0">
                <a:solidFill>
                  <a:schemeClr val="dk1"/>
                </a:solidFill>
                <a:effectLst/>
                <a:latin typeface="+mn-lt"/>
                <a:ea typeface="+mn-ea"/>
                <a:cs typeface="+mn-cs"/>
              </a:rPr>
              <a:t>Collect student performance data </a:t>
            </a:r>
            <a:endParaRPr lang="en-US" sz="3000" dirty="0"/>
          </a:p>
          <a:p>
            <a:endParaRPr lang="en-US" sz="2800" dirty="0"/>
          </a:p>
          <a:p>
            <a:endParaRPr lang="en-US" sz="2800" dirty="0"/>
          </a:p>
          <a:p>
            <a:endParaRPr lang="en-US" sz="2800" dirty="0"/>
          </a:p>
          <a:p>
            <a:endParaRPr lang="en-US" dirty="0"/>
          </a:p>
        </p:txBody>
      </p:sp>
    </p:spTree>
    <p:extLst>
      <p:ext uri="{BB962C8B-B14F-4D97-AF65-F5344CB8AC3E}">
        <p14:creationId xmlns:p14="http://schemas.microsoft.com/office/powerpoint/2010/main" val="9833442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DD170-2174-E666-9193-24646DC65335}"/>
              </a:ext>
            </a:extLst>
          </p:cNvPr>
          <p:cNvSpPr>
            <a:spLocks noGrp="1"/>
          </p:cNvSpPr>
          <p:nvPr>
            <p:ph type="title"/>
          </p:nvPr>
        </p:nvSpPr>
        <p:spPr/>
        <p:txBody>
          <a:bodyPr/>
          <a:lstStyle/>
          <a:p>
            <a:r>
              <a:rPr lang="en-US" dirty="0"/>
              <a:t>Lowest Rated Responsibilities</a:t>
            </a:r>
            <a:r>
              <a:rPr lang="en-US" sz="2800" dirty="0"/>
              <a:t> (3.0 or less)</a:t>
            </a:r>
            <a:endParaRPr lang="en-US" dirty="0"/>
          </a:p>
        </p:txBody>
      </p:sp>
      <p:sp>
        <p:nvSpPr>
          <p:cNvPr id="3" name="Content Placeholder 2">
            <a:extLst>
              <a:ext uri="{FF2B5EF4-FFF2-40B4-BE49-F238E27FC236}">
                <a16:creationId xmlns:a16="http://schemas.microsoft.com/office/drawing/2014/main" id="{8CF6CD94-0504-5266-79E5-84C914CB870D}"/>
              </a:ext>
            </a:extLst>
          </p:cNvPr>
          <p:cNvSpPr>
            <a:spLocks noGrp="1"/>
          </p:cNvSpPr>
          <p:nvPr>
            <p:ph idx="1"/>
          </p:nvPr>
        </p:nvSpPr>
        <p:spPr>
          <a:xfrm>
            <a:off x="838200" y="1825625"/>
            <a:ext cx="10515600" cy="4015617"/>
          </a:xfrm>
        </p:spPr>
        <p:txBody>
          <a:bodyPr/>
          <a:lstStyle/>
          <a:p>
            <a:r>
              <a:rPr lang="en-US" sz="3000" kern="1200" dirty="0">
                <a:solidFill>
                  <a:schemeClr val="dk1"/>
                </a:solidFill>
                <a:effectLst/>
                <a:latin typeface="+mn-lt"/>
                <a:ea typeface="+mn-ea"/>
                <a:cs typeface="+mn-cs"/>
              </a:rPr>
              <a:t>Contact businesses to share information about the school’s work-based learning program</a:t>
            </a:r>
          </a:p>
          <a:p>
            <a:r>
              <a:rPr lang="en-US" sz="3000" kern="1200" dirty="0">
                <a:solidFill>
                  <a:schemeClr val="dk1"/>
                </a:solidFill>
                <a:effectLst/>
                <a:latin typeface="+mn-lt"/>
                <a:ea typeface="+mn-ea"/>
                <a:cs typeface="+mn-cs"/>
              </a:rPr>
              <a:t>Analyze business sites to identify match between student interests and job tasks</a:t>
            </a:r>
            <a:r>
              <a:rPr lang="en-US" sz="3000" dirty="0">
                <a:effectLst/>
              </a:rPr>
              <a:t> </a:t>
            </a:r>
            <a:endParaRPr lang="en-US" sz="3000" dirty="0"/>
          </a:p>
          <a:p>
            <a:r>
              <a:rPr lang="en-US" sz="3000" kern="1200" dirty="0">
                <a:solidFill>
                  <a:schemeClr val="dk1"/>
                </a:solidFill>
                <a:effectLst/>
                <a:latin typeface="+mn-lt"/>
                <a:ea typeface="+mn-ea"/>
                <a:cs typeface="+mn-cs"/>
              </a:rPr>
              <a:t>Secure written agreement from the business to serve as a work-based learning site</a:t>
            </a:r>
            <a:r>
              <a:rPr lang="en-US" sz="3000" dirty="0">
                <a:effectLst/>
              </a:rPr>
              <a:t> </a:t>
            </a:r>
            <a:endParaRPr lang="en-US" sz="3000" dirty="0"/>
          </a:p>
          <a:p>
            <a:endParaRPr lang="en-US" sz="2800" dirty="0"/>
          </a:p>
          <a:p>
            <a:endParaRPr lang="en-US" dirty="0"/>
          </a:p>
        </p:txBody>
      </p:sp>
    </p:spTree>
    <p:extLst>
      <p:ext uri="{BB962C8B-B14F-4D97-AF65-F5344CB8AC3E}">
        <p14:creationId xmlns:p14="http://schemas.microsoft.com/office/powerpoint/2010/main" val="28521020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4F454-31F1-5D71-4472-51DCCF9B4FFE}"/>
              </a:ext>
            </a:extLst>
          </p:cNvPr>
          <p:cNvSpPr>
            <a:spLocks noGrp="1"/>
          </p:cNvSpPr>
          <p:nvPr>
            <p:ph type="title"/>
          </p:nvPr>
        </p:nvSpPr>
        <p:spPr/>
        <p:txBody>
          <a:bodyPr/>
          <a:lstStyle/>
          <a:p>
            <a:r>
              <a:rPr lang="en-US" dirty="0"/>
              <a:t>Responsibilities</a:t>
            </a:r>
          </a:p>
        </p:txBody>
      </p:sp>
      <p:sp>
        <p:nvSpPr>
          <p:cNvPr id="5" name="Content Placeholder 4">
            <a:extLst>
              <a:ext uri="{FF2B5EF4-FFF2-40B4-BE49-F238E27FC236}">
                <a16:creationId xmlns:a16="http://schemas.microsoft.com/office/drawing/2014/main" id="{2554D98F-9E9C-C870-DE3D-20D7940CFB10}"/>
              </a:ext>
            </a:extLst>
          </p:cNvPr>
          <p:cNvSpPr>
            <a:spLocks noGrp="1"/>
          </p:cNvSpPr>
          <p:nvPr>
            <p:ph idx="1"/>
          </p:nvPr>
        </p:nvSpPr>
        <p:spPr>
          <a:xfrm>
            <a:off x="838200" y="1690688"/>
            <a:ext cx="10515600" cy="4167620"/>
          </a:xfrm>
        </p:spPr>
        <p:txBody>
          <a:bodyPr>
            <a:normAutofit fontScale="92500" lnSpcReduction="10000"/>
          </a:bodyPr>
          <a:lstStyle/>
          <a:p>
            <a:r>
              <a:rPr lang="en-US" sz="3500" dirty="0"/>
              <a:t>Teachers develop sites and provide initial job training. Paraprofessionals assist with instruction and facilitate natural supports once site is established </a:t>
            </a:r>
            <a:r>
              <a:rPr lang="en-US" dirty="0"/>
              <a:t>(Rogan &amp; Held, 1999)</a:t>
            </a:r>
          </a:p>
          <a:p>
            <a:endParaRPr lang="en-US" dirty="0"/>
          </a:p>
          <a:p>
            <a:r>
              <a:rPr lang="en-US" sz="3500" dirty="0"/>
              <a:t>Paraprofessionals work under the direction of licensed school personnel </a:t>
            </a:r>
            <a:r>
              <a:rPr lang="en-US" dirty="0"/>
              <a:t>(CEC Paraprofessional Competencies, 2022)</a:t>
            </a:r>
          </a:p>
          <a:p>
            <a:endParaRPr lang="en-US" dirty="0"/>
          </a:p>
          <a:p>
            <a:r>
              <a:rPr lang="en-US" sz="3500" dirty="0"/>
              <a:t>Ill-defined job descriptions and limited supervision may blur roles </a:t>
            </a:r>
            <a:r>
              <a:rPr lang="en-US" dirty="0"/>
              <a:t>(Giangreco et al., 2001)</a:t>
            </a:r>
          </a:p>
          <a:p>
            <a:endParaRPr lang="en-US" dirty="0"/>
          </a:p>
          <a:p>
            <a:endParaRPr lang="en-US" dirty="0"/>
          </a:p>
        </p:txBody>
      </p:sp>
    </p:spTree>
    <p:extLst>
      <p:ext uri="{BB962C8B-B14F-4D97-AF65-F5344CB8AC3E}">
        <p14:creationId xmlns:p14="http://schemas.microsoft.com/office/powerpoint/2010/main" val="38481169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0CCED-09E9-F4CB-C768-35A260BED718}"/>
              </a:ext>
            </a:extLst>
          </p:cNvPr>
          <p:cNvSpPr>
            <a:spLocks noGrp="1"/>
          </p:cNvSpPr>
          <p:nvPr>
            <p:ph type="title"/>
          </p:nvPr>
        </p:nvSpPr>
        <p:spPr/>
        <p:txBody>
          <a:bodyPr>
            <a:normAutofit/>
          </a:bodyPr>
          <a:lstStyle/>
          <a:p>
            <a:r>
              <a:rPr lang="en-US" dirty="0"/>
              <a:t>Responsibilities and School Location</a:t>
            </a:r>
          </a:p>
        </p:txBody>
      </p:sp>
      <p:graphicFrame>
        <p:nvGraphicFramePr>
          <p:cNvPr id="5" name="Content Placeholder 4">
            <a:extLst>
              <a:ext uri="{FF2B5EF4-FFF2-40B4-BE49-F238E27FC236}">
                <a16:creationId xmlns:a16="http://schemas.microsoft.com/office/drawing/2014/main" id="{1182344D-FBA3-A895-A123-7E663AE89D32}"/>
              </a:ext>
            </a:extLst>
          </p:cNvPr>
          <p:cNvGraphicFramePr>
            <a:graphicFrameLocks noGrp="1"/>
          </p:cNvGraphicFramePr>
          <p:nvPr>
            <p:ph idx="1"/>
            <p:extLst>
              <p:ext uri="{D42A27DB-BD31-4B8C-83A1-F6EECF244321}">
                <p14:modId xmlns:p14="http://schemas.microsoft.com/office/powerpoint/2010/main" val="3850055186"/>
              </p:ext>
            </p:extLst>
          </p:nvPr>
        </p:nvGraphicFramePr>
        <p:xfrm>
          <a:off x="2029691" y="2056184"/>
          <a:ext cx="8499764" cy="23577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45783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48DF85-D216-6224-0328-7EF39079D9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3DB11E-FB2A-3087-D23B-EA72D326D3B1}"/>
              </a:ext>
            </a:extLst>
          </p:cNvPr>
          <p:cNvSpPr>
            <a:spLocks noGrp="1"/>
          </p:cNvSpPr>
          <p:nvPr>
            <p:ph type="title"/>
          </p:nvPr>
        </p:nvSpPr>
        <p:spPr>
          <a:xfrm>
            <a:off x="838200" y="443753"/>
            <a:ext cx="10515600" cy="1492623"/>
          </a:xfrm>
        </p:spPr>
        <p:txBody>
          <a:bodyPr>
            <a:normAutofit/>
          </a:bodyPr>
          <a:lstStyle/>
          <a:p>
            <a:r>
              <a:rPr lang="en-US" dirty="0"/>
              <a:t>Responsibilities and Presence of a Vocational/Transition Coordinator</a:t>
            </a:r>
          </a:p>
        </p:txBody>
      </p:sp>
      <p:graphicFrame>
        <p:nvGraphicFramePr>
          <p:cNvPr id="4" name="Content Placeholder 3">
            <a:extLst>
              <a:ext uri="{FF2B5EF4-FFF2-40B4-BE49-F238E27FC236}">
                <a16:creationId xmlns:a16="http://schemas.microsoft.com/office/drawing/2014/main" id="{D59EF4DC-2CB9-9008-4C4B-A19CB285D3F9}"/>
              </a:ext>
            </a:extLst>
          </p:cNvPr>
          <p:cNvGraphicFramePr>
            <a:graphicFrameLocks noGrp="1"/>
          </p:cNvGraphicFramePr>
          <p:nvPr>
            <p:ph idx="1"/>
            <p:extLst>
              <p:ext uri="{D42A27DB-BD31-4B8C-83A1-F6EECF244321}">
                <p14:modId xmlns:p14="http://schemas.microsoft.com/office/powerpoint/2010/main" val="2334304643"/>
              </p:ext>
            </p:extLst>
          </p:nvPr>
        </p:nvGraphicFramePr>
        <p:xfrm>
          <a:off x="2140527" y="2501153"/>
          <a:ext cx="8472055" cy="2597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53674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C138A-4573-4124-43A8-517318F5A34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099FB88-54CE-9056-3DDF-8B2E9F60CD92}"/>
              </a:ext>
            </a:extLst>
          </p:cNvPr>
          <p:cNvSpPr>
            <a:spLocks noGrp="1"/>
          </p:cNvSpPr>
          <p:nvPr>
            <p:ph type="ctrTitle"/>
          </p:nvPr>
        </p:nvSpPr>
        <p:spPr/>
        <p:txBody>
          <a:bodyPr/>
          <a:lstStyle/>
          <a:p>
            <a:r>
              <a:rPr lang="en-US" dirty="0"/>
              <a:t>How do these findings relate to your experiences?</a:t>
            </a:r>
          </a:p>
        </p:txBody>
      </p:sp>
      <p:sp>
        <p:nvSpPr>
          <p:cNvPr id="2" name="Subtitle 1">
            <a:extLst>
              <a:ext uri="{FF2B5EF4-FFF2-40B4-BE49-F238E27FC236}">
                <a16:creationId xmlns:a16="http://schemas.microsoft.com/office/drawing/2014/main" id="{B1848B07-489F-F6E3-4EB5-7710254BFB94}"/>
              </a:ext>
            </a:extLst>
          </p:cNvPr>
          <p:cNvSpPr>
            <a:spLocks noGrp="1"/>
          </p:cNvSpPr>
          <p:nvPr>
            <p:ph type="subTitle" idx="1"/>
          </p:nvPr>
        </p:nvSpPr>
        <p:spPr>
          <a:xfrm>
            <a:off x="1524000" y="3751940"/>
            <a:ext cx="9144000" cy="1655762"/>
          </a:xfrm>
        </p:spPr>
        <p:txBody>
          <a:bodyPr>
            <a:normAutofit/>
          </a:bodyPr>
          <a:lstStyle/>
          <a:p>
            <a:r>
              <a:rPr lang="en-US" sz="3000" b="1" dirty="0"/>
              <a:t>Job Coach Responsibilities</a:t>
            </a:r>
          </a:p>
        </p:txBody>
      </p:sp>
    </p:spTree>
    <p:extLst>
      <p:ext uri="{BB962C8B-B14F-4D97-AF65-F5344CB8AC3E}">
        <p14:creationId xmlns:p14="http://schemas.microsoft.com/office/powerpoint/2010/main" val="11033857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865519C-CC41-DDB4-CDDA-42924E02A767}"/>
              </a:ext>
            </a:extLst>
          </p:cNvPr>
          <p:cNvSpPr>
            <a:spLocks noGrp="1"/>
          </p:cNvSpPr>
          <p:nvPr>
            <p:ph type="title"/>
          </p:nvPr>
        </p:nvSpPr>
        <p:spPr/>
        <p:txBody>
          <a:bodyPr/>
          <a:lstStyle/>
          <a:p>
            <a:r>
              <a:rPr lang="en-US" dirty="0"/>
              <a:t>Limitations</a:t>
            </a:r>
          </a:p>
        </p:txBody>
      </p:sp>
      <p:sp>
        <p:nvSpPr>
          <p:cNvPr id="6" name="Content Placeholder 5">
            <a:extLst>
              <a:ext uri="{FF2B5EF4-FFF2-40B4-BE49-F238E27FC236}">
                <a16:creationId xmlns:a16="http://schemas.microsoft.com/office/drawing/2014/main" id="{E1EC4E60-4BD5-4384-B17E-8BC3CEF05A47}"/>
              </a:ext>
            </a:extLst>
          </p:cNvPr>
          <p:cNvSpPr>
            <a:spLocks noGrp="1"/>
          </p:cNvSpPr>
          <p:nvPr>
            <p:ph idx="1"/>
          </p:nvPr>
        </p:nvSpPr>
        <p:spPr/>
        <p:txBody>
          <a:bodyPr/>
          <a:lstStyle/>
          <a:p>
            <a:r>
              <a:rPr lang="en-US" sz="3200" kern="100" dirty="0">
                <a:solidFill>
                  <a:srgbClr val="000000"/>
                </a:solidFill>
                <a:effectLst/>
                <a:ea typeface="Aptos" panose="020B0004020202020204" pitchFamily="34" charset="0"/>
              </a:rPr>
              <a:t>Convenience sample – no random sampling</a:t>
            </a:r>
          </a:p>
          <a:p>
            <a:r>
              <a:rPr lang="en-US" sz="3200" kern="100" dirty="0">
                <a:solidFill>
                  <a:srgbClr val="000000"/>
                </a:solidFill>
                <a:ea typeface="Aptos" panose="020B0004020202020204" pitchFamily="34" charset="0"/>
              </a:rPr>
              <a:t>Most </a:t>
            </a:r>
            <a:r>
              <a:rPr lang="en-US" sz="3200" kern="100" dirty="0">
                <a:solidFill>
                  <a:srgbClr val="000000"/>
                </a:solidFill>
                <a:effectLst/>
                <a:ea typeface="Aptos" panose="020B0004020202020204" pitchFamily="34" charset="0"/>
              </a:rPr>
              <a:t>participants were white, female, had a graduate degree, and worked in an urban region of the state</a:t>
            </a:r>
          </a:p>
          <a:p>
            <a:r>
              <a:rPr lang="en-US" sz="3200" kern="100" dirty="0">
                <a:solidFill>
                  <a:srgbClr val="000000"/>
                </a:solidFill>
                <a:effectLst/>
                <a:ea typeface="Aptos" panose="020B0004020202020204" pitchFamily="34" charset="0"/>
              </a:rPr>
              <a:t>Findings based on participant report</a:t>
            </a:r>
          </a:p>
          <a:p>
            <a:r>
              <a:rPr lang="en-US" sz="3200" kern="100" dirty="0">
                <a:solidFill>
                  <a:srgbClr val="000000"/>
                </a:solidFill>
                <a:ea typeface="Aptos" panose="020B0004020202020204" pitchFamily="34" charset="0"/>
              </a:rPr>
              <a:t>F</a:t>
            </a:r>
            <a:r>
              <a:rPr lang="en-US" sz="3200" kern="100" dirty="0">
                <a:solidFill>
                  <a:srgbClr val="000000"/>
                </a:solidFill>
                <a:effectLst/>
                <a:ea typeface="Aptos" panose="020B0004020202020204" pitchFamily="34" charset="0"/>
              </a:rPr>
              <a:t>indings may not apply to other types of personnel who serve as job coaches (e.g., school professionals, adult service agency staff)</a:t>
            </a:r>
            <a:endParaRPr lang="en-US" sz="3200" kern="100" dirty="0">
              <a:effectLst/>
              <a:ea typeface="Aptos" panose="020B0004020202020204" pitchFamily="34" charset="0"/>
            </a:endParaRPr>
          </a:p>
          <a:p>
            <a:endParaRPr lang="en-US" dirty="0"/>
          </a:p>
        </p:txBody>
      </p:sp>
    </p:spTree>
    <p:extLst>
      <p:ext uri="{BB962C8B-B14F-4D97-AF65-F5344CB8AC3E}">
        <p14:creationId xmlns:p14="http://schemas.microsoft.com/office/powerpoint/2010/main" val="3537894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93E13-63F7-909C-FC8C-686F4192D4F0}"/>
              </a:ext>
            </a:extLst>
          </p:cNvPr>
          <p:cNvSpPr>
            <a:spLocks noGrp="1"/>
          </p:cNvSpPr>
          <p:nvPr>
            <p:ph type="title"/>
          </p:nvPr>
        </p:nvSpPr>
        <p:spPr/>
        <p:txBody>
          <a:bodyPr/>
          <a:lstStyle/>
          <a:p>
            <a:r>
              <a:rPr lang="en-US" dirty="0"/>
              <a:t>“Typical” Role of Paraprofessionals</a:t>
            </a:r>
          </a:p>
        </p:txBody>
      </p:sp>
      <p:sp>
        <p:nvSpPr>
          <p:cNvPr id="3" name="Content Placeholder 2">
            <a:extLst>
              <a:ext uri="{FF2B5EF4-FFF2-40B4-BE49-F238E27FC236}">
                <a16:creationId xmlns:a16="http://schemas.microsoft.com/office/drawing/2014/main" id="{25177F5A-045D-22EF-A169-9A71823B5027}"/>
              </a:ext>
            </a:extLst>
          </p:cNvPr>
          <p:cNvSpPr>
            <a:spLocks noGrp="1"/>
          </p:cNvSpPr>
          <p:nvPr>
            <p:ph idx="1"/>
          </p:nvPr>
        </p:nvSpPr>
        <p:spPr>
          <a:xfrm>
            <a:off x="838200" y="1690688"/>
            <a:ext cx="10515600" cy="4351338"/>
          </a:xfrm>
        </p:spPr>
        <p:txBody>
          <a:bodyPr/>
          <a:lstStyle/>
          <a:p>
            <a:r>
              <a:rPr lang="en-US" dirty="0"/>
              <a:t>Paraprofessionals support students with disabilities under the direction of a licensed special education teachers </a:t>
            </a:r>
            <a:r>
              <a:rPr lang="en-US" sz="2000" dirty="0"/>
              <a:t>(IDEA, 2004) </a:t>
            </a:r>
          </a:p>
          <a:p>
            <a:pPr lvl="1"/>
            <a:endParaRPr lang="en-US" sz="1000" dirty="0"/>
          </a:p>
          <a:p>
            <a:pPr lvl="1"/>
            <a:r>
              <a:rPr lang="en-US" sz="2600" dirty="0"/>
              <a:t>Primarily support students in special and general education classrooms</a:t>
            </a:r>
          </a:p>
          <a:p>
            <a:pPr lvl="1"/>
            <a:endParaRPr lang="en-US" sz="1000" dirty="0"/>
          </a:p>
          <a:p>
            <a:pPr lvl="1"/>
            <a:r>
              <a:rPr lang="en-US" sz="2600" dirty="0"/>
              <a:t>1:1 or small-group instruction</a:t>
            </a:r>
          </a:p>
          <a:p>
            <a:pPr lvl="1"/>
            <a:endParaRPr lang="en-US" sz="1000" dirty="0"/>
          </a:p>
          <a:p>
            <a:pPr lvl="1"/>
            <a:r>
              <a:rPr lang="en-US" sz="2600" dirty="0"/>
              <a:t>Social skills, behavioral, and self-care support; general supervision</a:t>
            </a:r>
          </a:p>
          <a:p>
            <a:pPr lvl="1"/>
            <a:endParaRPr lang="en-US" sz="1000" dirty="0"/>
          </a:p>
          <a:p>
            <a:pPr lvl="1"/>
            <a:r>
              <a:rPr lang="en-US" sz="2600" dirty="0"/>
              <a:t>May support students during community-based instruction (CBI)</a:t>
            </a:r>
          </a:p>
          <a:p>
            <a:pPr marL="457200" lvl="1" indent="0">
              <a:buNone/>
            </a:pPr>
            <a:endParaRPr lang="en-US" dirty="0"/>
          </a:p>
        </p:txBody>
      </p:sp>
      <p:sp>
        <p:nvSpPr>
          <p:cNvPr id="4" name="TextBox 3">
            <a:extLst>
              <a:ext uri="{FF2B5EF4-FFF2-40B4-BE49-F238E27FC236}">
                <a16:creationId xmlns:a16="http://schemas.microsoft.com/office/drawing/2014/main" id="{2D5680D6-42F1-DBE7-F5D4-884C0855A9CE}"/>
              </a:ext>
            </a:extLst>
          </p:cNvPr>
          <p:cNvSpPr txBox="1"/>
          <p:nvPr/>
        </p:nvSpPr>
        <p:spPr>
          <a:xfrm>
            <a:off x="8640762" y="6169710"/>
            <a:ext cx="4762500" cy="323165"/>
          </a:xfrm>
          <a:prstGeom prst="rect">
            <a:avLst/>
          </a:prstGeom>
          <a:noFill/>
        </p:spPr>
        <p:txBody>
          <a:bodyPr wrap="square" rtlCol="0">
            <a:spAutoFit/>
          </a:bodyPr>
          <a:lstStyle/>
          <a:p>
            <a:r>
              <a:rPr lang="en-US" sz="1500" dirty="0">
                <a:solidFill>
                  <a:schemeClr val="bg1"/>
                </a:solidFill>
              </a:rPr>
              <a:t>Carter et al., 2009; Fisher &amp; Pleasants, 2012</a:t>
            </a:r>
          </a:p>
        </p:txBody>
      </p:sp>
    </p:spTree>
    <p:extLst>
      <p:ext uri="{BB962C8B-B14F-4D97-AF65-F5344CB8AC3E}">
        <p14:creationId xmlns:p14="http://schemas.microsoft.com/office/powerpoint/2010/main" val="4327164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8054B0-08F2-8BD6-39EE-09F982E15B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F3A3EF-42B0-8AB6-FF90-7FD0483C1861}"/>
              </a:ext>
            </a:extLst>
          </p:cNvPr>
          <p:cNvSpPr>
            <a:spLocks noGrp="1"/>
          </p:cNvSpPr>
          <p:nvPr>
            <p:ph type="title"/>
          </p:nvPr>
        </p:nvSpPr>
        <p:spPr/>
        <p:txBody>
          <a:bodyPr/>
          <a:lstStyle/>
          <a:p>
            <a:r>
              <a:rPr lang="en-US" dirty="0"/>
              <a:t>Implications for Practice</a:t>
            </a:r>
          </a:p>
        </p:txBody>
      </p:sp>
      <p:sp>
        <p:nvSpPr>
          <p:cNvPr id="4" name="Content Placeholder 2">
            <a:extLst>
              <a:ext uri="{FF2B5EF4-FFF2-40B4-BE49-F238E27FC236}">
                <a16:creationId xmlns:a16="http://schemas.microsoft.com/office/drawing/2014/main" id="{058E9FC5-E558-B1F2-A743-F8B33DAD3355}"/>
              </a:ext>
            </a:extLst>
          </p:cNvPr>
          <p:cNvSpPr>
            <a:spLocks noGrp="1"/>
          </p:cNvSpPr>
          <p:nvPr>
            <p:ph sz="half" idx="1"/>
          </p:nvPr>
        </p:nvSpPr>
        <p:spPr>
          <a:xfrm>
            <a:off x="1550055" y="2192290"/>
            <a:ext cx="4182006" cy="2473420"/>
          </a:xfrm>
        </p:spPr>
        <p:txBody>
          <a:bodyPr>
            <a:normAutofit/>
          </a:bodyPr>
          <a:lstStyle/>
          <a:p>
            <a:pPr marL="0" indent="0">
              <a:buNone/>
            </a:pPr>
            <a:r>
              <a:rPr lang="en-US" sz="3200" dirty="0"/>
              <a:t>Define job coach roles and responsibilities, including how they differ from classroom paraprofessionals</a:t>
            </a:r>
          </a:p>
        </p:txBody>
      </p:sp>
      <p:sp>
        <p:nvSpPr>
          <p:cNvPr id="5" name="Content Placeholder 3">
            <a:extLst>
              <a:ext uri="{FF2B5EF4-FFF2-40B4-BE49-F238E27FC236}">
                <a16:creationId xmlns:a16="http://schemas.microsoft.com/office/drawing/2014/main" id="{EB2AADBF-E46B-1844-2CCE-885BF84F76E6}"/>
              </a:ext>
            </a:extLst>
          </p:cNvPr>
          <p:cNvSpPr txBox="1">
            <a:spLocks/>
          </p:cNvSpPr>
          <p:nvPr/>
        </p:nvSpPr>
        <p:spPr>
          <a:xfrm>
            <a:off x="6769290" y="2192290"/>
            <a:ext cx="4408226" cy="265084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200" dirty="0"/>
              <a:t>Develop guidelines to clarify educators’ roles and responsibilities for training, supervising, and evaluating job coaches</a:t>
            </a:r>
          </a:p>
        </p:txBody>
      </p:sp>
    </p:spTree>
    <p:extLst>
      <p:ext uri="{BB962C8B-B14F-4D97-AF65-F5344CB8AC3E}">
        <p14:creationId xmlns:p14="http://schemas.microsoft.com/office/powerpoint/2010/main" val="3298208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7DEDC1-0885-A964-2CE9-75D4A58C3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B83F50-D414-E985-FAD9-8A1C4884BC62}"/>
              </a:ext>
            </a:extLst>
          </p:cNvPr>
          <p:cNvSpPr>
            <a:spLocks noGrp="1"/>
          </p:cNvSpPr>
          <p:nvPr>
            <p:ph type="title"/>
          </p:nvPr>
        </p:nvSpPr>
        <p:spPr/>
        <p:txBody>
          <a:bodyPr/>
          <a:lstStyle/>
          <a:p>
            <a:r>
              <a:rPr lang="en-US" dirty="0"/>
              <a:t>Implications for Practice</a:t>
            </a:r>
          </a:p>
        </p:txBody>
      </p:sp>
      <p:sp>
        <p:nvSpPr>
          <p:cNvPr id="4" name="Content Placeholder 2">
            <a:extLst>
              <a:ext uri="{FF2B5EF4-FFF2-40B4-BE49-F238E27FC236}">
                <a16:creationId xmlns:a16="http://schemas.microsoft.com/office/drawing/2014/main" id="{671F3467-4851-6C30-B2A9-E317F61D3C67}"/>
              </a:ext>
            </a:extLst>
          </p:cNvPr>
          <p:cNvSpPr>
            <a:spLocks noGrp="1"/>
          </p:cNvSpPr>
          <p:nvPr>
            <p:ph sz="half" idx="1"/>
          </p:nvPr>
        </p:nvSpPr>
        <p:spPr>
          <a:xfrm>
            <a:off x="1550055" y="2192290"/>
            <a:ext cx="4182006" cy="2473420"/>
          </a:xfrm>
        </p:spPr>
        <p:txBody>
          <a:bodyPr>
            <a:normAutofit lnSpcReduction="10000"/>
          </a:bodyPr>
          <a:lstStyle/>
          <a:p>
            <a:pPr marL="0" indent="0">
              <a:buNone/>
            </a:pPr>
            <a:r>
              <a:rPr lang="en-US" sz="3200" dirty="0">
                <a:effectLst/>
                <a:ea typeface="Aptos" panose="020B0004020202020204" pitchFamily="34" charset="0"/>
              </a:rPr>
              <a:t>Examine the topics, methods, frequency, and duration of training job coaches receive to see if it is sufficiently specialized</a:t>
            </a:r>
          </a:p>
        </p:txBody>
      </p:sp>
      <p:sp>
        <p:nvSpPr>
          <p:cNvPr id="5" name="Content Placeholder 3">
            <a:extLst>
              <a:ext uri="{FF2B5EF4-FFF2-40B4-BE49-F238E27FC236}">
                <a16:creationId xmlns:a16="http://schemas.microsoft.com/office/drawing/2014/main" id="{653D7A8F-3834-0E26-FC51-01E532898239}"/>
              </a:ext>
            </a:extLst>
          </p:cNvPr>
          <p:cNvSpPr txBox="1">
            <a:spLocks/>
          </p:cNvSpPr>
          <p:nvPr/>
        </p:nvSpPr>
        <p:spPr>
          <a:xfrm>
            <a:off x="6769290" y="2192290"/>
            <a:ext cx="4408226" cy="265084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Provide school personnel with release time from other duties to supervise job coaches at the worksite</a:t>
            </a:r>
          </a:p>
        </p:txBody>
      </p:sp>
    </p:spTree>
    <p:extLst>
      <p:ext uri="{BB962C8B-B14F-4D97-AF65-F5344CB8AC3E}">
        <p14:creationId xmlns:p14="http://schemas.microsoft.com/office/powerpoint/2010/main" val="25006447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61FF-5E33-4845-A204-49CA49744F27}"/>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D4570FBD-C698-4B4E-AAC3-5999E7E38EB2}"/>
              </a:ext>
            </a:extLst>
          </p:cNvPr>
          <p:cNvSpPr>
            <a:spLocks noGrp="1"/>
          </p:cNvSpPr>
          <p:nvPr>
            <p:ph type="body" idx="1"/>
          </p:nvPr>
        </p:nvSpPr>
        <p:spPr>
          <a:xfrm>
            <a:off x="831850" y="4676775"/>
            <a:ext cx="10515600" cy="1824037"/>
          </a:xfrm>
        </p:spPr>
        <p:txBody>
          <a:bodyPr>
            <a:normAutofit/>
          </a:bodyPr>
          <a:lstStyle/>
          <a:p>
            <a:r>
              <a:rPr lang="en-US" b="1" dirty="0">
                <a:solidFill>
                  <a:schemeClr val="tx1"/>
                </a:solidFill>
              </a:rPr>
              <a:t>For future questions: </a:t>
            </a:r>
          </a:p>
          <a:p>
            <a:r>
              <a:rPr lang="en-US" dirty="0">
                <a:solidFill>
                  <a:schemeClr val="tx1"/>
                </a:solidFill>
              </a:rPr>
              <a:t>Stacy Dymond: </a:t>
            </a:r>
            <a:r>
              <a:rPr lang="en-US" dirty="0">
                <a:solidFill>
                  <a:schemeClr val="tx1"/>
                </a:solidFill>
                <a:hlinkClick r:id="rId2">
                  <a:extLst>
                    <a:ext uri="{A12FA001-AC4F-418D-AE19-62706E023703}">
                      <ahyp:hlinkClr xmlns:ahyp="http://schemas.microsoft.com/office/drawing/2018/hyperlinkcolor" val="tx"/>
                    </a:ext>
                  </a:extLst>
                </a:hlinkClick>
              </a:rPr>
              <a:t>sdymond@illinois.edu</a:t>
            </a:r>
            <a:endParaRPr lang="en-US" dirty="0">
              <a:solidFill>
                <a:schemeClr val="tx1"/>
              </a:solidFill>
            </a:endParaRPr>
          </a:p>
          <a:p>
            <a:r>
              <a:rPr lang="en-US" dirty="0">
                <a:solidFill>
                  <a:schemeClr val="tx1"/>
                </a:solidFill>
              </a:rPr>
              <a:t>Hannah Brenner Nieto: </a:t>
            </a:r>
            <a:r>
              <a:rPr lang="en-US" dirty="0">
                <a:solidFill>
                  <a:schemeClr val="tx1"/>
                </a:solidFill>
                <a:hlinkClick r:id="rId3">
                  <a:extLst>
                    <a:ext uri="{A12FA001-AC4F-418D-AE19-62706E023703}">
                      <ahyp:hlinkClr xmlns:ahyp="http://schemas.microsoft.com/office/drawing/2018/hyperlinkcolor" val="tx"/>
                    </a:ext>
                  </a:extLst>
                </a:hlinkClick>
              </a:rPr>
              <a:t>hbnieto@noctrl.edu</a:t>
            </a:r>
            <a:endParaRPr lang="en-US" dirty="0">
              <a:solidFill>
                <a:schemeClr val="tx1"/>
              </a:solidFill>
            </a:endParaRPr>
          </a:p>
          <a:p>
            <a:r>
              <a:rPr lang="en-US" dirty="0">
                <a:solidFill>
                  <a:schemeClr val="tx1"/>
                </a:solidFill>
              </a:rPr>
              <a:t>Magen Rooney-Kron: </a:t>
            </a:r>
            <a:r>
              <a:rPr lang="en-US" dirty="0">
                <a:solidFill>
                  <a:schemeClr val="tx1"/>
                </a:solidFill>
                <a:hlinkClick r:id="rId4">
                  <a:extLst>
                    <a:ext uri="{A12FA001-AC4F-418D-AE19-62706E023703}">
                      <ahyp:hlinkClr xmlns:ahyp="http://schemas.microsoft.com/office/drawing/2018/hyperlinkcolor" val="tx"/>
                    </a:ext>
                  </a:extLst>
                </a:hlinkClick>
              </a:rPr>
              <a:t>rooneyma@umsl.edu</a:t>
            </a: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105126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0AD1F-C1E0-6410-F83D-8A8D9B4A01F6}"/>
              </a:ext>
            </a:extLst>
          </p:cNvPr>
          <p:cNvSpPr>
            <a:spLocks noGrp="1"/>
          </p:cNvSpPr>
          <p:nvPr>
            <p:ph type="title"/>
          </p:nvPr>
        </p:nvSpPr>
        <p:spPr>
          <a:xfrm>
            <a:off x="838200" y="136525"/>
            <a:ext cx="10515600" cy="1325563"/>
          </a:xfrm>
        </p:spPr>
        <p:txBody>
          <a:bodyPr/>
          <a:lstStyle/>
          <a:p>
            <a:r>
              <a:rPr lang="en-US" dirty="0"/>
              <a:t>Paraprofessionals as Job Coaches</a:t>
            </a:r>
          </a:p>
        </p:txBody>
      </p:sp>
      <p:sp>
        <p:nvSpPr>
          <p:cNvPr id="3" name="Content Placeholder 2">
            <a:extLst>
              <a:ext uri="{FF2B5EF4-FFF2-40B4-BE49-F238E27FC236}">
                <a16:creationId xmlns:a16="http://schemas.microsoft.com/office/drawing/2014/main" id="{C6434A7C-514B-B7C3-7F19-2F7353B7BBBD}"/>
              </a:ext>
            </a:extLst>
          </p:cNvPr>
          <p:cNvSpPr>
            <a:spLocks noGrp="1"/>
          </p:cNvSpPr>
          <p:nvPr>
            <p:ph idx="1"/>
          </p:nvPr>
        </p:nvSpPr>
        <p:spPr>
          <a:xfrm>
            <a:off x="838200" y="1438276"/>
            <a:ext cx="10515600" cy="4512469"/>
          </a:xfrm>
        </p:spPr>
        <p:txBody>
          <a:bodyPr>
            <a:normAutofit/>
          </a:bodyPr>
          <a:lstStyle/>
          <a:p>
            <a:r>
              <a:rPr lang="en-US" sz="2600" dirty="0"/>
              <a:t>Job coaches support adults with disabilities in obtaining and maintaining competitive, integrated employment </a:t>
            </a:r>
            <a:r>
              <a:rPr lang="en-US" sz="2000" dirty="0"/>
              <a:t>(ACRE, 2021)</a:t>
            </a:r>
          </a:p>
          <a:p>
            <a:pPr lvl="1"/>
            <a:r>
              <a:rPr lang="en-US" dirty="0"/>
              <a:t>Assessment and career planning</a:t>
            </a:r>
          </a:p>
          <a:p>
            <a:pPr lvl="1"/>
            <a:r>
              <a:rPr lang="en-US" dirty="0"/>
              <a:t>Community research and job development </a:t>
            </a:r>
          </a:p>
          <a:p>
            <a:pPr lvl="1"/>
            <a:r>
              <a:rPr lang="en-US" b="1" dirty="0"/>
              <a:t>Workplace and related supports </a:t>
            </a:r>
          </a:p>
          <a:p>
            <a:pPr marL="228600" lvl="1"/>
            <a:endParaRPr lang="en-US" dirty="0"/>
          </a:p>
          <a:p>
            <a:pPr marL="228600" lvl="1"/>
            <a:r>
              <a:rPr lang="en-US" sz="2600" dirty="0"/>
              <a:t>Paraprofessional job coaches may need to use practices that they are not accustomed to using in the classroom, such as:</a:t>
            </a:r>
          </a:p>
          <a:p>
            <a:pPr marL="685800" lvl="2"/>
            <a:r>
              <a:rPr lang="en-US" sz="2400" dirty="0"/>
              <a:t>Identifying and facilitating natural supports at the worksite </a:t>
            </a:r>
          </a:p>
          <a:p>
            <a:pPr marL="685800" lvl="2"/>
            <a:r>
              <a:rPr lang="en-US" sz="2400" dirty="0"/>
              <a:t>Job analysis (i.e., a process to understand a job’s tasks and responsibilities)</a:t>
            </a:r>
          </a:p>
          <a:p>
            <a:pPr marL="685800" lvl="2"/>
            <a:r>
              <a:rPr lang="en-US" sz="2400" dirty="0"/>
              <a:t>Interfacing with employers</a:t>
            </a:r>
          </a:p>
          <a:p>
            <a:pPr lvl="1"/>
            <a:endParaRPr lang="en-US" dirty="0"/>
          </a:p>
          <a:p>
            <a:pPr lvl="1"/>
            <a:endParaRPr lang="en-US" dirty="0"/>
          </a:p>
        </p:txBody>
      </p:sp>
      <p:sp>
        <p:nvSpPr>
          <p:cNvPr id="4" name="TextBox 3">
            <a:extLst>
              <a:ext uri="{FF2B5EF4-FFF2-40B4-BE49-F238E27FC236}">
                <a16:creationId xmlns:a16="http://schemas.microsoft.com/office/drawing/2014/main" id="{CFD03682-39DA-80E2-B869-ADA3A9AB433E}"/>
              </a:ext>
            </a:extLst>
          </p:cNvPr>
          <p:cNvSpPr txBox="1"/>
          <p:nvPr/>
        </p:nvSpPr>
        <p:spPr>
          <a:xfrm>
            <a:off x="7500938" y="6255435"/>
            <a:ext cx="5613400" cy="323165"/>
          </a:xfrm>
          <a:prstGeom prst="rect">
            <a:avLst/>
          </a:prstGeom>
          <a:noFill/>
        </p:spPr>
        <p:txBody>
          <a:bodyPr wrap="square" rtlCol="0">
            <a:spAutoFit/>
          </a:bodyPr>
          <a:lstStyle/>
          <a:p>
            <a:r>
              <a:rPr lang="en-US" sz="1500" dirty="0">
                <a:solidFill>
                  <a:schemeClr val="bg1"/>
                </a:solidFill>
              </a:rPr>
              <a:t>Carter et al., 2008; Gilson et al., 2020; Rogan &amp; Held, 1999</a:t>
            </a:r>
          </a:p>
        </p:txBody>
      </p:sp>
    </p:spTree>
    <p:extLst>
      <p:ext uri="{BB962C8B-B14F-4D97-AF65-F5344CB8AC3E}">
        <p14:creationId xmlns:p14="http://schemas.microsoft.com/office/powerpoint/2010/main" val="2512860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460B2-811A-C900-D40A-829C9C6DFCA1}"/>
              </a:ext>
            </a:extLst>
          </p:cNvPr>
          <p:cNvSpPr>
            <a:spLocks noGrp="1"/>
          </p:cNvSpPr>
          <p:nvPr>
            <p:ph type="title"/>
          </p:nvPr>
        </p:nvSpPr>
        <p:spPr>
          <a:xfrm>
            <a:off x="469900" y="390525"/>
            <a:ext cx="10515600" cy="1325563"/>
          </a:xfrm>
        </p:spPr>
        <p:txBody>
          <a:bodyPr/>
          <a:lstStyle/>
          <a:p>
            <a:r>
              <a:rPr lang="en-US" dirty="0"/>
              <a:t>Paraprofessional Job Coach Activities</a:t>
            </a:r>
            <a:br>
              <a:rPr lang="en-US" dirty="0"/>
            </a:br>
            <a:r>
              <a:rPr lang="en-US" sz="2800" b="0" dirty="0">
                <a:solidFill>
                  <a:schemeClr val="tx1"/>
                </a:solidFill>
              </a:rPr>
              <a:t>Brenner &amp; Dymond (in preparation)</a:t>
            </a:r>
            <a:endParaRPr lang="en-US" b="0" dirty="0">
              <a:solidFill>
                <a:schemeClr val="tx1"/>
              </a:solidFill>
            </a:endParaRPr>
          </a:p>
        </p:txBody>
      </p:sp>
      <p:sp>
        <p:nvSpPr>
          <p:cNvPr id="3" name="Content Placeholder 2">
            <a:extLst>
              <a:ext uri="{FF2B5EF4-FFF2-40B4-BE49-F238E27FC236}">
                <a16:creationId xmlns:a16="http://schemas.microsoft.com/office/drawing/2014/main" id="{A7685BD7-BD6B-5359-2611-F99B36097E36}"/>
              </a:ext>
            </a:extLst>
          </p:cNvPr>
          <p:cNvSpPr>
            <a:spLocks noGrp="1"/>
          </p:cNvSpPr>
          <p:nvPr>
            <p:ph idx="1"/>
          </p:nvPr>
        </p:nvSpPr>
        <p:spPr>
          <a:xfrm>
            <a:off x="596900" y="1913467"/>
            <a:ext cx="10515600" cy="4212696"/>
          </a:xfrm>
        </p:spPr>
        <p:txBody>
          <a:bodyPr>
            <a:normAutofit/>
          </a:bodyPr>
          <a:lstStyle/>
          <a:p>
            <a:pPr marL="574675" lvl="1" indent="-342900"/>
            <a:r>
              <a:rPr lang="en-US" sz="2800" dirty="0">
                <a:ea typeface="Aptos" panose="020B0004020202020204" pitchFamily="34" charset="0"/>
              </a:rPr>
              <a:t>Teach and reinforce </a:t>
            </a:r>
            <a:r>
              <a:rPr lang="en-US" sz="2800" dirty="0">
                <a:effectLst/>
                <a:ea typeface="Aptos" panose="020B0004020202020204" pitchFamily="34" charset="0"/>
              </a:rPr>
              <a:t>skills at the worksite</a:t>
            </a:r>
          </a:p>
          <a:p>
            <a:pPr marL="574675" lvl="1" indent="-342900"/>
            <a:endParaRPr lang="en-US" sz="2800" dirty="0">
              <a:ea typeface="Aptos" panose="020B0004020202020204" pitchFamily="34" charset="0"/>
            </a:endParaRPr>
          </a:p>
          <a:p>
            <a:pPr marL="574675" lvl="1" indent="-342900"/>
            <a:r>
              <a:rPr lang="en-US" sz="2800" dirty="0">
                <a:ea typeface="Aptos" panose="020B0004020202020204" pitchFamily="34" charset="0"/>
              </a:rPr>
              <a:t>S</a:t>
            </a:r>
            <a:r>
              <a:rPr lang="en-US" sz="2800" dirty="0">
                <a:effectLst/>
                <a:ea typeface="Aptos" panose="020B0004020202020204" pitchFamily="34" charset="0"/>
              </a:rPr>
              <a:t>hare information regularly with certified staff back at school</a:t>
            </a:r>
            <a:endParaRPr lang="en-US" sz="2800" dirty="0">
              <a:ea typeface="Aptos" panose="020B0004020202020204" pitchFamily="34" charset="0"/>
            </a:endParaRPr>
          </a:p>
          <a:p>
            <a:pPr marL="574675" lvl="1" indent="-342900"/>
            <a:endParaRPr lang="en-US" sz="2800" dirty="0">
              <a:effectLst/>
              <a:ea typeface="Aptos" panose="020B0004020202020204" pitchFamily="34" charset="0"/>
            </a:endParaRPr>
          </a:p>
          <a:p>
            <a:pPr marL="574675" lvl="1" indent="-342900"/>
            <a:r>
              <a:rPr lang="en-US" sz="2800" dirty="0">
                <a:effectLst/>
                <a:ea typeface="Aptos" panose="020B0004020202020204" pitchFamily="34" charset="0"/>
              </a:rPr>
              <a:t>Provide safety and supervisory supports</a:t>
            </a:r>
            <a:endParaRPr lang="en-US" sz="2800" dirty="0">
              <a:ea typeface="Aptos" panose="020B0004020202020204" pitchFamily="34" charset="0"/>
            </a:endParaRPr>
          </a:p>
          <a:p>
            <a:pPr marL="574675" lvl="1" indent="-342900"/>
            <a:endParaRPr lang="en-US" sz="2800" dirty="0">
              <a:effectLst/>
              <a:ea typeface="Aptos" panose="020B0004020202020204" pitchFamily="34" charset="0"/>
            </a:endParaRPr>
          </a:p>
          <a:p>
            <a:pPr marL="574675" lvl="1" indent="-342900"/>
            <a:r>
              <a:rPr lang="en-US" sz="2800" dirty="0">
                <a:effectLst/>
                <a:ea typeface="Aptos" panose="020B0004020202020204" pitchFamily="34" charset="0"/>
              </a:rPr>
              <a:t>Collect numerical or anecdotal data on student performance</a:t>
            </a:r>
            <a:endParaRPr lang="en-US" sz="2800" dirty="0"/>
          </a:p>
        </p:txBody>
      </p:sp>
    </p:spTree>
    <p:extLst>
      <p:ext uri="{BB962C8B-B14F-4D97-AF65-F5344CB8AC3E}">
        <p14:creationId xmlns:p14="http://schemas.microsoft.com/office/powerpoint/2010/main" val="4035029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54F57-1597-2285-8EAC-5CEE3ED9D01F}"/>
              </a:ext>
            </a:extLst>
          </p:cNvPr>
          <p:cNvSpPr>
            <a:spLocks noGrp="1"/>
          </p:cNvSpPr>
          <p:nvPr>
            <p:ph type="title"/>
          </p:nvPr>
        </p:nvSpPr>
        <p:spPr>
          <a:xfrm>
            <a:off x="444500" y="352425"/>
            <a:ext cx="10515600" cy="1325563"/>
          </a:xfrm>
        </p:spPr>
        <p:txBody>
          <a:bodyPr>
            <a:normAutofit/>
          </a:bodyPr>
          <a:lstStyle/>
          <a:p>
            <a:r>
              <a:rPr lang="en-US" sz="3800" dirty="0"/>
              <a:t>Concerns About Training and Supervision of Paraprofessional Job Coaches</a:t>
            </a:r>
          </a:p>
        </p:txBody>
      </p:sp>
      <p:sp>
        <p:nvSpPr>
          <p:cNvPr id="3" name="Content Placeholder 2">
            <a:extLst>
              <a:ext uri="{FF2B5EF4-FFF2-40B4-BE49-F238E27FC236}">
                <a16:creationId xmlns:a16="http://schemas.microsoft.com/office/drawing/2014/main" id="{95909024-A1FA-69D8-68FC-3B7224B7E944}"/>
              </a:ext>
            </a:extLst>
          </p:cNvPr>
          <p:cNvSpPr>
            <a:spLocks noGrp="1"/>
          </p:cNvSpPr>
          <p:nvPr>
            <p:ph idx="1"/>
          </p:nvPr>
        </p:nvSpPr>
        <p:spPr>
          <a:xfrm>
            <a:off x="838200" y="1914525"/>
            <a:ext cx="10515600" cy="4351338"/>
          </a:xfrm>
        </p:spPr>
        <p:txBody>
          <a:bodyPr/>
          <a:lstStyle/>
          <a:p>
            <a:r>
              <a:rPr lang="en-US" sz="2800" kern="100" dirty="0">
                <a:ea typeface="Aptos" panose="020B0004020202020204" pitchFamily="34" charset="0"/>
              </a:rPr>
              <a:t>Lack of </a:t>
            </a:r>
            <a:r>
              <a:rPr lang="en-US" sz="2800" kern="100" dirty="0">
                <a:effectLst/>
                <a:ea typeface="Aptos" panose="020B0004020202020204" pitchFamily="34" charset="0"/>
              </a:rPr>
              <a:t>training specific to supporting students with disabilities during work experiences</a:t>
            </a:r>
            <a:endParaRPr lang="en-US" sz="1500" kern="100" dirty="0">
              <a:ea typeface="Aptos" panose="020B0004020202020204" pitchFamily="34" charset="0"/>
            </a:endParaRPr>
          </a:p>
          <a:p>
            <a:endParaRPr lang="en-US" sz="2800" kern="100" dirty="0">
              <a:ea typeface="Aptos" panose="020B0004020202020204" pitchFamily="34" charset="0"/>
            </a:endParaRPr>
          </a:p>
          <a:p>
            <a:r>
              <a:rPr lang="en-US" sz="2800" kern="100" dirty="0">
                <a:ea typeface="Aptos" panose="020B0004020202020204" pitchFamily="34" charset="0"/>
              </a:rPr>
              <a:t>L</a:t>
            </a:r>
            <a:r>
              <a:rPr lang="en-US" sz="2800" kern="100" dirty="0">
                <a:effectLst/>
                <a:ea typeface="Aptos" panose="020B0004020202020204" pitchFamily="34" charset="0"/>
              </a:rPr>
              <a:t>ack of training on effective instructional practices (e.g., systematic instruction) that could be applied within community work settings</a:t>
            </a:r>
            <a:endParaRPr lang="en-US" sz="1500" kern="100" dirty="0">
              <a:ea typeface="Aptos" panose="020B0004020202020204" pitchFamily="34" charset="0"/>
            </a:endParaRPr>
          </a:p>
          <a:p>
            <a:endParaRPr lang="en-US" sz="2800" kern="100" dirty="0">
              <a:ea typeface="Aptos" panose="020B0004020202020204" pitchFamily="34" charset="0"/>
            </a:endParaRPr>
          </a:p>
          <a:p>
            <a:r>
              <a:rPr lang="en-US" sz="2800" kern="100" dirty="0">
                <a:ea typeface="Aptos" panose="020B0004020202020204" pitchFamily="34" charset="0"/>
              </a:rPr>
              <a:t>L</a:t>
            </a:r>
            <a:r>
              <a:rPr lang="en-US" sz="2800" kern="100" dirty="0">
                <a:effectLst/>
                <a:ea typeface="Aptos" panose="020B0004020202020204" pitchFamily="34" charset="0"/>
              </a:rPr>
              <a:t>imited to no ongoing supervision or evaluation of job coaches</a:t>
            </a:r>
          </a:p>
          <a:p>
            <a:endParaRPr lang="en-US" sz="2800" kern="100" dirty="0">
              <a:ea typeface="Aptos" panose="020B0004020202020204" pitchFamily="34" charset="0"/>
            </a:endParaRPr>
          </a:p>
          <a:p>
            <a:endParaRPr lang="en-US" dirty="0"/>
          </a:p>
        </p:txBody>
      </p:sp>
      <p:sp>
        <p:nvSpPr>
          <p:cNvPr id="4" name="TextBox 3">
            <a:extLst>
              <a:ext uri="{FF2B5EF4-FFF2-40B4-BE49-F238E27FC236}">
                <a16:creationId xmlns:a16="http://schemas.microsoft.com/office/drawing/2014/main" id="{2DEEEA22-A92A-0860-748C-89B51F9A8288}"/>
              </a:ext>
            </a:extLst>
          </p:cNvPr>
          <p:cNvSpPr txBox="1"/>
          <p:nvPr/>
        </p:nvSpPr>
        <p:spPr>
          <a:xfrm>
            <a:off x="3557588" y="6179235"/>
            <a:ext cx="9364662" cy="323165"/>
          </a:xfrm>
          <a:prstGeom prst="rect">
            <a:avLst/>
          </a:prstGeom>
          <a:noFill/>
        </p:spPr>
        <p:txBody>
          <a:bodyPr wrap="square" rtlCol="0">
            <a:spAutoFit/>
          </a:bodyPr>
          <a:lstStyle/>
          <a:p>
            <a:r>
              <a:rPr lang="en-US" sz="1500" dirty="0">
                <a:solidFill>
                  <a:schemeClr val="bg1"/>
                </a:solidFill>
              </a:rPr>
              <a:t>Awsumb et al., 2022; Brenner &amp; Dymond, in preparation; Brock &amp; Carter, 2015; Rooney-Kron &amp; Dymond, 2021</a:t>
            </a:r>
          </a:p>
        </p:txBody>
      </p:sp>
    </p:spTree>
    <p:extLst>
      <p:ext uri="{BB962C8B-B14F-4D97-AF65-F5344CB8AC3E}">
        <p14:creationId xmlns:p14="http://schemas.microsoft.com/office/powerpoint/2010/main" val="716207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A2459-9927-E070-B9BC-3122C7EE9D00}"/>
              </a:ext>
            </a:extLst>
          </p:cNvPr>
          <p:cNvSpPr>
            <a:spLocks noGrp="1"/>
          </p:cNvSpPr>
          <p:nvPr>
            <p:ph type="title"/>
          </p:nvPr>
        </p:nvSpPr>
        <p:spPr/>
        <p:txBody>
          <a:bodyPr/>
          <a:lstStyle/>
          <a:p>
            <a:r>
              <a:rPr lang="en-US" dirty="0"/>
              <a:t>Study Purpose/Research Questions</a:t>
            </a:r>
          </a:p>
        </p:txBody>
      </p:sp>
      <p:sp>
        <p:nvSpPr>
          <p:cNvPr id="3" name="Content Placeholder 2">
            <a:extLst>
              <a:ext uri="{FF2B5EF4-FFF2-40B4-BE49-F238E27FC236}">
                <a16:creationId xmlns:a16="http://schemas.microsoft.com/office/drawing/2014/main" id="{0D25C0D1-64CF-E507-698A-38B2AB0B68AE}"/>
              </a:ext>
            </a:extLst>
          </p:cNvPr>
          <p:cNvSpPr>
            <a:spLocks noGrp="1"/>
          </p:cNvSpPr>
          <p:nvPr>
            <p:ph idx="1"/>
          </p:nvPr>
        </p:nvSpPr>
        <p:spPr/>
        <p:txBody>
          <a:bodyPr>
            <a:normAutofit/>
          </a:bodyPr>
          <a:lstStyle/>
          <a:p>
            <a:pPr>
              <a:spcAft>
                <a:spcPts val="1200"/>
              </a:spcAft>
            </a:pPr>
            <a:r>
              <a:rPr lang="en-US" sz="3200" dirty="0"/>
              <a:t>To understand:</a:t>
            </a:r>
            <a:endParaRPr lang="en-US" sz="2800" dirty="0">
              <a:effectLst/>
              <a:ea typeface="Times New Roman" panose="02020603050405020304" pitchFamily="18" charset="0"/>
            </a:endParaRPr>
          </a:p>
          <a:p>
            <a:pPr lvl="1">
              <a:spcAft>
                <a:spcPts val="1200"/>
              </a:spcAft>
            </a:pPr>
            <a:r>
              <a:rPr lang="en-US" sz="2800" dirty="0">
                <a:effectLst/>
                <a:ea typeface="Times New Roman" panose="02020603050405020304" pitchFamily="18" charset="0"/>
              </a:rPr>
              <a:t>the qualifications and responsibilities of paraprofessional job coaches who are employed by schools,</a:t>
            </a:r>
          </a:p>
          <a:p>
            <a:pPr lvl="1">
              <a:spcAft>
                <a:spcPts val="1200"/>
              </a:spcAft>
            </a:pPr>
            <a:r>
              <a:rPr lang="en-US" sz="2800" dirty="0">
                <a:effectLst/>
                <a:ea typeface="Times New Roman" panose="02020603050405020304" pitchFamily="18" charset="0"/>
              </a:rPr>
              <a:t>the training these job coaches receive, and</a:t>
            </a:r>
          </a:p>
          <a:p>
            <a:pPr lvl="1">
              <a:spcAft>
                <a:spcPts val="1200"/>
              </a:spcAft>
            </a:pPr>
            <a:r>
              <a:rPr lang="en-US" sz="2800" dirty="0">
                <a:ea typeface="Times New Roman" panose="02020603050405020304" pitchFamily="18" charset="0"/>
              </a:rPr>
              <a:t>the role of</a:t>
            </a:r>
            <a:r>
              <a:rPr lang="en-US" sz="2800" dirty="0">
                <a:effectLst/>
                <a:ea typeface="Times New Roman" panose="02020603050405020304" pitchFamily="18" charset="0"/>
              </a:rPr>
              <a:t> school professionals directing the activities of job coaches</a:t>
            </a:r>
            <a:r>
              <a:rPr lang="en-US" sz="2800" dirty="0">
                <a:effectLst/>
              </a:rPr>
              <a:t> </a:t>
            </a:r>
          </a:p>
          <a:p>
            <a:pPr lvl="1">
              <a:spcAft>
                <a:spcPts val="1200"/>
              </a:spcAft>
            </a:pPr>
            <a:r>
              <a:rPr lang="en-US" sz="2800" dirty="0"/>
              <a:t>The relation between responsibilities and school size, urbanicity, and presence of a vocational coordinator at the school</a:t>
            </a:r>
          </a:p>
        </p:txBody>
      </p:sp>
    </p:spTree>
    <p:extLst>
      <p:ext uri="{BB962C8B-B14F-4D97-AF65-F5344CB8AC3E}">
        <p14:creationId xmlns:p14="http://schemas.microsoft.com/office/powerpoint/2010/main" val="1605466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C2A37-4E4C-E278-F68B-B8778C7F94F1}"/>
              </a:ext>
            </a:extLst>
          </p:cNvPr>
          <p:cNvSpPr>
            <a:spLocks noGrp="1"/>
          </p:cNvSpPr>
          <p:nvPr>
            <p:ph type="title"/>
          </p:nvPr>
        </p:nvSpPr>
        <p:spPr/>
        <p:txBody>
          <a:bodyPr/>
          <a:lstStyle/>
          <a:p>
            <a:r>
              <a:rPr lang="en-US" dirty="0"/>
              <a:t>Participant Inclusion Criteria</a:t>
            </a:r>
          </a:p>
        </p:txBody>
      </p:sp>
      <p:sp>
        <p:nvSpPr>
          <p:cNvPr id="3" name="Content Placeholder 2">
            <a:extLst>
              <a:ext uri="{FF2B5EF4-FFF2-40B4-BE49-F238E27FC236}">
                <a16:creationId xmlns:a16="http://schemas.microsoft.com/office/drawing/2014/main" id="{BD491673-01B8-5A8B-F10A-FE3ED3746B55}"/>
              </a:ext>
            </a:extLst>
          </p:cNvPr>
          <p:cNvSpPr>
            <a:spLocks noGrp="1"/>
          </p:cNvSpPr>
          <p:nvPr>
            <p:ph idx="1"/>
          </p:nvPr>
        </p:nvSpPr>
        <p:spPr/>
        <p:txBody>
          <a:bodyPr>
            <a:normAutofit/>
          </a:bodyPr>
          <a:lstStyle/>
          <a:p>
            <a:r>
              <a:rPr lang="en-US" sz="2800" dirty="0">
                <a:ea typeface="Aptos" panose="020B0004020202020204" pitchFamily="34" charset="0"/>
                <a:cs typeface="Times New Roman" panose="02020603050405020304" pitchFamily="18" charset="0"/>
              </a:rPr>
              <a:t>S</a:t>
            </a:r>
            <a:r>
              <a:rPr lang="en-US" sz="2800" dirty="0">
                <a:effectLst/>
                <a:ea typeface="Aptos" panose="020B0004020202020204" pitchFamily="34" charset="0"/>
                <a:cs typeface="Times New Roman" panose="02020603050405020304" pitchFamily="18" charset="0"/>
              </a:rPr>
              <a:t>chool professional</a:t>
            </a:r>
          </a:p>
          <a:p>
            <a:r>
              <a:rPr lang="en-US" sz="2800" dirty="0">
                <a:ea typeface="Aptos" panose="020B0004020202020204" pitchFamily="34" charset="0"/>
                <a:cs typeface="Times New Roman" panose="02020603050405020304" pitchFamily="18" charset="0"/>
              </a:rPr>
              <a:t>Work </a:t>
            </a:r>
            <a:r>
              <a:rPr lang="en-US" sz="2800" dirty="0">
                <a:effectLst/>
                <a:ea typeface="Aptos" panose="020B0004020202020204" pitchFamily="34" charset="0"/>
                <a:cs typeface="Times New Roman" panose="02020603050405020304" pitchFamily="18" charset="0"/>
              </a:rPr>
              <a:t>in the state of Illinois</a:t>
            </a:r>
          </a:p>
          <a:p>
            <a:r>
              <a:rPr lang="en-US" sz="2800" dirty="0">
                <a:effectLst/>
                <a:ea typeface="Aptos" panose="020B0004020202020204" pitchFamily="34" charset="0"/>
                <a:cs typeface="Times New Roman" panose="02020603050405020304" pitchFamily="18" charset="0"/>
              </a:rPr>
              <a:t>Directed or supervised the activities of at least 1 job coach in the last 12 months</a:t>
            </a:r>
            <a:r>
              <a:rPr lang="en-US" sz="2800" dirty="0">
                <a:effectLst/>
              </a:rPr>
              <a:t> </a:t>
            </a:r>
            <a:endParaRPr lang="en-US" sz="2800" dirty="0"/>
          </a:p>
        </p:txBody>
      </p:sp>
    </p:spTree>
    <p:extLst>
      <p:ext uri="{BB962C8B-B14F-4D97-AF65-F5344CB8AC3E}">
        <p14:creationId xmlns:p14="http://schemas.microsoft.com/office/powerpoint/2010/main" val="1888770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7680</TotalTime>
  <Words>2088</Words>
  <Application>Microsoft Macintosh PowerPoint</Application>
  <PresentationFormat>Widescreen</PresentationFormat>
  <Paragraphs>284</Paragraphs>
  <Slides>42</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Aptos</vt:lpstr>
      <vt:lpstr>Arial</vt:lpstr>
      <vt:lpstr>Calibri</vt:lpstr>
      <vt:lpstr>Times New Roman</vt:lpstr>
      <vt:lpstr>Office Theme</vt:lpstr>
      <vt:lpstr>Use of Paraprofessional Job Coaches in Illinois</vt:lpstr>
      <vt:lpstr>Purpose</vt:lpstr>
      <vt:lpstr>Introduction</vt:lpstr>
      <vt:lpstr>“Typical” Role of Paraprofessionals</vt:lpstr>
      <vt:lpstr>Paraprofessionals as Job Coaches</vt:lpstr>
      <vt:lpstr>Paraprofessional Job Coach Activities Brenner &amp; Dymond (in preparation)</vt:lpstr>
      <vt:lpstr>Concerns About Training and Supervision of Paraprofessional Job Coaches</vt:lpstr>
      <vt:lpstr>Study Purpose/Research Questions</vt:lpstr>
      <vt:lpstr>Participant Inclusion Criteria</vt:lpstr>
      <vt:lpstr>Job Coach Definition</vt:lpstr>
      <vt:lpstr>Recruitment of Participants</vt:lpstr>
      <vt:lpstr>Questionnaire</vt:lpstr>
      <vt:lpstr>Data Collection and Analysis</vt:lpstr>
      <vt:lpstr>Participant Demographics (N=110)</vt:lpstr>
      <vt:lpstr>Qualifications</vt:lpstr>
      <vt:lpstr>How do these findings relate to your experiences?</vt:lpstr>
      <vt:lpstr>Job Coach Training</vt:lpstr>
      <vt:lpstr>Job Coach Training Topics</vt:lpstr>
      <vt:lpstr>Reasons Hypothesized for Limited Specialized Job Coach Training</vt:lpstr>
      <vt:lpstr>PowerPoint Presentation</vt:lpstr>
      <vt:lpstr>Methods/Frequency of Job Coach Training</vt:lpstr>
      <vt:lpstr>PowerPoint Presentation</vt:lpstr>
      <vt:lpstr>How do these findings relate to your experiences?</vt:lpstr>
      <vt:lpstr>Directing Job Coaches</vt:lpstr>
      <vt:lpstr>Meetings with Job Coaches</vt:lpstr>
      <vt:lpstr>Person Responsible for Supervision of Job Coaches at Worksites</vt:lpstr>
      <vt:lpstr>PowerPoint Presentation</vt:lpstr>
      <vt:lpstr>Methods for Gathering Information About Job Coach Performance</vt:lpstr>
      <vt:lpstr>Supervision</vt:lpstr>
      <vt:lpstr>How do these findings relate to your experiences?</vt:lpstr>
      <vt:lpstr>Job Coach Responsibilities</vt:lpstr>
      <vt:lpstr>Factors</vt:lpstr>
      <vt:lpstr>Highest Rated Responsibilities (above 8.0)</vt:lpstr>
      <vt:lpstr>Lowest Rated Responsibilities (3.0 or less)</vt:lpstr>
      <vt:lpstr>Responsibilities</vt:lpstr>
      <vt:lpstr>Responsibilities and School Location</vt:lpstr>
      <vt:lpstr>Responsibilities and Presence of a Vocational/Transition Coordinator</vt:lpstr>
      <vt:lpstr>How do these findings relate to your experiences?</vt:lpstr>
      <vt:lpstr>Limitations</vt:lpstr>
      <vt:lpstr>Implications for Practice</vt:lpstr>
      <vt:lpstr>Implications for Practice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Jansen</dc:creator>
  <cp:lastModifiedBy>Dymond, Stacy K</cp:lastModifiedBy>
  <cp:revision>104</cp:revision>
  <dcterms:created xsi:type="dcterms:W3CDTF">2020-10-26T15:52:39Z</dcterms:created>
  <dcterms:modified xsi:type="dcterms:W3CDTF">2025-04-25T17:00:40Z</dcterms:modified>
</cp:coreProperties>
</file>