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Barlow Condensed" panose="020F0502020204030204" pitchFamily="34" charset="0"/>
      <p:regular r:id="rId42"/>
      <p:bold r:id="rId43"/>
      <p:italic r:id="rId44"/>
      <p:boldItalic r:id="rId45"/>
    </p:embeddedFont>
    <p:embeddedFont>
      <p:font typeface="Homemade Apple" panose="02000000000000000000" pitchFamily="2" charset="0"/>
      <p:regular r:id="rId46"/>
    </p:embeddedFont>
    <p:embeddedFont>
      <p:font typeface="Montserrat" pitchFamily="2" charset="77"/>
      <p:regular r:id="rId47"/>
      <p:bold r:id="rId48"/>
      <p:italic r:id="rId49"/>
      <p:boldItalic r:id="rId50"/>
    </p:embeddedFont>
    <p:embeddedFont>
      <p:font typeface="Raleway" pitchFamily="2" charset="77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4HiIrBHP0VDTDPkyEG8jf7fgb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21cc25c9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21cc25c9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3321cc25c92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e50b5ac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4e50b5ace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34e50b5ac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e31fcfb0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e31fcfb0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g34e31fcfb0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e31fcfb0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e31fcfb0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g34e31fcfb0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21cc25c92_0_2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321cc25c92_0_2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g3321cc25c92_0_25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133ca314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4133ca314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meet the legal requirements we decided to reactivate a TPC.</a:t>
            </a:r>
            <a:endParaRPr dirty="0"/>
          </a:p>
        </p:txBody>
      </p:sp>
      <p:sp>
        <p:nvSpPr>
          <p:cNvPr id="316" name="Google Shape;316;g34133ca314d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e31fcfb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4e31fcfb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21cc25c92_0_2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321cc25c92_0_2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Abby</a:t>
            </a:r>
            <a:endParaRPr/>
          </a:p>
        </p:txBody>
      </p:sp>
      <p:sp>
        <p:nvSpPr>
          <p:cNvPr id="330" name="Google Shape;330;g3321cc25c92_0_2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e31fcfb07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4e31fcfb07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Abby</a:t>
            </a:r>
            <a:endParaRPr dirty="0"/>
          </a:p>
        </p:txBody>
      </p:sp>
      <p:sp>
        <p:nvSpPr>
          <p:cNvPr id="338" name="Google Shape;338;g34e31fcfb07_3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21cc25c92_0_3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321cc25c92_0_3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21cc25c92_0_4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3321cc25c92_0_4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133ca314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4133ca314d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4133ca314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21cc25c9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321cc25c9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21cc25c92_0_4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321cc25c92_0_4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adcc7235c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33adcc7235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aeff5792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33aeff579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e31fcfb07_3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34e31fcfb0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c682cdd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g33c682cdd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adcc7235c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g33adcc7235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26bd6da5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3326bd6da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21cc25c92_0_3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3321cc25c92_0_3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21cc25c92_0_3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3321cc25c92_0_3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4e31fcfb0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4e31fcfb0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Nicole All of these guidelines for operating a TPC can be found in our school to work transition guide found on page 25 </a:t>
            </a:r>
            <a:endParaRPr/>
          </a:p>
        </p:txBody>
      </p:sp>
      <p:sp>
        <p:nvSpPr>
          <p:cNvPr id="455" name="Google Shape;455;g34e31fcfb07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21cc25c92_0_3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3321cc25c92_0_3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21cc25c92_0_3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321cc25c92_0_3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21cc25c92_0_3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3321cc25c92_0_3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26bd6da5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g3326bd6da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21cc25c92_0_2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21cc25c92_0_2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Nicole</a:t>
            </a:r>
            <a:endParaRPr/>
          </a:p>
        </p:txBody>
      </p:sp>
      <p:sp>
        <p:nvSpPr>
          <p:cNvPr id="498" name="Google Shape;498;g3321cc25c92_0_24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321cc25c92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321cc25c92_0_24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Nicole</a:t>
            </a:r>
            <a:endParaRPr/>
          </a:p>
        </p:txBody>
      </p:sp>
      <p:sp>
        <p:nvSpPr>
          <p:cNvPr id="506" name="Google Shape;506;g3321cc25c92_0_24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21cc25c9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21cc25c9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21cc25c9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21cc25c92_0_2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21cc25c92_0_2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321cc25c92_0_2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133ca314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133ca314d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4133ca314d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133ca31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133ca314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4133ca314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21cc25c92_0_2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21cc25c92_0_25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g3321cc25c92_0_25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4">
  <p:cSld name="0068_Harris_Template_SlidesMania_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21cc25c92_0_4076"/>
          <p:cNvSpPr/>
          <p:nvPr/>
        </p:nvSpPr>
        <p:spPr>
          <a:xfrm>
            <a:off x="-1" y="5485014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321cc25c92_0_4076"/>
          <p:cNvSpPr/>
          <p:nvPr/>
        </p:nvSpPr>
        <p:spPr>
          <a:xfrm>
            <a:off x="-1" y="4112025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321cc25c92_0_4076"/>
          <p:cNvSpPr/>
          <p:nvPr/>
        </p:nvSpPr>
        <p:spPr>
          <a:xfrm>
            <a:off x="366" y="2748399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321cc25c92_0_4076"/>
          <p:cNvSpPr/>
          <p:nvPr/>
        </p:nvSpPr>
        <p:spPr>
          <a:xfrm>
            <a:off x="733" y="1372988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321cc25c92_0_4076"/>
          <p:cNvSpPr/>
          <p:nvPr/>
        </p:nvSpPr>
        <p:spPr>
          <a:xfrm>
            <a:off x="733" y="-1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321cc25c92_0_4076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7" name="Google Shape;107;g3321cc25c92_0_407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9">
  <p:cSld name="0068_Harris_Template_SlidesMania_9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21cc25c92_0_4084"/>
          <p:cNvSpPr/>
          <p:nvPr/>
        </p:nvSpPr>
        <p:spPr>
          <a:xfrm>
            <a:off x="608961" y="1601962"/>
            <a:ext cx="1800000" cy="1800000"/>
          </a:xfrm>
          <a:prstGeom prst="flowChartOffpageConnec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21cc25c92_0_4084"/>
          <p:cNvSpPr/>
          <p:nvPr/>
        </p:nvSpPr>
        <p:spPr>
          <a:xfrm>
            <a:off x="2919543" y="1629000"/>
            <a:ext cx="1800000" cy="1800000"/>
          </a:xfrm>
          <a:prstGeom prst="flowChartOffpageConnec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321cc25c92_0_4084"/>
          <p:cNvSpPr/>
          <p:nvPr/>
        </p:nvSpPr>
        <p:spPr>
          <a:xfrm>
            <a:off x="5230125" y="1629000"/>
            <a:ext cx="1800000" cy="1800000"/>
          </a:xfrm>
          <a:prstGeom prst="flowChartOffpageConnector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321cc25c92_0_4084"/>
          <p:cNvSpPr/>
          <p:nvPr/>
        </p:nvSpPr>
        <p:spPr>
          <a:xfrm>
            <a:off x="7540707" y="1629000"/>
            <a:ext cx="1800000" cy="1800000"/>
          </a:xfrm>
          <a:prstGeom prst="flowChartOffpageConnector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321cc25c92_0_4084"/>
          <p:cNvSpPr/>
          <p:nvPr/>
        </p:nvSpPr>
        <p:spPr>
          <a:xfrm>
            <a:off x="9851289" y="1629000"/>
            <a:ext cx="1800000" cy="1800000"/>
          </a:xfrm>
          <a:prstGeom prst="flowChartOffpageConnector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321cc25c92_0_4084"/>
          <p:cNvSpPr txBox="1">
            <a:spLocks noGrp="1"/>
          </p:cNvSpPr>
          <p:nvPr>
            <p:ph type="body" idx="1"/>
          </p:nvPr>
        </p:nvSpPr>
        <p:spPr>
          <a:xfrm>
            <a:off x="497611" y="3722687"/>
            <a:ext cx="19113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321cc25c92_0_4084"/>
          <p:cNvSpPr txBox="1">
            <a:spLocks noGrp="1"/>
          </p:cNvSpPr>
          <p:nvPr>
            <p:ph type="body" idx="2"/>
          </p:nvPr>
        </p:nvSpPr>
        <p:spPr>
          <a:xfrm>
            <a:off x="2808193" y="3722687"/>
            <a:ext cx="19113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3321cc25c92_0_4084"/>
          <p:cNvSpPr txBox="1">
            <a:spLocks noGrp="1"/>
          </p:cNvSpPr>
          <p:nvPr>
            <p:ph type="body" idx="3"/>
          </p:nvPr>
        </p:nvSpPr>
        <p:spPr>
          <a:xfrm>
            <a:off x="5118775" y="3722687"/>
            <a:ext cx="19113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3321cc25c92_0_4084"/>
          <p:cNvSpPr txBox="1">
            <a:spLocks noGrp="1"/>
          </p:cNvSpPr>
          <p:nvPr>
            <p:ph type="body" idx="4"/>
          </p:nvPr>
        </p:nvSpPr>
        <p:spPr>
          <a:xfrm>
            <a:off x="7429357" y="3722687"/>
            <a:ext cx="19113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3321cc25c92_0_4084"/>
          <p:cNvSpPr txBox="1">
            <a:spLocks noGrp="1"/>
          </p:cNvSpPr>
          <p:nvPr>
            <p:ph type="body" idx="5"/>
          </p:nvPr>
        </p:nvSpPr>
        <p:spPr>
          <a:xfrm>
            <a:off x="9739939" y="3722687"/>
            <a:ext cx="19113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g3321cc25c92_0_4084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0" name="Google Shape;120;g3321cc25c92_0_40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7">
  <p:cSld name="0068_Harris_Template_SlidesMania_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g3321cc25c92_0_4097"/>
          <p:cNvCxnSpPr/>
          <p:nvPr/>
        </p:nvCxnSpPr>
        <p:spPr>
          <a:xfrm>
            <a:off x="0" y="3976400"/>
            <a:ext cx="12192000" cy="0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g3321cc25c92_0_4097"/>
          <p:cNvSpPr/>
          <p:nvPr/>
        </p:nvSpPr>
        <p:spPr>
          <a:xfrm>
            <a:off x="1514169" y="3769362"/>
            <a:ext cx="360000" cy="36000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g3321cc25c92_0_4097"/>
          <p:cNvSpPr/>
          <p:nvPr/>
        </p:nvSpPr>
        <p:spPr>
          <a:xfrm>
            <a:off x="3537094" y="3752024"/>
            <a:ext cx="360000" cy="360000"/>
          </a:xfrm>
          <a:prstGeom prst="ellipse">
            <a:avLst/>
          </a:prstGeom>
          <a:solidFill>
            <a:schemeClr val="accent2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g3321cc25c92_0_4097"/>
          <p:cNvSpPr/>
          <p:nvPr/>
        </p:nvSpPr>
        <p:spPr>
          <a:xfrm>
            <a:off x="5559270" y="3752024"/>
            <a:ext cx="360000" cy="360000"/>
          </a:xfrm>
          <a:prstGeom prst="ellipse">
            <a:avLst/>
          </a:prstGeom>
          <a:solidFill>
            <a:schemeClr val="accent3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g3321cc25c92_0_4097"/>
          <p:cNvSpPr/>
          <p:nvPr/>
        </p:nvSpPr>
        <p:spPr>
          <a:xfrm>
            <a:off x="7525462" y="3763697"/>
            <a:ext cx="360000" cy="36000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g3321cc25c92_0_4097"/>
          <p:cNvSpPr/>
          <p:nvPr/>
        </p:nvSpPr>
        <p:spPr>
          <a:xfrm>
            <a:off x="9490904" y="3769362"/>
            <a:ext cx="360000" cy="360000"/>
          </a:xfrm>
          <a:prstGeom prst="ellipse">
            <a:avLst/>
          </a:prstGeom>
          <a:solidFill>
            <a:schemeClr val="accent5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g3321cc25c92_0_4097"/>
          <p:cNvSpPr/>
          <p:nvPr/>
        </p:nvSpPr>
        <p:spPr>
          <a:xfrm flipH="1">
            <a:off x="11002802" y="5485012"/>
            <a:ext cx="1189200" cy="13731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321cc25c92_0_4097"/>
          <p:cNvSpPr/>
          <p:nvPr/>
        </p:nvSpPr>
        <p:spPr>
          <a:xfrm flipH="1">
            <a:off x="11002802" y="4112024"/>
            <a:ext cx="1189200" cy="1373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321cc25c92_0_4097"/>
          <p:cNvSpPr/>
          <p:nvPr/>
        </p:nvSpPr>
        <p:spPr>
          <a:xfrm flipH="1">
            <a:off x="11002550" y="2748397"/>
            <a:ext cx="1189200" cy="13731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321cc25c92_0_4097"/>
          <p:cNvSpPr/>
          <p:nvPr/>
        </p:nvSpPr>
        <p:spPr>
          <a:xfrm flipH="1">
            <a:off x="11002299" y="1372986"/>
            <a:ext cx="1189200" cy="13731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321cc25c92_0_4097"/>
          <p:cNvSpPr/>
          <p:nvPr/>
        </p:nvSpPr>
        <p:spPr>
          <a:xfrm flipH="1">
            <a:off x="11002299" y="-3"/>
            <a:ext cx="1189200" cy="13731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321cc25c92_0_4097"/>
          <p:cNvSpPr/>
          <p:nvPr/>
        </p:nvSpPr>
        <p:spPr>
          <a:xfrm rot="5400000">
            <a:off x="1187348" y="1981718"/>
            <a:ext cx="1013700" cy="19074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321cc25c92_0_4097"/>
          <p:cNvSpPr/>
          <p:nvPr/>
        </p:nvSpPr>
        <p:spPr>
          <a:xfrm rot="5400000">
            <a:off x="5236199" y="1977968"/>
            <a:ext cx="1006200" cy="19074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321cc25c92_0_4097"/>
          <p:cNvSpPr/>
          <p:nvPr/>
        </p:nvSpPr>
        <p:spPr>
          <a:xfrm rot="5400000">
            <a:off x="8991434" y="1974367"/>
            <a:ext cx="999000" cy="19074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321cc25c92_0_4097"/>
          <p:cNvSpPr/>
          <p:nvPr/>
        </p:nvSpPr>
        <p:spPr>
          <a:xfrm rot="-5400000">
            <a:off x="3219963" y="4018132"/>
            <a:ext cx="994200" cy="19074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321cc25c92_0_4097"/>
          <p:cNvSpPr/>
          <p:nvPr/>
        </p:nvSpPr>
        <p:spPr>
          <a:xfrm rot="-5400000">
            <a:off x="7213381" y="4018132"/>
            <a:ext cx="994200" cy="19074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321cc25c92_0_4097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9" name="Google Shape;139;g3321cc25c92_0_409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10">
  <p:cSld name="0068_Harris_Template_SlidesMania_10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3321cc25c92_0_4116"/>
          <p:cNvGrpSpPr/>
          <p:nvPr/>
        </p:nvGrpSpPr>
        <p:grpSpPr>
          <a:xfrm>
            <a:off x="4908747" y="3688280"/>
            <a:ext cx="2958713" cy="2959126"/>
            <a:chOff x="4970467" y="3768540"/>
            <a:chExt cx="2958713" cy="2959126"/>
          </a:xfrm>
        </p:grpSpPr>
        <p:sp>
          <p:nvSpPr>
            <p:cNvPr id="142" name="Google Shape;142;g3321cc25c92_0_4116"/>
            <p:cNvSpPr/>
            <p:nvPr/>
          </p:nvSpPr>
          <p:spPr>
            <a:xfrm rot="-8100000">
              <a:off x="5051827" y="4331633"/>
              <a:ext cx="2037580" cy="1074114"/>
            </a:xfrm>
            <a:custGeom>
              <a:avLst/>
              <a:gdLst/>
              <a:ahLst/>
              <a:cxnLst/>
              <a:rect l="l" t="t" r="r" b="b"/>
              <a:pathLst>
                <a:path w="2036448" h="1073517" extrusionOk="0">
                  <a:moveTo>
                    <a:pt x="0" y="0"/>
                  </a:moveTo>
                  <a:lnTo>
                    <a:pt x="2036448" y="184487"/>
                  </a:lnTo>
                  <a:lnTo>
                    <a:pt x="2014243" y="868869"/>
                  </a:lnTo>
                  <a:lnTo>
                    <a:pt x="0" y="107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3321cc25c92_0_4116"/>
            <p:cNvSpPr/>
            <p:nvPr/>
          </p:nvSpPr>
          <p:spPr>
            <a:xfrm rot="2720933">
              <a:off x="6625538" y="5424024"/>
              <a:ext cx="1079984" cy="10799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g3321cc25c92_0_4116"/>
          <p:cNvSpPr/>
          <p:nvPr/>
        </p:nvSpPr>
        <p:spPr>
          <a:xfrm rot="-7947986">
            <a:off x="5001808" y="4236355"/>
            <a:ext cx="2035971" cy="1073265"/>
          </a:xfrm>
          <a:custGeom>
            <a:avLst/>
            <a:gdLst/>
            <a:ahLst/>
            <a:cxnLst/>
            <a:rect l="l" t="t" r="r" b="b"/>
            <a:pathLst>
              <a:path w="2036448" h="1073517" extrusionOk="0">
                <a:moveTo>
                  <a:pt x="0" y="0"/>
                </a:moveTo>
                <a:lnTo>
                  <a:pt x="2036448" y="184487"/>
                </a:lnTo>
                <a:lnTo>
                  <a:pt x="2014243" y="868869"/>
                </a:lnTo>
                <a:lnTo>
                  <a:pt x="0" y="10735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3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g3321cc25c92_0_4116"/>
          <p:cNvGrpSpPr/>
          <p:nvPr/>
        </p:nvGrpSpPr>
        <p:grpSpPr>
          <a:xfrm>
            <a:off x="3439630" y="361811"/>
            <a:ext cx="2952840" cy="2965364"/>
            <a:chOff x="3439630" y="361811"/>
            <a:chExt cx="2952840" cy="2965364"/>
          </a:xfrm>
        </p:grpSpPr>
        <p:sp>
          <p:nvSpPr>
            <p:cNvPr id="146" name="Google Shape;146;g3321cc25c92_0_4116"/>
            <p:cNvSpPr/>
            <p:nvPr/>
          </p:nvSpPr>
          <p:spPr>
            <a:xfrm rot="2712147">
              <a:off x="4274726" y="1688761"/>
              <a:ext cx="2037593" cy="1074121"/>
            </a:xfrm>
            <a:custGeom>
              <a:avLst/>
              <a:gdLst/>
              <a:ahLst/>
              <a:cxnLst/>
              <a:rect l="l" t="t" r="r" b="b"/>
              <a:pathLst>
                <a:path w="2036448" h="1073517" extrusionOk="0">
                  <a:moveTo>
                    <a:pt x="0" y="0"/>
                  </a:moveTo>
                  <a:lnTo>
                    <a:pt x="2036448" y="184487"/>
                  </a:lnTo>
                  <a:lnTo>
                    <a:pt x="2014243" y="868869"/>
                  </a:lnTo>
                  <a:lnTo>
                    <a:pt x="0" y="107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3321cc25c92_0_4116"/>
            <p:cNvSpPr/>
            <p:nvPr/>
          </p:nvSpPr>
          <p:spPr>
            <a:xfrm rot="2720933">
              <a:off x="3663288" y="585469"/>
              <a:ext cx="1079984" cy="10799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g3321cc25c92_0_4116"/>
          <p:cNvSpPr/>
          <p:nvPr/>
        </p:nvSpPr>
        <p:spPr>
          <a:xfrm rot="2724295">
            <a:off x="4175780" y="1611591"/>
            <a:ext cx="2037631" cy="1074141"/>
          </a:xfrm>
          <a:custGeom>
            <a:avLst/>
            <a:gdLst/>
            <a:ahLst/>
            <a:cxnLst/>
            <a:rect l="l" t="t" r="r" b="b"/>
            <a:pathLst>
              <a:path w="2036448" h="1073517" extrusionOk="0">
                <a:moveTo>
                  <a:pt x="0" y="0"/>
                </a:moveTo>
                <a:lnTo>
                  <a:pt x="2036448" y="184487"/>
                </a:lnTo>
                <a:lnTo>
                  <a:pt x="2014243" y="868869"/>
                </a:lnTo>
                <a:lnTo>
                  <a:pt x="0" y="10735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3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g3321cc25c92_0_4116"/>
          <p:cNvGrpSpPr/>
          <p:nvPr/>
        </p:nvGrpSpPr>
        <p:grpSpPr>
          <a:xfrm>
            <a:off x="6292330" y="3299530"/>
            <a:ext cx="2965980" cy="2944978"/>
            <a:chOff x="6030440" y="3009696"/>
            <a:chExt cx="2965980" cy="2944978"/>
          </a:xfrm>
        </p:grpSpPr>
        <p:sp>
          <p:nvSpPr>
            <p:cNvPr id="150" name="Google Shape;150;g3321cc25c92_0_4116"/>
            <p:cNvSpPr/>
            <p:nvPr/>
          </p:nvSpPr>
          <p:spPr>
            <a:xfrm rot="-8148587">
              <a:off x="6116513" y="3567921"/>
              <a:ext cx="2037784" cy="1074221"/>
            </a:xfrm>
            <a:custGeom>
              <a:avLst/>
              <a:gdLst/>
              <a:ahLst/>
              <a:cxnLst/>
              <a:rect l="l" t="t" r="r" b="b"/>
              <a:pathLst>
                <a:path w="2036448" h="1073517" extrusionOk="0">
                  <a:moveTo>
                    <a:pt x="0" y="0"/>
                  </a:moveTo>
                  <a:lnTo>
                    <a:pt x="2036448" y="184487"/>
                  </a:lnTo>
                  <a:lnTo>
                    <a:pt x="2014243" y="868869"/>
                  </a:lnTo>
                  <a:lnTo>
                    <a:pt x="0" y="107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3321cc25c92_0_4116"/>
            <p:cNvSpPr/>
            <p:nvPr/>
          </p:nvSpPr>
          <p:spPr>
            <a:xfrm rot="2720933">
              <a:off x="7692777" y="4651032"/>
              <a:ext cx="1079984" cy="10799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g3321cc25c92_0_4116"/>
          <p:cNvSpPr/>
          <p:nvPr/>
        </p:nvSpPr>
        <p:spPr>
          <a:xfrm rot="-8100000">
            <a:off x="6405939" y="3888657"/>
            <a:ext cx="2037580" cy="1074114"/>
          </a:xfrm>
          <a:custGeom>
            <a:avLst/>
            <a:gdLst/>
            <a:ahLst/>
            <a:cxnLst/>
            <a:rect l="l" t="t" r="r" b="b"/>
            <a:pathLst>
              <a:path w="2036448" h="1073517" extrusionOk="0">
                <a:moveTo>
                  <a:pt x="0" y="0"/>
                </a:moveTo>
                <a:lnTo>
                  <a:pt x="2036448" y="184487"/>
                </a:lnTo>
                <a:lnTo>
                  <a:pt x="2014243" y="868869"/>
                </a:lnTo>
                <a:lnTo>
                  <a:pt x="0" y="10735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3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g3321cc25c92_0_4116"/>
          <p:cNvGrpSpPr/>
          <p:nvPr/>
        </p:nvGrpSpPr>
        <p:grpSpPr>
          <a:xfrm>
            <a:off x="2788910" y="1546645"/>
            <a:ext cx="2957953" cy="2968774"/>
            <a:chOff x="2816409" y="1626569"/>
            <a:chExt cx="2957953" cy="2968774"/>
          </a:xfrm>
        </p:grpSpPr>
        <p:sp>
          <p:nvSpPr>
            <p:cNvPr id="154" name="Google Shape;154;g3321cc25c92_0_4116"/>
            <p:cNvSpPr/>
            <p:nvPr/>
          </p:nvSpPr>
          <p:spPr>
            <a:xfrm rot="2724295">
              <a:off x="3657804" y="2955715"/>
              <a:ext cx="2037631" cy="1074141"/>
            </a:xfrm>
            <a:custGeom>
              <a:avLst/>
              <a:gdLst/>
              <a:ahLst/>
              <a:cxnLst/>
              <a:rect l="l" t="t" r="r" b="b"/>
              <a:pathLst>
                <a:path w="2036448" h="1073517" extrusionOk="0">
                  <a:moveTo>
                    <a:pt x="0" y="0"/>
                  </a:moveTo>
                  <a:lnTo>
                    <a:pt x="2036448" y="184487"/>
                  </a:lnTo>
                  <a:lnTo>
                    <a:pt x="2014243" y="868869"/>
                  </a:lnTo>
                  <a:lnTo>
                    <a:pt x="0" y="107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g3321cc25c92_0_4116"/>
            <p:cNvSpPr/>
            <p:nvPr/>
          </p:nvSpPr>
          <p:spPr>
            <a:xfrm rot="2720933">
              <a:off x="3040067" y="1850227"/>
              <a:ext cx="1079984" cy="10799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g3321cc25c92_0_4116"/>
          <p:cNvSpPr/>
          <p:nvPr/>
        </p:nvSpPr>
        <p:spPr>
          <a:xfrm rot="2724295">
            <a:off x="3518455" y="2751216"/>
            <a:ext cx="2037631" cy="1074141"/>
          </a:xfrm>
          <a:custGeom>
            <a:avLst/>
            <a:gdLst/>
            <a:ahLst/>
            <a:cxnLst/>
            <a:rect l="l" t="t" r="r" b="b"/>
            <a:pathLst>
              <a:path w="2036448" h="1073517" extrusionOk="0">
                <a:moveTo>
                  <a:pt x="0" y="0"/>
                </a:moveTo>
                <a:lnTo>
                  <a:pt x="2036448" y="184487"/>
                </a:lnTo>
                <a:lnTo>
                  <a:pt x="2014243" y="868869"/>
                </a:lnTo>
                <a:lnTo>
                  <a:pt x="0" y="10735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3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321cc25c92_0_4116"/>
          <p:cNvSpPr/>
          <p:nvPr/>
        </p:nvSpPr>
        <p:spPr>
          <a:xfrm rot="2721259">
            <a:off x="4747034" y="2659832"/>
            <a:ext cx="2332648" cy="2392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321cc25c92_0_4116"/>
          <p:cNvSpPr/>
          <p:nvPr/>
        </p:nvSpPr>
        <p:spPr>
          <a:xfrm rot="2721473">
            <a:off x="6697283" y="1418873"/>
            <a:ext cx="1799975" cy="17999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321cc25c92_0_4116"/>
          <p:cNvSpPr/>
          <p:nvPr/>
        </p:nvSpPr>
        <p:spPr>
          <a:xfrm rot="2721473">
            <a:off x="3317894" y="4580863"/>
            <a:ext cx="1799975" cy="17999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321cc25c92_0_4116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1" name="Google Shape;161;g3321cc25c92_0_41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3">
  <p:cSld name="0068_Harris_Template_SlidesMania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21cc25c92_0_4138"/>
          <p:cNvSpPr/>
          <p:nvPr/>
        </p:nvSpPr>
        <p:spPr>
          <a:xfrm rot="-5400000">
            <a:off x="10633296" y="5308509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321cc25c92_0_4138"/>
          <p:cNvSpPr/>
          <p:nvPr/>
        </p:nvSpPr>
        <p:spPr>
          <a:xfrm rot="-5400000">
            <a:off x="9278647" y="5308509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321cc25c92_0_4138"/>
          <p:cNvSpPr/>
          <p:nvPr/>
        </p:nvSpPr>
        <p:spPr>
          <a:xfrm rot="-5400000">
            <a:off x="7933236" y="5308142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321cc25c92_0_4138"/>
          <p:cNvSpPr/>
          <p:nvPr/>
        </p:nvSpPr>
        <p:spPr>
          <a:xfrm rot="-5400000">
            <a:off x="6576196" y="5307776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321cc25c92_0_4138"/>
          <p:cNvSpPr/>
          <p:nvPr/>
        </p:nvSpPr>
        <p:spPr>
          <a:xfrm rot="-5400000">
            <a:off x="5221548" y="5307776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321cc25c92_0_4138"/>
          <p:cNvSpPr/>
          <p:nvPr/>
        </p:nvSpPr>
        <p:spPr>
          <a:xfrm rot="-5400000">
            <a:off x="3866899" y="5313300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321cc25c92_0_4138"/>
          <p:cNvSpPr/>
          <p:nvPr/>
        </p:nvSpPr>
        <p:spPr>
          <a:xfrm rot="-5400000">
            <a:off x="2519097" y="5313300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321cc25c92_0_4138"/>
          <p:cNvSpPr/>
          <p:nvPr/>
        </p:nvSpPr>
        <p:spPr>
          <a:xfrm rot="-5400000">
            <a:off x="1164448" y="5313300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321cc25c92_0_4138"/>
          <p:cNvSpPr/>
          <p:nvPr/>
        </p:nvSpPr>
        <p:spPr>
          <a:xfrm rot="-5400000">
            <a:off x="-190199" y="5311712"/>
            <a:ext cx="1734900" cy="13545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321cc25c92_0_4138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3" name="Google Shape;173;g3321cc25c92_0_41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5">
  <p:cSld name="0068_Harris_Template_SlidesMania_5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21cc25c92_0_4150"/>
          <p:cNvSpPr/>
          <p:nvPr/>
        </p:nvSpPr>
        <p:spPr>
          <a:xfrm flipH="1">
            <a:off x="10457101" y="5485014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321cc25c92_0_4150"/>
          <p:cNvSpPr/>
          <p:nvPr/>
        </p:nvSpPr>
        <p:spPr>
          <a:xfrm flipH="1">
            <a:off x="10457101" y="4112025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321cc25c92_0_4150"/>
          <p:cNvSpPr/>
          <p:nvPr/>
        </p:nvSpPr>
        <p:spPr>
          <a:xfrm flipH="1">
            <a:off x="10456734" y="2748399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321cc25c92_0_4150"/>
          <p:cNvSpPr/>
          <p:nvPr/>
        </p:nvSpPr>
        <p:spPr>
          <a:xfrm flipH="1">
            <a:off x="10456367" y="1372988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321cc25c92_0_4150"/>
          <p:cNvSpPr/>
          <p:nvPr/>
        </p:nvSpPr>
        <p:spPr>
          <a:xfrm flipH="1">
            <a:off x="10456367" y="-1"/>
            <a:ext cx="1734900" cy="13731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321cc25c92_0_4150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1" name="Google Shape;181;g3321cc25c92_0_415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8_Harris_Template_SlidesMania_6">
  <p:cSld name="0068_Harris_Template_SlidesMania_6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21cc25c92_0_5271"/>
          <p:cNvSpPr/>
          <p:nvPr/>
        </p:nvSpPr>
        <p:spPr>
          <a:xfrm>
            <a:off x="-3766" y="1318055"/>
            <a:ext cx="3126198" cy="1129261"/>
          </a:xfrm>
          <a:custGeom>
            <a:avLst/>
            <a:gdLst/>
            <a:ahLst/>
            <a:cxnLst/>
            <a:rect l="l" t="t" r="r" b="b"/>
            <a:pathLst>
              <a:path w="3165770" h="1143555" extrusionOk="0">
                <a:moveTo>
                  <a:pt x="0" y="0"/>
                </a:moveTo>
                <a:lnTo>
                  <a:pt x="3165770" y="108155"/>
                </a:lnTo>
                <a:lnTo>
                  <a:pt x="3165770" y="1143555"/>
                </a:lnTo>
                <a:lnTo>
                  <a:pt x="11400" y="1123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321cc25c92_0_5271"/>
          <p:cNvSpPr/>
          <p:nvPr/>
        </p:nvSpPr>
        <p:spPr>
          <a:xfrm rot="10800000" flipH="1">
            <a:off x="-11680" y="5487850"/>
            <a:ext cx="3134112" cy="1129261"/>
          </a:xfrm>
          <a:custGeom>
            <a:avLst/>
            <a:gdLst/>
            <a:ahLst/>
            <a:cxnLst/>
            <a:rect l="l" t="t" r="r" b="b"/>
            <a:pathLst>
              <a:path w="3165770" h="1143555" extrusionOk="0">
                <a:moveTo>
                  <a:pt x="0" y="0"/>
                </a:moveTo>
                <a:lnTo>
                  <a:pt x="3165770" y="108155"/>
                </a:lnTo>
                <a:lnTo>
                  <a:pt x="3165770" y="1143555"/>
                </a:lnTo>
                <a:lnTo>
                  <a:pt x="11400" y="1123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321cc25c92_0_5271"/>
          <p:cNvSpPr/>
          <p:nvPr/>
        </p:nvSpPr>
        <p:spPr>
          <a:xfrm>
            <a:off x="-11409" y="2401729"/>
            <a:ext cx="3133842" cy="1061295"/>
          </a:xfrm>
          <a:custGeom>
            <a:avLst/>
            <a:gdLst/>
            <a:ahLst/>
            <a:cxnLst/>
            <a:rect l="l" t="t" r="r" b="b"/>
            <a:pathLst>
              <a:path w="3006083" h="1074729" extrusionOk="0">
                <a:moveTo>
                  <a:pt x="0" y="0"/>
                </a:moveTo>
                <a:lnTo>
                  <a:pt x="3006083" y="39329"/>
                </a:lnTo>
                <a:lnTo>
                  <a:pt x="3006083" y="1074729"/>
                </a:lnTo>
                <a:lnTo>
                  <a:pt x="0" y="1074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321cc25c92_0_5271"/>
          <p:cNvSpPr/>
          <p:nvPr/>
        </p:nvSpPr>
        <p:spPr>
          <a:xfrm rot="10800000" flipH="1">
            <a:off x="-11409" y="4471843"/>
            <a:ext cx="3133842" cy="1061295"/>
          </a:xfrm>
          <a:custGeom>
            <a:avLst/>
            <a:gdLst/>
            <a:ahLst/>
            <a:cxnLst/>
            <a:rect l="l" t="t" r="r" b="b"/>
            <a:pathLst>
              <a:path w="3006083" h="1074729" extrusionOk="0">
                <a:moveTo>
                  <a:pt x="0" y="0"/>
                </a:moveTo>
                <a:lnTo>
                  <a:pt x="3006083" y="39329"/>
                </a:lnTo>
                <a:lnTo>
                  <a:pt x="3006083" y="1074729"/>
                </a:lnTo>
                <a:lnTo>
                  <a:pt x="0" y="1074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21cc25c92_0_5271"/>
          <p:cNvSpPr/>
          <p:nvPr/>
        </p:nvSpPr>
        <p:spPr>
          <a:xfrm>
            <a:off x="-5968" y="3454664"/>
            <a:ext cx="3128400" cy="102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321cc25c92_0_5271"/>
          <p:cNvSpPr/>
          <p:nvPr/>
        </p:nvSpPr>
        <p:spPr>
          <a:xfrm>
            <a:off x="3115392" y="5492062"/>
            <a:ext cx="8759400" cy="10212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321cc25c92_0_5271"/>
          <p:cNvSpPr/>
          <p:nvPr/>
        </p:nvSpPr>
        <p:spPr>
          <a:xfrm>
            <a:off x="3115392" y="4470745"/>
            <a:ext cx="8759400" cy="10212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321cc25c92_0_5271"/>
          <p:cNvSpPr/>
          <p:nvPr/>
        </p:nvSpPr>
        <p:spPr>
          <a:xfrm>
            <a:off x="3107413" y="3456526"/>
            <a:ext cx="8759400" cy="10212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321cc25c92_0_5271"/>
          <p:cNvSpPr/>
          <p:nvPr/>
        </p:nvSpPr>
        <p:spPr>
          <a:xfrm>
            <a:off x="3119093" y="2443104"/>
            <a:ext cx="8759400" cy="10212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321cc25c92_0_5271"/>
          <p:cNvSpPr/>
          <p:nvPr/>
        </p:nvSpPr>
        <p:spPr>
          <a:xfrm>
            <a:off x="3119093" y="1421787"/>
            <a:ext cx="8759400" cy="1021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321cc25c92_0_5271"/>
          <p:cNvSpPr/>
          <p:nvPr/>
        </p:nvSpPr>
        <p:spPr>
          <a:xfrm>
            <a:off x="-3766" y="1317667"/>
            <a:ext cx="3126198" cy="1129261"/>
          </a:xfrm>
          <a:custGeom>
            <a:avLst/>
            <a:gdLst/>
            <a:ahLst/>
            <a:cxnLst/>
            <a:rect l="l" t="t" r="r" b="b"/>
            <a:pathLst>
              <a:path w="3165770" h="1143555" extrusionOk="0">
                <a:moveTo>
                  <a:pt x="0" y="0"/>
                </a:moveTo>
                <a:lnTo>
                  <a:pt x="3165770" y="108155"/>
                </a:lnTo>
                <a:lnTo>
                  <a:pt x="3165770" y="1143555"/>
                </a:lnTo>
                <a:lnTo>
                  <a:pt x="11400" y="1123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321cc25c92_0_5271"/>
          <p:cNvSpPr/>
          <p:nvPr/>
        </p:nvSpPr>
        <p:spPr>
          <a:xfrm rot="10800000" flipH="1">
            <a:off x="-11680" y="5487462"/>
            <a:ext cx="3134112" cy="1129261"/>
          </a:xfrm>
          <a:custGeom>
            <a:avLst/>
            <a:gdLst/>
            <a:ahLst/>
            <a:cxnLst/>
            <a:rect l="l" t="t" r="r" b="b"/>
            <a:pathLst>
              <a:path w="3165770" h="1143555" extrusionOk="0">
                <a:moveTo>
                  <a:pt x="0" y="0"/>
                </a:moveTo>
                <a:lnTo>
                  <a:pt x="3165770" y="108155"/>
                </a:lnTo>
                <a:lnTo>
                  <a:pt x="3165770" y="1143555"/>
                </a:lnTo>
                <a:lnTo>
                  <a:pt x="11400" y="1123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321cc25c92_0_5271"/>
          <p:cNvSpPr/>
          <p:nvPr/>
        </p:nvSpPr>
        <p:spPr>
          <a:xfrm>
            <a:off x="-11409" y="2401341"/>
            <a:ext cx="3133842" cy="1061295"/>
          </a:xfrm>
          <a:custGeom>
            <a:avLst/>
            <a:gdLst/>
            <a:ahLst/>
            <a:cxnLst/>
            <a:rect l="l" t="t" r="r" b="b"/>
            <a:pathLst>
              <a:path w="3006083" h="1074729" extrusionOk="0">
                <a:moveTo>
                  <a:pt x="0" y="0"/>
                </a:moveTo>
                <a:lnTo>
                  <a:pt x="3006083" y="39329"/>
                </a:lnTo>
                <a:lnTo>
                  <a:pt x="3006083" y="1074729"/>
                </a:lnTo>
                <a:lnTo>
                  <a:pt x="0" y="10747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321cc25c92_0_5271"/>
          <p:cNvSpPr/>
          <p:nvPr/>
        </p:nvSpPr>
        <p:spPr>
          <a:xfrm rot="10800000" flipH="1">
            <a:off x="-11409" y="4471456"/>
            <a:ext cx="3133842" cy="1061295"/>
          </a:xfrm>
          <a:custGeom>
            <a:avLst/>
            <a:gdLst/>
            <a:ahLst/>
            <a:cxnLst/>
            <a:rect l="l" t="t" r="r" b="b"/>
            <a:pathLst>
              <a:path w="3006083" h="1074729" extrusionOk="0">
                <a:moveTo>
                  <a:pt x="0" y="0"/>
                </a:moveTo>
                <a:lnTo>
                  <a:pt x="3006083" y="39329"/>
                </a:lnTo>
                <a:lnTo>
                  <a:pt x="3006083" y="1074729"/>
                </a:lnTo>
                <a:lnTo>
                  <a:pt x="0" y="10747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321cc25c92_0_5271"/>
          <p:cNvSpPr/>
          <p:nvPr/>
        </p:nvSpPr>
        <p:spPr>
          <a:xfrm>
            <a:off x="-5968" y="3454277"/>
            <a:ext cx="3128400" cy="1021200"/>
          </a:xfrm>
          <a:prstGeom prst="rect">
            <a:avLst/>
          </a:prstGeom>
          <a:solidFill>
            <a:srgbClr val="000000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321cc25c92_0_5271"/>
          <p:cNvSpPr txBox="1"/>
          <p:nvPr/>
        </p:nvSpPr>
        <p:spPr>
          <a:xfrm rot="5400000">
            <a:off x="-679350" y="6122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g3321cc25c92_0_527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8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9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0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70"/>
              <a:buChar char="□"/>
              <a:defRPr/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❑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3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3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3441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20"/>
              <a:buChar char="□"/>
              <a:defRPr sz="28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❑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1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1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4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Calibri"/>
              <a:buChar char="□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ksed801.com/tpc/hom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p.wisc.edu/resource/many-rural-americans-are-still-left-behind/" TargetMode="External"/><Relationship Id="rId3" Type="http://schemas.openxmlformats.org/officeDocument/2006/relationships/hyperlink" Target="https://sites.google.com/ksed801.com/tpc/home" TargetMode="External"/><Relationship Id="rId7" Type="http://schemas.openxmlformats.org/officeDocument/2006/relationships/hyperlink" Target="https://www.illinoislifespan.org/website-links/transition-re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itionta.org/" TargetMode="External"/><Relationship Id="rId5" Type="http://schemas.openxmlformats.org/officeDocument/2006/relationships/hyperlink" Target="https://iris.peabody.vanderbilt.edu/" TargetMode="External"/><Relationship Id="rId4" Type="http://schemas.openxmlformats.org/officeDocument/2006/relationships/hyperlink" Target="https://ictw.illinois.edu/" TargetMode="External"/><Relationship Id="rId9" Type="http://schemas.openxmlformats.org/officeDocument/2006/relationships/hyperlink" Target="https://www.illinoisworknet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birri@illinois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lark@ksed801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" descr="Graphical user interface, application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061" y="948692"/>
            <a:ext cx="4537709" cy="45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 descr="A picture containing text, sign, out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083481"/>
            <a:ext cx="1573890" cy="4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21cc25c92_0_20"/>
          <p:cNvSpPr txBox="1">
            <a:spLocks noGrp="1"/>
          </p:cNvSpPr>
          <p:nvPr>
            <p:ph type="title"/>
          </p:nvPr>
        </p:nvSpPr>
        <p:spPr>
          <a:xfrm>
            <a:off x="192300" y="88700"/>
            <a:ext cx="11873400" cy="139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360">
                <a:solidFill>
                  <a:srgbClr val="002060"/>
                </a:solidFill>
              </a:rPr>
              <a:t>Federal Requirements for Interagency Collaboration</a:t>
            </a:r>
            <a:endParaRPr sz="4360">
              <a:solidFill>
                <a:srgbClr val="002060"/>
              </a:solidFill>
            </a:endParaRPr>
          </a:p>
        </p:txBody>
      </p:sp>
      <p:sp>
        <p:nvSpPr>
          <p:cNvPr id="279" name="Google Shape;279;g3321cc25c92_0_20"/>
          <p:cNvSpPr txBox="1">
            <a:spLocks noGrp="1"/>
          </p:cNvSpPr>
          <p:nvPr>
            <p:ph type="body" idx="1"/>
          </p:nvPr>
        </p:nvSpPr>
        <p:spPr>
          <a:xfrm>
            <a:off x="192300" y="1480700"/>
            <a:ext cx="11807400" cy="40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Interagency collaboration has been mandated by federal legislation requiring schools, community organizations, and governmental agencies to work together.</a:t>
            </a:r>
            <a:endParaRPr sz="36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Individuals with Disabilities Education Act (</a:t>
            </a:r>
            <a:r>
              <a:rPr lang="en-US" sz="3600" b="1"/>
              <a:t>IDEA</a:t>
            </a:r>
            <a:r>
              <a:rPr lang="en-US" sz="3600"/>
              <a:t> 1990, 2004)</a:t>
            </a:r>
            <a:endParaRPr sz="3600"/>
          </a:p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Every Student Succeeds Act (</a:t>
            </a:r>
            <a:r>
              <a:rPr lang="en-US" sz="3600" b="1"/>
              <a:t>ESSA</a:t>
            </a:r>
            <a:r>
              <a:rPr lang="en-US" sz="3600"/>
              <a:t>, 2015)</a:t>
            </a:r>
            <a:endParaRPr sz="3600"/>
          </a:p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Workforce Innovation and Opportunity Act (</a:t>
            </a:r>
            <a:r>
              <a:rPr lang="en-US" sz="3600" b="1"/>
              <a:t>WIOA</a:t>
            </a:r>
            <a:r>
              <a:rPr lang="en-US" sz="3600"/>
              <a:t>, 2014)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accent2"/>
              </a:solidFill>
            </a:endParaRPr>
          </a:p>
          <a:p>
            <a:pPr marL="0" lvl="0" indent="-45720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3600"/>
          </a:p>
        </p:txBody>
      </p:sp>
      <p:sp>
        <p:nvSpPr>
          <p:cNvPr id="280" name="Google Shape;280;g3321cc25c92_0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e50b5aced_0_0"/>
          <p:cNvSpPr txBox="1">
            <a:spLocks noGrp="1"/>
          </p:cNvSpPr>
          <p:nvPr>
            <p:ph type="title"/>
          </p:nvPr>
        </p:nvSpPr>
        <p:spPr>
          <a:xfrm>
            <a:off x="192300" y="72750"/>
            <a:ext cx="11873400" cy="200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002060"/>
                </a:solidFill>
              </a:rPr>
              <a:t>Illinois Requirements</a:t>
            </a: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accent2"/>
                </a:solidFill>
              </a:rPr>
              <a:t>Illinois Public Act 92-0452 (The Rehabilitation of Persons with Disabilities Act)</a:t>
            </a:r>
            <a:r>
              <a:rPr lang="en-US" sz="2600">
                <a:solidFill>
                  <a:srgbClr val="002060"/>
                </a:solidFill>
              </a:rPr>
              <a:t> </a:t>
            </a:r>
            <a:endParaRPr sz="26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360">
              <a:solidFill>
                <a:srgbClr val="002060"/>
              </a:solidFill>
            </a:endParaRPr>
          </a:p>
        </p:txBody>
      </p:sp>
      <p:sp>
        <p:nvSpPr>
          <p:cNvPr id="287" name="Google Shape;287;g34e50b5aced_0_0"/>
          <p:cNvSpPr txBox="1">
            <a:spLocks noGrp="1"/>
          </p:cNvSpPr>
          <p:nvPr>
            <p:ph type="body" idx="1"/>
          </p:nvPr>
        </p:nvSpPr>
        <p:spPr>
          <a:xfrm>
            <a:off x="128650" y="1059275"/>
            <a:ext cx="11807400" cy="56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Members of the committee shall </a:t>
            </a:r>
            <a:r>
              <a:rPr lang="en-US" sz="3000" b="1"/>
              <a:t>elect a chair, meet at least quarterly and consist of representatives from:</a:t>
            </a:r>
            <a:r>
              <a:rPr lang="en-US" sz="3000"/>
              <a:t> </a:t>
            </a:r>
            <a:endParaRPr sz="3000"/>
          </a:p>
          <a:p>
            <a:pPr marL="457200" lvl="0" indent="-4127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Special education, vocational and regular education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Post-secondary education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Parents of youth with disabilities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Persons with disabilities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Local business or industry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The Department of Human Services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Public and private adult service providers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Case coordination</a:t>
            </a:r>
            <a:endParaRPr sz="2900"/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/>
              <a:t>Other consumer, school, and adult services as appropriate</a:t>
            </a:r>
            <a:endParaRPr sz="2300"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/>
              <a:t>The Department of Human Services (DRS) shall be responsible for coordinating local Transition Planning Committees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88" name="Google Shape;288;g34e50b5aced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e31fcfb07_0_22"/>
          <p:cNvSpPr txBox="1">
            <a:spLocks noGrp="1"/>
          </p:cNvSpPr>
          <p:nvPr>
            <p:ph type="title"/>
          </p:nvPr>
        </p:nvSpPr>
        <p:spPr>
          <a:xfrm>
            <a:off x="838200" y="88700"/>
            <a:ext cx="10515600" cy="148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Illinois Requirements, cont.</a:t>
            </a: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Transition Planning Committees shall: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e31fcfb07_0_22"/>
          <p:cNvSpPr txBox="1">
            <a:spLocks noGrp="1"/>
          </p:cNvSpPr>
          <p:nvPr>
            <p:ph type="body" idx="1"/>
          </p:nvPr>
        </p:nvSpPr>
        <p:spPr>
          <a:xfrm>
            <a:off x="179625" y="1488950"/>
            <a:ext cx="11727000" cy="445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/>
              <a:t>1. Identify transition </a:t>
            </a:r>
            <a:r>
              <a:rPr lang="en-US" b="1"/>
              <a:t>services, programs, and funding sources</a:t>
            </a:r>
            <a:r>
              <a:rPr lang="en-US"/>
              <a:t> in the community for secondary and post-secondary aged youth with disabilities and their families and </a:t>
            </a:r>
            <a:r>
              <a:rPr lang="en-US" b="1"/>
              <a:t>develop strategies</a:t>
            </a:r>
            <a:r>
              <a:rPr lang="en-US"/>
              <a:t> to address unmet needs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/>
              <a:t>2. Facilitate transition </a:t>
            </a:r>
            <a:r>
              <a:rPr lang="en-US" b="1"/>
              <a:t>interagency teams</a:t>
            </a:r>
            <a:r>
              <a:rPr lang="en-US"/>
              <a:t> to address present and future transition needs of students on their IEPs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/>
              <a:t>3. Develop a </a:t>
            </a:r>
            <a:r>
              <a:rPr lang="en-US" b="1"/>
              <a:t>mission statement</a:t>
            </a:r>
            <a:r>
              <a:rPr lang="en-US"/>
              <a:t> that emphasizes the goals of integration and participation in all aspects of community life for persons with disabilities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/>
          </a:p>
        </p:txBody>
      </p:sp>
      <p:sp>
        <p:nvSpPr>
          <p:cNvPr id="296" name="Google Shape;296;g34e31fcfb07_0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e31fcfb07_0_33"/>
          <p:cNvSpPr txBox="1">
            <a:spLocks noGrp="1"/>
          </p:cNvSpPr>
          <p:nvPr>
            <p:ph type="title"/>
          </p:nvPr>
        </p:nvSpPr>
        <p:spPr>
          <a:xfrm>
            <a:off x="838200" y="168250"/>
            <a:ext cx="10515600" cy="132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rgbClr val="002060"/>
                </a:solidFill>
              </a:rPr>
              <a:t>Illinois Requirements, cont.</a:t>
            </a: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Transition Planning Committees shall: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4e31fcfb07_0_33"/>
          <p:cNvSpPr txBox="1">
            <a:spLocks noGrp="1"/>
          </p:cNvSpPr>
          <p:nvPr>
            <p:ph type="body" idx="1"/>
          </p:nvPr>
        </p:nvSpPr>
        <p:spPr>
          <a:xfrm>
            <a:off x="131875" y="1361650"/>
            <a:ext cx="11854200" cy="44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Provide for the </a:t>
            </a:r>
            <a:r>
              <a:rPr lang="en-US" b="1"/>
              <a:t>exchange of information</a:t>
            </a:r>
            <a:r>
              <a:rPr lang="en-US"/>
              <a:t> (e.g., appropriate data, effectiveness studies, special projects, exemplary programs, and creative funding of programs)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Develop </a:t>
            </a:r>
            <a:r>
              <a:rPr lang="en-US" b="1"/>
              <a:t>consumer in-service and awareness training</a:t>
            </a:r>
            <a:r>
              <a:rPr lang="en-US"/>
              <a:t> programs in the local community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6. Assist in staff </a:t>
            </a:r>
            <a:r>
              <a:rPr lang="en-US" b="1"/>
              <a:t>training</a:t>
            </a:r>
            <a:r>
              <a:rPr lang="en-US"/>
              <a:t> for individual transition planning and student transition needs assessment</a:t>
            </a:r>
            <a:endParaRPr/>
          </a:p>
        </p:txBody>
      </p:sp>
      <p:sp>
        <p:nvSpPr>
          <p:cNvPr id="304" name="Google Shape;304;g34e31fcfb07_0_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21cc25c92_0_2505"/>
          <p:cNvSpPr txBox="1">
            <a:spLocks noGrp="1"/>
          </p:cNvSpPr>
          <p:nvPr>
            <p:ph type="title"/>
          </p:nvPr>
        </p:nvSpPr>
        <p:spPr>
          <a:xfrm>
            <a:off x="838200" y="83900"/>
            <a:ext cx="10515600" cy="5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660">
                <a:solidFill>
                  <a:srgbClr val="002060"/>
                </a:solidFill>
              </a:rPr>
              <a:t>The Research Says…</a:t>
            </a:r>
            <a:endParaRPr sz="4660">
              <a:solidFill>
                <a:srgbClr val="002060"/>
              </a:solidFill>
            </a:endParaRPr>
          </a:p>
        </p:txBody>
      </p:sp>
      <p:sp>
        <p:nvSpPr>
          <p:cNvPr id="311" name="Google Shape;311;g3321cc25c92_0_2505"/>
          <p:cNvSpPr txBox="1">
            <a:spLocks noGrp="1"/>
          </p:cNvSpPr>
          <p:nvPr>
            <p:ph type="body" idx="1"/>
          </p:nvPr>
        </p:nvSpPr>
        <p:spPr>
          <a:xfrm>
            <a:off x="199250" y="985700"/>
            <a:ext cx="11817900" cy="487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35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13"/>
              <a:buFont typeface="Calibri"/>
              <a:buChar char="●"/>
            </a:pPr>
            <a:r>
              <a:rPr lang="en-US" sz="2912">
                <a:highlight>
                  <a:schemeClr val="lt1"/>
                </a:highlight>
              </a:rPr>
              <a:t>Interagency collaboration is a well-structured, </a:t>
            </a:r>
            <a:r>
              <a:rPr lang="en-US" sz="2912" b="1">
                <a:highlight>
                  <a:schemeClr val="lt1"/>
                </a:highlight>
              </a:rPr>
              <a:t>intentional process that encourages cooperation</a:t>
            </a:r>
            <a:r>
              <a:rPr lang="en-US" sz="2912">
                <a:highlight>
                  <a:schemeClr val="lt1"/>
                </a:highlight>
              </a:rPr>
              <a:t> across different agencies, programs, and disciplines, resulting in meaningful transition outcomes for youth(Rowe et al., 2015)</a:t>
            </a:r>
            <a:endParaRPr sz="2912">
              <a:highlight>
                <a:schemeClr val="lt1"/>
              </a:highlight>
            </a:endParaRPr>
          </a:p>
          <a:p>
            <a:pPr marL="457200" lvl="0" indent="-4135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13"/>
              <a:buFont typeface="Calibri"/>
              <a:buChar char="●"/>
            </a:pPr>
            <a:r>
              <a:rPr lang="en-US" sz="2912" b="1">
                <a:highlight>
                  <a:schemeClr val="lt1"/>
                </a:highlight>
              </a:rPr>
              <a:t>Collaboration and coordination </a:t>
            </a:r>
            <a:r>
              <a:rPr lang="en-US" sz="2912">
                <a:highlight>
                  <a:schemeClr val="lt1"/>
                </a:highlight>
              </a:rPr>
              <a:t>among stakeholders are recognized as </a:t>
            </a:r>
            <a:r>
              <a:rPr lang="en-US" sz="2912" b="1">
                <a:highlight>
                  <a:schemeClr val="lt1"/>
                </a:highlight>
              </a:rPr>
              <a:t>promising practices</a:t>
            </a:r>
            <a:r>
              <a:rPr lang="en-US" sz="2912">
                <a:highlight>
                  <a:schemeClr val="lt1"/>
                </a:highlight>
              </a:rPr>
              <a:t> and predictors of improved outcomes (Kohler et al., 2016; Trainor et al., 2020; Test et al., 2016)</a:t>
            </a:r>
            <a:endParaRPr sz="2912">
              <a:highlight>
                <a:schemeClr val="lt1"/>
              </a:highlight>
            </a:endParaRPr>
          </a:p>
          <a:p>
            <a:pPr marL="457200" lvl="0" indent="-4135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13"/>
              <a:buFont typeface="Calibri"/>
              <a:buChar char="●"/>
            </a:pPr>
            <a:r>
              <a:rPr lang="en-US" sz="2912" b="1">
                <a:highlight>
                  <a:schemeClr val="lt1"/>
                </a:highlight>
              </a:rPr>
              <a:t>Any agency that could support </a:t>
            </a:r>
            <a:r>
              <a:rPr lang="en-US" sz="2912">
                <a:highlight>
                  <a:schemeClr val="lt1"/>
                </a:highlight>
              </a:rPr>
              <a:t>or be responsible for providing relevant transition services for the student(s) </a:t>
            </a:r>
            <a:r>
              <a:rPr lang="en-US" sz="2912" b="1">
                <a:highlight>
                  <a:schemeClr val="lt1"/>
                </a:highlight>
              </a:rPr>
              <a:t>should be invited</a:t>
            </a:r>
            <a:r>
              <a:rPr lang="en-US" sz="2912">
                <a:highlight>
                  <a:schemeClr val="lt1"/>
                </a:highlight>
              </a:rPr>
              <a:t> to participate in transition planning meetings (Plotner, Shogren, et al., 2017)</a:t>
            </a:r>
            <a:endParaRPr sz="3720"/>
          </a:p>
        </p:txBody>
      </p:sp>
      <p:sp>
        <p:nvSpPr>
          <p:cNvPr id="312" name="Google Shape;312;g3321cc25c92_0_25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133ca314d_0_16"/>
          <p:cNvSpPr txBox="1">
            <a:spLocks noGrp="1"/>
          </p:cNvSpPr>
          <p:nvPr>
            <p:ph type="title"/>
          </p:nvPr>
        </p:nvSpPr>
        <p:spPr>
          <a:xfrm>
            <a:off x="0" y="88700"/>
            <a:ext cx="12065700" cy="564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002060"/>
                </a:solidFill>
              </a:rPr>
              <a:t>Initial Steps: Meeting the Legal Requirements </a:t>
            </a:r>
            <a:r>
              <a:rPr lang="en-US" sz="7100" b="0">
                <a:solidFill>
                  <a:srgbClr val="002060"/>
                </a:solidFill>
              </a:rPr>
              <a:t> </a:t>
            </a:r>
            <a:endParaRPr sz="7100">
              <a:solidFill>
                <a:srgbClr val="002060"/>
              </a:solidFill>
            </a:endParaRPr>
          </a:p>
        </p:txBody>
      </p:sp>
      <p:sp>
        <p:nvSpPr>
          <p:cNvPr id="319" name="Google Shape;319;g34133ca314d_0_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e31fcfb07_0_0"/>
          <p:cNvSpPr txBox="1"/>
          <p:nvPr/>
        </p:nvSpPr>
        <p:spPr>
          <a:xfrm>
            <a:off x="228925" y="1036650"/>
            <a:ext cx="110562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Communicate with DRS</a:t>
            </a:r>
            <a:endParaRPr sz="3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eriod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Name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eriod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eriod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eriod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 Fiscal Agent (Required to obtain grant funding through DRS and other funding sources)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g34e31fcfb07_0_0"/>
          <p:cNvSpPr txBox="1"/>
          <p:nvPr/>
        </p:nvSpPr>
        <p:spPr>
          <a:xfrm>
            <a:off x="228925" y="121825"/>
            <a:ext cx="1168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Requirements for Recognition: Illinois </a:t>
            </a:r>
            <a:endParaRPr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34e31fcfb0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21cc25c92_0_2526"/>
          <p:cNvSpPr txBox="1">
            <a:spLocks noGrp="1"/>
          </p:cNvSpPr>
          <p:nvPr>
            <p:ph type="title"/>
          </p:nvPr>
        </p:nvSpPr>
        <p:spPr>
          <a:xfrm>
            <a:off x="838200" y="136325"/>
            <a:ext cx="10515600" cy="70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How We Got Started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33" name="Google Shape;333;g3321cc25c92_0_2526"/>
          <p:cNvSpPr txBox="1">
            <a:spLocks noGrp="1"/>
          </p:cNvSpPr>
          <p:nvPr>
            <p:ph type="body" idx="1"/>
          </p:nvPr>
        </p:nvSpPr>
        <p:spPr>
          <a:xfrm>
            <a:off x="241175" y="838925"/>
            <a:ext cx="11112600" cy="53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 b="1"/>
              <a:t>Locate a TPC in a similar area</a:t>
            </a:r>
            <a:r>
              <a:rPr lang="en-US" sz="2557"/>
              <a:t> to yours and ask to attend a few meetings: Format, members, materials</a:t>
            </a:r>
            <a:endParaRPr sz="25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/>
              <a:t>Determine </a:t>
            </a:r>
            <a:r>
              <a:rPr lang="en-US" sz="2557" b="1"/>
              <a:t>geographic area</a:t>
            </a:r>
            <a:r>
              <a:rPr lang="en-US" sz="2557"/>
              <a:t> to begin serving</a:t>
            </a:r>
            <a:endParaRPr sz="25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/>
              <a:t>Eye </a:t>
            </a:r>
            <a:r>
              <a:rPr lang="en-US" sz="2557" b="1"/>
              <a:t>expansion</a:t>
            </a:r>
            <a:r>
              <a:rPr lang="en-US" sz="2557"/>
              <a:t> opportunities</a:t>
            </a:r>
            <a:endParaRPr sz="25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2557"/>
              <a:t> </a:t>
            </a: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/>
              <a:t>Choose </a:t>
            </a:r>
            <a:r>
              <a:rPr lang="en-US" sz="2557" b="1"/>
              <a:t>committee members</a:t>
            </a:r>
            <a:r>
              <a:rPr lang="en-US" sz="2557"/>
              <a:t>: Domains for transition planning, current and future service providers</a:t>
            </a:r>
            <a:endParaRPr sz="25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 b="1"/>
              <a:t>Reach out</a:t>
            </a:r>
            <a:r>
              <a:rPr lang="en-US" sz="2557"/>
              <a:t> to potential members: Explain general mission, provide potential meeting dates/times</a:t>
            </a:r>
            <a:endParaRPr sz="25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557"/>
          </a:p>
          <a:p>
            <a:pPr marL="457200" lvl="0" indent="-3910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8"/>
              <a:buFont typeface="Calibri"/>
              <a:buAutoNum type="arabicPeriod"/>
            </a:pPr>
            <a:r>
              <a:rPr lang="en-US" sz="2557"/>
              <a:t>Set </a:t>
            </a:r>
            <a:r>
              <a:rPr lang="en-US" sz="2557" b="1"/>
              <a:t>agenda</a:t>
            </a:r>
            <a:r>
              <a:rPr lang="en-US" sz="2557"/>
              <a:t> for the initial meeting</a:t>
            </a:r>
            <a:endParaRPr sz="2557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557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3759"/>
          </a:p>
        </p:txBody>
      </p:sp>
      <p:sp>
        <p:nvSpPr>
          <p:cNvPr id="334" name="Google Shape;334;g3321cc25c92_0_25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e31fcfb07_3_10"/>
          <p:cNvSpPr txBox="1">
            <a:spLocks noGrp="1"/>
          </p:cNvSpPr>
          <p:nvPr>
            <p:ph type="title"/>
          </p:nvPr>
        </p:nvSpPr>
        <p:spPr>
          <a:xfrm>
            <a:off x="838200" y="136325"/>
            <a:ext cx="10515600" cy="70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Key Committee Members 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41" name="Google Shape;341;g34e31fcfb07_3_10"/>
          <p:cNvSpPr txBox="1">
            <a:spLocks noGrp="1"/>
          </p:cNvSpPr>
          <p:nvPr>
            <p:ph type="body" idx="1"/>
          </p:nvPr>
        </p:nvSpPr>
        <p:spPr>
          <a:xfrm>
            <a:off x="241175" y="838925"/>
            <a:ext cx="11112600" cy="53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7"/>
          </a:p>
          <a:p>
            <a:pPr marL="457200" lvl="0" indent="-4164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●"/>
            </a:pPr>
            <a:r>
              <a:rPr lang="en-US" sz="2957"/>
              <a:t>Special Education Cooperative and School District Personnel </a:t>
            </a:r>
            <a:endParaRPr sz="2957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7"/>
          </a:p>
          <a:p>
            <a:pPr marL="457200" lvl="0" indent="-4164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●"/>
            </a:pPr>
            <a:r>
              <a:rPr lang="en-US" sz="2957"/>
              <a:t>Regional Office of Education: Superintendent, CTE staff</a:t>
            </a:r>
            <a:endParaRPr sz="2957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7"/>
          </a:p>
          <a:p>
            <a:pPr marL="457200" lvl="0" indent="-4164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●"/>
            </a:pPr>
            <a:r>
              <a:rPr lang="en-US" sz="2957"/>
              <a:t>High School to Adult Services Agencies: DRS, PUNS, DSCC, Statewide Transition “Experts”: ICTW staff</a:t>
            </a:r>
            <a:endParaRPr sz="2957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7"/>
          </a:p>
          <a:p>
            <a:pPr marL="457200" lvl="0" indent="-4164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●"/>
            </a:pPr>
            <a:r>
              <a:rPr lang="en-US" sz="2957"/>
              <a:t>Adult Service Agencies: Supported Employment, Supervised Living Options, College Representatives</a:t>
            </a:r>
            <a:endParaRPr sz="2957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7"/>
          </a:p>
          <a:p>
            <a:pPr marL="457200" lvl="0" indent="-4164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●"/>
            </a:pPr>
            <a:r>
              <a:rPr lang="en-US" sz="2957"/>
              <a:t>Community Organizations: Transportation, Recreation, Chamber of Commerce, Healthcare</a:t>
            </a:r>
            <a:endParaRPr sz="2957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4160"/>
          </a:p>
        </p:txBody>
      </p:sp>
      <p:sp>
        <p:nvSpPr>
          <p:cNvPr id="342" name="Google Shape;342;g34e31fcfb07_3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21cc25c92_0_3597"/>
          <p:cNvSpPr/>
          <p:nvPr/>
        </p:nvSpPr>
        <p:spPr>
          <a:xfrm>
            <a:off x="0" y="954250"/>
            <a:ext cx="12049800" cy="54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roles need filled? 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Chair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Co-Chair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Secretary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Co-Secretary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Determine length of service in role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Members </a:t>
            </a:r>
            <a:r>
              <a:rPr lang="en-US" sz="27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serve for one year and alternate the following year</a:t>
            </a: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to the co-member 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officers elected every other year: Make sure to elect </a:t>
            </a: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representatives from a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variety of agencies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that the committee doesn’t live with only one agency or group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3321cc25c92_0_3597"/>
          <p:cNvSpPr txBox="1"/>
          <p:nvPr/>
        </p:nvSpPr>
        <p:spPr>
          <a:xfrm>
            <a:off x="831700" y="94400"/>
            <a:ext cx="101925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Officers </a:t>
            </a:r>
            <a:endParaRPr sz="2900">
              <a:solidFill>
                <a:srgbClr val="002060"/>
              </a:solidFill>
            </a:endParaRPr>
          </a:p>
        </p:txBody>
      </p:sp>
      <p:sp>
        <p:nvSpPr>
          <p:cNvPr id="349" name="Google Shape;349;g3321cc25c92_0_35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/>
          <p:nvPr/>
        </p:nvSpPr>
        <p:spPr>
          <a:xfrm>
            <a:off x="0" y="6019800"/>
            <a:ext cx="12191999" cy="8382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 txBox="1">
            <a:spLocks noGrp="1"/>
          </p:cNvSpPr>
          <p:nvPr>
            <p:ph type="ctrTitle"/>
          </p:nvPr>
        </p:nvSpPr>
        <p:spPr>
          <a:xfrm>
            <a:off x="94375" y="234875"/>
            <a:ext cx="11933400" cy="2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2060"/>
                </a:solidFill>
              </a:rPr>
              <a:t>It Takes a Village: </a:t>
            </a:r>
            <a:endParaRPr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2060"/>
                </a:solidFill>
              </a:rPr>
              <a:t>Reactivating a Transition Planning Committee (TPC) in a Rural Community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13" name="Google Shape;213;p2"/>
          <p:cNvSpPr txBox="1">
            <a:spLocks noGrp="1"/>
          </p:cNvSpPr>
          <p:nvPr>
            <p:ph type="subTitle" idx="1"/>
          </p:nvPr>
        </p:nvSpPr>
        <p:spPr>
          <a:xfrm>
            <a:off x="94375" y="3602050"/>
            <a:ext cx="11933400" cy="22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/>
              <a:t>Nicole Birri, Training Specialist- Illinois Center for Transition and Work </a:t>
            </a: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/>
              <a:t>Abby Clark, Special Education Coordinator- Kaskaskia Special Education District 801</a:t>
            </a:r>
            <a:endParaRPr/>
          </a:p>
        </p:txBody>
      </p:sp>
      <p:sp>
        <p:nvSpPr>
          <p:cNvPr id="214" name="Google Shape;2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15" name="Google Shape;215;p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416" y="6175375"/>
            <a:ext cx="30607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21cc25c92_0_4175"/>
          <p:cNvSpPr/>
          <p:nvPr/>
        </p:nvSpPr>
        <p:spPr>
          <a:xfrm>
            <a:off x="450000" y="530475"/>
            <a:ext cx="6537000" cy="5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Kaskaskia Special Education District: Three  administrators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Education Coordinators/Teachers from three area schools,  plus two therapeutic day  schools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 Superintendent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 Director and staff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Disability Supports Advisor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Employment representative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PUNS agency representatives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CILA representatives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DRS case manager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agency representatives: ICTW, DSCC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bus company representative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g3321cc25c92_0_4175"/>
          <p:cNvSpPr txBox="1"/>
          <p:nvPr/>
        </p:nvSpPr>
        <p:spPr>
          <a:xfrm>
            <a:off x="167775" y="198625"/>
            <a:ext cx="11084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chemeClr val="accent4"/>
              </a:solidFill>
            </a:endParaRPr>
          </a:p>
        </p:txBody>
      </p:sp>
      <p:sp>
        <p:nvSpPr>
          <p:cNvPr id="356" name="Google Shape;356;g3321cc25c92_0_4175"/>
          <p:cNvSpPr/>
          <p:nvPr/>
        </p:nvSpPr>
        <p:spPr>
          <a:xfrm>
            <a:off x="6357150" y="985727"/>
            <a:ext cx="5577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g3321cc25c92_0_4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58" name="Google Shape;358;g3321cc25c92_0_4175" title="Fun TPC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500" y="94375"/>
            <a:ext cx="4781650" cy="49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321cc25c92_0_4175"/>
          <p:cNvSpPr txBox="1">
            <a:spLocks noGrp="1"/>
          </p:cNvSpPr>
          <p:nvPr>
            <p:ph type="title"/>
          </p:nvPr>
        </p:nvSpPr>
        <p:spPr>
          <a:xfrm>
            <a:off x="847925" y="94375"/>
            <a:ext cx="10569000" cy="80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950">
                <a:solidFill>
                  <a:srgbClr val="002060"/>
                </a:solidFill>
              </a:rPr>
              <a:t>Kaskaskia Region </a:t>
            </a:r>
            <a:r>
              <a:rPr lang="en-US" sz="3650">
                <a:solidFill>
                  <a:srgbClr val="002060"/>
                </a:solidFill>
              </a:rPr>
              <a:t>TPC </a:t>
            </a:r>
            <a:endParaRPr sz="365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5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33ca314d_0_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065700" cy="57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rgbClr val="002060"/>
                </a:solidFill>
              </a:rPr>
              <a:t>Goals and Projects</a:t>
            </a:r>
            <a:r>
              <a:rPr lang="en-US" sz="6700" b="0">
                <a:solidFill>
                  <a:srgbClr val="002060"/>
                </a:solidFill>
              </a:rPr>
              <a:t> </a:t>
            </a:r>
            <a:endParaRPr sz="7400">
              <a:solidFill>
                <a:srgbClr val="002060"/>
              </a:solidFill>
            </a:endParaRPr>
          </a:p>
        </p:txBody>
      </p:sp>
      <p:sp>
        <p:nvSpPr>
          <p:cNvPr id="366" name="Google Shape;366;g34133ca314d_0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21cc25c92_0_4539"/>
          <p:cNvSpPr/>
          <p:nvPr/>
        </p:nvSpPr>
        <p:spPr>
          <a:xfrm>
            <a:off x="482386" y="1527814"/>
            <a:ext cx="55770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g3321cc25c92_0_4539"/>
          <p:cNvSpPr/>
          <p:nvPr/>
        </p:nvSpPr>
        <p:spPr>
          <a:xfrm>
            <a:off x="121525" y="875975"/>
            <a:ext cx="11709600" cy="4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brief,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but provide enough information to make people feel welcome and interested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Introductions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: Committee organizers and individuals from each organization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Where is their organization located?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What does their organization do to support individuals with disabilities?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What gaps do they see in the transition from school to adult living?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Short and long term goals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for the committee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Short term: Vision/mission statement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Long term: Resource brochure, resource fair, website, plans for growth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Set 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follow-up meeting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date (monthly for first semester, bi-monthly following year)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Topics to brainstorm before next meeting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Shared Google Doc/Drive         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3321cc25c92_0_45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74" name="Google Shape;374;g3321cc25c92_0_4539"/>
          <p:cNvSpPr txBox="1">
            <a:spLocks noGrp="1"/>
          </p:cNvSpPr>
          <p:nvPr>
            <p:ph type="title"/>
          </p:nvPr>
        </p:nvSpPr>
        <p:spPr>
          <a:xfrm>
            <a:off x="875800" y="97275"/>
            <a:ext cx="10515600" cy="678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002060"/>
                </a:solidFill>
              </a:rPr>
              <a:t>Initial Agenda</a:t>
            </a:r>
            <a:endParaRPr sz="446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21cc25c92_0_4902"/>
          <p:cNvSpPr/>
          <p:nvPr/>
        </p:nvSpPr>
        <p:spPr>
          <a:xfrm>
            <a:off x="1314077" y="1603042"/>
            <a:ext cx="38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/>
          </a:p>
        </p:txBody>
      </p:sp>
      <p:sp>
        <p:nvSpPr>
          <p:cNvPr id="380" name="Google Shape;380;g3321cc25c92_0_4902"/>
          <p:cNvSpPr/>
          <p:nvPr/>
        </p:nvSpPr>
        <p:spPr>
          <a:xfrm>
            <a:off x="1283470" y="2568923"/>
            <a:ext cx="4461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/>
          </a:p>
        </p:txBody>
      </p:sp>
      <p:sp>
        <p:nvSpPr>
          <p:cNvPr id="381" name="Google Shape;381;g3321cc25c92_0_4902"/>
          <p:cNvSpPr/>
          <p:nvPr/>
        </p:nvSpPr>
        <p:spPr>
          <a:xfrm>
            <a:off x="1233837" y="3419079"/>
            <a:ext cx="545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/>
          </a:p>
        </p:txBody>
      </p:sp>
      <p:sp>
        <p:nvSpPr>
          <p:cNvPr id="382" name="Google Shape;382;g3321cc25c92_0_4902"/>
          <p:cNvSpPr/>
          <p:nvPr/>
        </p:nvSpPr>
        <p:spPr>
          <a:xfrm>
            <a:off x="1233837" y="4426885"/>
            <a:ext cx="545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/>
          </a:p>
        </p:txBody>
      </p:sp>
      <p:sp>
        <p:nvSpPr>
          <p:cNvPr id="383" name="Google Shape;383;g3321cc25c92_0_4902"/>
          <p:cNvSpPr/>
          <p:nvPr/>
        </p:nvSpPr>
        <p:spPr>
          <a:xfrm>
            <a:off x="1233820" y="5550391"/>
            <a:ext cx="545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endParaRPr/>
          </a:p>
        </p:txBody>
      </p:sp>
      <p:sp>
        <p:nvSpPr>
          <p:cNvPr id="384" name="Google Shape;384;g3321cc25c92_0_4902"/>
          <p:cNvSpPr txBox="1"/>
          <p:nvPr/>
        </p:nvSpPr>
        <p:spPr>
          <a:xfrm>
            <a:off x="33975" y="146800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Follow Up Meeting Agendas: Consistent Format 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385" name="Google Shape;385;g3321cc25c92_0_49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86" name="Google Shape;386;g3321cc25c92_0_4902"/>
          <p:cNvSpPr txBox="1"/>
          <p:nvPr/>
        </p:nvSpPr>
        <p:spPr>
          <a:xfrm>
            <a:off x="62925" y="1087475"/>
            <a:ext cx="11891400" cy="4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Minutes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previous meeting: Secretary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Items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New information to share, including committee reports, concerns and accomplishments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Roundtable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Each domain/representative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 and Upcoming Events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PD opportunities, activities and events in the area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Meeting Dates, Topics to Brainstorm,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Mission Statement (meeting #2)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adcc7235c_1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92" name="Google Shape;392;g33adcc7235c_1_20"/>
          <p:cNvSpPr txBox="1"/>
          <p:nvPr/>
        </p:nvSpPr>
        <p:spPr>
          <a:xfrm>
            <a:off x="0" y="88700"/>
            <a:ext cx="117747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Records Kept </a:t>
            </a:r>
            <a:endParaRPr sz="5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33adcc7235c_1_20"/>
          <p:cNvSpPr txBox="1"/>
          <p:nvPr/>
        </p:nvSpPr>
        <p:spPr>
          <a:xfrm>
            <a:off x="179625" y="1250250"/>
            <a:ext cx="11774700" cy="4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agenda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minutes/your notes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Presentations/slide decks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Emails: with TPC members, DRS/other agencies, families, vendors for fair or other events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outside communication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aeff5792a_0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99" name="Google Shape;399;g33aeff5792a_0_9"/>
          <p:cNvSpPr txBox="1"/>
          <p:nvPr/>
        </p:nvSpPr>
        <p:spPr>
          <a:xfrm>
            <a:off x="176850" y="0"/>
            <a:ext cx="118383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Timeline: Planning and Getting Started </a:t>
            </a:r>
            <a:endParaRPr sz="4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3aeff5792a_0_9"/>
          <p:cNvSpPr txBox="1"/>
          <p:nvPr/>
        </p:nvSpPr>
        <p:spPr>
          <a:xfrm>
            <a:off x="105175" y="788700"/>
            <a:ext cx="11910000" cy="4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Spring 2023/Fall 2024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semi-local TPCs and attending meetings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potential committee members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Researching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TPC information/requirements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Initial Meeting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Mission statement and goals established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Officer Election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April: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discussions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May: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meetings for 24-25 school year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3aeff5792a_0_9"/>
          <p:cNvSpPr txBox="1"/>
          <p:nvPr/>
        </p:nvSpPr>
        <p:spPr>
          <a:xfrm>
            <a:off x="7833225" y="1234350"/>
            <a:ext cx="32301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e31fcfb07_3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07" name="Google Shape;407;g34e31fcfb07_3_2"/>
          <p:cNvSpPr txBox="1"/>
          <p:nvPr/>
        </p:nvSpPr>
        <p:spPr>
          <a:xfrm>
            <a:off x="176850" y="0"/>
            <a:ext cx="118383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Timeline: This School Year</a:t>
            </a:r>
            <a:endParaRPr sz="4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34e31fcfb07_3_2"/>
          <p:cNvSpPr txBox="1"/>
          <p:nvPr/>
        </p:nvSpPr>
        <p:spPr>
          <a:xfrm>
            <a:off x="7133100" y="1234350"/>
            <a:ext cx="32301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34e31fcfb07_3_2"/>
          <p:cNvSpPr txBox="1"/>
          <p:nvPr/>
        </p:nvSpPr>
        <p:spPr>
          <a:xfrm>
            <a:off x="243425" y="659050"/>
            <a:ext cx="11838300" cy="47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Fall 2024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Attending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conferences,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events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Resource Fair, Parent Training, etc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work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Brochure, website, fair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DRS Mini-Grant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submitted and funded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Spring 2025: Major Events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Training Nights: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support needs and college/workforce bound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Fair: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 transition age students, district staff, families, media, homeschool families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Real World: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8th grade students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c682cddf0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15" name="Google Shape;415;g33c682cddf0_0_0"/>
          <p:cNvSpPr txBox="1"/>
          <p:nvPr/>
        </p:nvSpPr>
        <p:spPr>
          <a:xfrm>
            <a:off x="-218175" y="130475"/>
            <a:ext cx="12352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Materials Purchased with DRS TPC Mini-Grant </a:t>
            </a:r>
            <a:endParaRPr sz="4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3c682cddf0_0_0"/>
          <p:cNvSpPr txBox="1"/>
          <p:nvPr/>
        </p:nvSpPr>
        <p:spPr>
          <a:xfrm>
            <a:off x="360350" y="943750"/>
            <a:ext cx="11155800" cy="4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Pre-Ets Curriculum for Lending Library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TPC Table Runner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TPC Event Banner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TPC Tablecloth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applications released annually in the fall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g33c682cddf0_0_0" title="TPC bann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025" y="1075775"/>
            <a:ext cx="5069773" cy="273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33c682cddf0_0_0" title="TPC runn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17" y="3216850"/>
            <a:ext cx="3645317" cy="245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33c682cddf0_0_0" title="TPC Tableclot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175" y="4222625"/>
            <a:ext cx="6059802" cy="15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adcc7235c_1_14"/>
          <p:cNvSpPr txBox="1">
            <a:spLocks noGrp="1"/>
          </p:cNvSpPr>
          <p:nvPr>
            <p:ph type="title"/>
          </p:nvPr>
        </p:nvSpPr>
        <p:spPr>
          <a:xfrm>
            <a:off x="292900" y="407075"/>
            <a:ext cx="4300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6560">
                <a:solidFill>
                  <a:srgbClr val="002060"/>
                </a:solidFill>
              </a:rPr>
              <a:t>Website</a:t>
            </a:r>
            <a:endParaRPr sz="6560">
              <a:solidFill>
                <a:srgbClr val="002060"/>
              </a:solidFill>
            </a:endParaRPr>
          </a:p>
        </p:txBody>
      </p:sp>
      <p:sp>
        <p:nvSpPr>
          <p:cNvPr id="425" name="Google Shape;425;g33adcc7235c_1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26" name="Google Shape;426;g33adcc7235c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825" y="0"/>
            <a:ext cx="5075302" cy="59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33adcc7235c_1_14"/>
          <p:cNvSpPr txBox="1"/>
          <p:nvPr/>
        </p:nvSpPr>
        <p:spPr>
          <a:xfrm>
            <a:off x="52200" y="1709275"/>
            <a:ext cx="6419700" cy="2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https://sites.google.com/ksed801.com/tpc/home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326bd6da54_0_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33" name="Google Shape;433;g3326bd6da54_0_5"/>
          <p:cNvSpPr txBox="1"/>
          <p:nvPr/>
        </p:nvSpPr>
        <p:spPr>
          <a:xfrm>
            <a:off x="80050" y="-86325"/>
            <a:ext cx="121119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Plans for Growth </a:t>
            </a:r>
            <a:endParaRPr sz="4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3326bd6da54_0_5"/>
          <p:cNvSpPr txBox="1"/>
          <p:nvPr/>
        </p:nvSpPr>
        <p:spPr>
          <a:xfrm>
            <a:off x="80050" y="678800"/>
            <a:ext cx="78327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Expansion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school representatives from nearby counties in the co-op to join KRTPC and/or potentially begin a TPC in their county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Committee/Project Expansion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gaps/needs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student/parent representatives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Regional/statewide agencies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new events to support parents and students as well as districts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funding opportunities for larger scale projects 	and events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sharing/pushing information out to students/districts/families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g3326bd6da54_0_5" title="PXL_20250312_2018538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599" y="306161"/>
            <a:ext cx="3475451" cy="26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3326bd6da54_0_5" title="PXL_20250312_175518188.M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375" y="3151950"/>
            <a:ext cx="3396925" cy="2557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4660">
                <a:solidFill>
                  <a:srgbClr val="002060"/>
                </a:solidFill>
              </a:rPr>
              <a:t>Objectives</a:t>
            </a:r>
            <a:endParaRPr sz="4660">
              <a:solidFill>
                <a:srgbClr val="002060"/>
              </a:solidFill>
            </a:endParaRPr>
          </a:p>
        </p:txBody>
      </p:sp>
      <p:sp>
        <p:nvSpPr>
          <p:cNvPr id="221" name="Google Shape;221;p3"/>
          <p:cNvSpPr txBox="1">
            <a:spLocks noGrp="1"/>
          </p:cNvSpPr>
          <p:nvPr>
            <p:ph type="body" idx="1"/>
          </p:nvPr>
        </p:nvSpPr>
        <p:spPr>
          <a:xfrm>
            <a:off x="838200" y="1206427"/>
            <a:ext cx="10515600" cy="4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By the end of this session attendees will: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Acquire knowledge related to the </a:t>
            </a:r>
            <a:r>
              <a:rPr lang="en-US" b="1"/>
              <a:t>Importance of Transition Planning Committees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 how to take the </a:t>
            </a:r>
            <a:r>
              <a:rPr lang="en-US" b="1"/>
              <a:t>initial steps</a:t>
            </a:r>
            <a:r>
              <a:rPr lang="en-US"/>
              <a:t> in forming a committee, including the selection of participants/stakeholders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Discuss various</a:t>
            </a:r>
            <a:r>
              <a:rPr lang="en-US" b="1"/>
              <a:t> goals and projects</a:t>
            </a:r>
            <a:r>
              <a:rPr lang="en-US"/>
              <a:t> that a newly formed TPC can undertake to fill needs within their service region </a:t>
            </a:r>
            <a:endParaRPr/>
          </a:p>
          <a:p>
            <a:pPr marL="22860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22" name="Google Shape;2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21cc25c92_0_3691"/>
          <p:cNvSpPr/>
          <p:nvPr/>
        </p:nvSpPr>
        <p:spPr>
          <a:xfrm>
            <a:off x="482375" y="985702"/>
            <a:ext cx="5577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the </a:t>
            </a: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“It Takes a Village”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your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capital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that of your colleagues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experts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transition/TPCs and reach out to them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semi-local experts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/other TPC’s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lines of communication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with local stakeholders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identify gaps/needs, including parents/students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3321cc25c92_0_3691"/>
          <p:cNvSpPr txBox="1"/>
          <p:nvPr/>
        </p:nvSpPr>
        <p:spPr>
          <a:xfrm>
            <a:off x="482375" y="0"/>
            <a:ext cx="107694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Considerations 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3321cc25c92_0_3691"/>
          <p:cNvSpPr/>
          <p:nvPr/>
        </p:nvSpPr>
        <p:spPr>
          <a:xfrm>
            <a:off x="6357150" y="985727"/>
            <a:ext cx="5577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	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bold: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Invite a wide range of potential     committee members (increases social capital range)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	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get overwhelmed: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Comparing your beginning to another committees “middle” is not helpful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	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regional, state and national conferences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transition annually: network, resources, brainstorming ideas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invites/reminders/meeting options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	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team/committee while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eyeing expansion plans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321cc25c92_0_36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21cc25c92_0_3698"/>
          <p:cNvSpPr/>
          <p:nvPr/>
        </p:nvSpPr>
        <p:spPr>
          <a:xfrm>
            <a:off x="482375" y="985702"/>
            <a:ext cx="5577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g3321cc25c92_0_3698"/>
          <p:cNvSpPr txBox="1"/>
          <p:nvPr/>
        </p:nvSpPr>
        <p:spPr>
          <a:xfrm>
            <a:off x="482363" y="198625"/>
            <a:ext cx="1076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 &amp; A: </a:t>
            </a:r>
            <a:endParaRPr sz="7200" b="1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What is on your mind?</a:t>
            </a:r>
            <a:endParaRPr sz="7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How can we help?   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451" name="Google Shape;451;g3321cc25c92_0_36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e31fcfb07_0_8"/>
          <p:cNvSpPr txBox="1">
            <a:spLocks noGrp="1"/>
          </p:cNvSpPr>
          <p:nvPr>
            <p:ph type="title"/>
          </p:nvPr>
        </p:nvSpPr>
        <p:spPr>
          <a:xfrm>
            <a:off x="838200" y="34975"/>
            <a:ext cx="10515600" cy="153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School-to-Work Transition Guide: Page 25</a:t>
            </a: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TPC Guidelines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58" name="Google Shape;458;g34e31fcfb07_0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459" name="Google Shape;459;g34e31fcfb07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5400" y="1286975"/>
            <a:ext cx="4573200" cy="45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34e31fcfb07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00" y="997812"/>
            <a:ext cx="3760505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21cc25c92_0_3704"/>
          <p:cNvSpPr txBox="1"/>
          <p:nvPr/>
        </p:nvSpPr>
        <p:spPr>
          <a:xfrm>
            <a:off x="50650" y="443625"/>
            <a:ext cx="11927400" cy="5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https://sites.google.com/ksed801.com/tpc/home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Kaskaskia Region TPC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https://ictw.illinois.edu/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Illinois Center for Transition to Work (ICTW)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https://iris.peabody.vanderbilt.edu/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IRIS Center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https://transitionta.org/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National Technical Assistance Center on Transition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https://www.illinoislifespan.org/website-links/transition-resources/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ARC of Illinois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https://www.irp.wisc.edu/resource/many-rural-americans-are-still-left-behind/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Institute for Research on Poverty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https://www.illinoisworknet.com/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 of Illinois Workforce Portal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3321cc25c92_0_37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67" name="Google Shape;467;g3321cc25c92_0_3704"/>
          <p:cNvSpPr txBox="1"/>
          <p:nvPr/>
        </p:nvSpPr>
        <p:spPr>
          <a:xfrm>
            <a:off x="209750" y="0"/>
            <a:ext cx="11849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endParaRPr sz="4500" b="1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21cc25c92_0_3710"/>
          <p:cNvSpPr txBox="1"/>
          <p:nvPr/>
        </p:nvSpPr>
        <p:spPr>
          <a:xfrm>
            <a:off x="50650" y="979725"/>
            <a:ext cx="12044700" cy="5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Everson, J. M., Ivester, J., &amp; Cordoni, L. (2019). The development of local interagency transition teams: A report from the Transition Alliance of South Carolina (TASC). </a:t>
            </a:r>
            <a:r>
              <a:rPr lang="en-US" sz="1200" i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Journal of Vocational Rehabilitation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i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(3), 243–248. https://doi.org/10.3233/jvr-191003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Gross, T., Thomas, F., &amp; Held, M. (2019). Making a collective impact: A School-to-Work Collaborative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model.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Vocational Rehabilitation, 51 (2019) 395-407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Hoover, A. (2016). The role of the community in the transition to the adult world for students with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disabilities.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Secondary Education, 44(2)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Marzzoti et al. (2020). Secondary transition predictors of postschool success: An update to the research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base.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Transition for Exceptional Individuals, Vol 44(1) 47-64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Test, D. W., Mazzotti, V. L., Kwiatek, S., &amp; Chang, W. (2020). Effective strategies for interagency collaboration. In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Routledge eBooks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(pp. 297–312).       https://doi.org/10.4324/9780429198342-21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3321cc25c92_0_37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74" name="Google Shape;474;g3321cc25c92_0_3710"/>
          <p:cNvSpPr txBox="1"/>
          <p:nvPr/>
        </p:nvSpPr>
        <p:spPr>
          <a:xfrm>
            <a:off x="209750" y="0"/>
            <a:ext cx="11472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References </a:t>
            </a:r>
            <a:endParaRPr sz="4500" b="1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21cc25c92_0_3716"/>
          <p:cNvSpPr txBox="1"/>
          <p:nvPr/>
        </p:nvSpPr>
        <p:spPr>
          <a:xfrm>
            <a:off x="207977" y="1948953"/>
            <a:ext cx="9670200" cy="3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Dr. Nicole Birri: </a:t>
            </a:r>
            <a:r>
              <a:rPr lang="en-US" sz="2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nbirri@illinois.edu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Abby Clark: </a:t>
            </a:r>
            <a:r>
              <a:rPr lang="en-US" sz="2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aclark@ksed801.com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3321cc25c92_0_3716"/>
          <p:cNvSpPr txBox="1"/>
          <p:nvPr/>
        </p:nvSpPr>
        <p:spPr>
          <a:xfrm>
            <a:off x="62925" y="488825"/>
            <a:ext cx="12058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00206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Thank you for attending!</a:t>
            </a:r>
            <a:endParaRPr sz="5300" b="1">
              <a:solidFill>
                <a:srgbClr val="002060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481" name="Google Shape;481;g3321cc25c92_0_37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6985" y="2710543"/>
            <a:ext cx="5918030" cy="105591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26bd6da54_0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494" name="Google Shape;494;g3326bd6da54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5" y="167775"/>
            <a:ext cx="11216151" cy="57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21cc25c92_0_2498"/>
          <p:cNvSpPr txBox="1">
            <a:spLocks noGrp="1"/>
          </p:cNvSpPr>
          <p:nvPr>
            <p:ph type="title"/>
          </p:nvPr>
        </p:nvSpPr>
        <p:spPr>
          <a:xfrm>
            <a:off x="838200" y="178275"/>
            <a:ext cx="10515600" cy="47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>
                <a:solidFill>
                  <a:srgbClr val="002060"/>
                </a:solidFill>
              </a:rPr>
              <a:t>Legal Requirements, cont.</a:t>
            </a:r>
            <a:endParaRPr sz="4560">
              <a:solidFill>
                <a:srgbClr val="002060"/>
              </a:solidFill>
            </a:endParaRPr>
          </a:p>
        </p:txBody>
      </p:sp>
      <p:sp>
        <p:nvSpPr>
          <p:cNvPr id="501" name="Google Shape;501;g3321cc25c92_0_2498"/>
          <p:cNvSpPr txBox="1">
            <a:spLocks noGrp="1"/>
          </p:cNvSpPr>
          <p:nvPr>
            <p:ph type="body" idx="1"/>
          </p:nvPr>
        </p:nvSpPr>
        <p:spPr>
          <a:xfrm>
            <a:off x="125825" y="849113"/>
            <a:ext cx="11912400" cy="53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>
                <a:solidFill>
                  <a:schemeClr val="accent2"/>
                </a:solidFill>
              </a:rPr>
              <a:t>Every Student Succeeds Act (ESSA, 2015)</a:t>
            </a:r>
            <a:endParaRPr sz="38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/>
              <a:t>Requires training for teachers and joint professional development for teachers in collaboration with career and technical educators and educations from institutions of higher learning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Test, D. W., Mazzotti, V. L., Kwiatek, S., &amp; Chang, W. (2020). Effective strategies for interagency collaboration. In </a:t>
            </a:r>
            <a:r>
              <a:rPr lang="en-US" sz="1200" i="1">
                <a:latin typeface="Times New Roman"/>
                <a:ea typeface="Times New Roman"/>
                <a:cs typeface="Times New Roman"/>
                <a:sym typeface="Times New Roman"/>
              </a:rPr>
              <a:t>Routledge eBooks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(pp. 297–312). https://doi.org/10.4324/9780429198342-21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502" name="Google Shape;502;g3321cc25c92_0_24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21cc25c92_0_2491"/>
          <p:cNvSpPr txBox="1">
            <a:spLocks noGrp="1"/>
          </p:cNvSpPr>
          <p:nvPr>
            <p:ph type="title"/>
          </p:nvPr>
        </p:nvSpPr>
        <p:spPr>
          <a:xfrm>
            <a:off x="838200" y="52425"/>
            <a:ext cx="105156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360">
                <a:solidFill>
                  <a:srgbClr val="002060"/>
                </a:solidFill>
              </a:rPr>
              <a:t>Legal Requirements, cont. </a:t>
            </a:r>
            <a:endParaRPr sz="4360">
              <a:solidFill>
                <a:srgbClr val="002060"/>
              </a:solidFill>
            </a:endParaRPr>
          </a:p>
        </p:txBody>
      </p:sp>
      <p:sp>
        <p:nvSpPr>
          <p:cNvPr id="509" name="Google Shape;509;g3321cc25c92_0_2491"/>
          <p:cNvSpPr txBox="1">
            <a:spLocks noGrp="1"/>
          </p:cNvSpPr>
          <p:nvPr>
            <p:ph type="body" idx="1"/>
          </p:nvPr>
        </p:nvSpPr>
        <p:spPr>
          <a:xfrm>
            <a:off x="52425" y="797025"/>
            <a:ext cx="12139500" cy="53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48" b="1">
                <a:solidFill>
                  <a:schemeClr val="accent2"/>
                </a:solidFill>
              </a:rPr>
              <a:t>Workforce Innovation and Opportunity Act (WIOA, 2014)</a:t>
            </a:r>
            <a:endParaRPr sz="3548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32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/>
              <a:t>Requires state and local boards to coordinate and align workforce programs to provide coordinated, complementary and consistent services to job seekers and employers</a:t>
            </a: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/>
              <a:t>Requires at least 15% of the funding to state vocational rehabilitation agencies to provide pre-employment transition services to support youth with disabilities in the transition from secondary to postsecondary school and employment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         Test, D. W., Mazzotti, V. L., Kwiatek, S., &amp; Chang, W. (2020). Effective strategies for interagency collaboration. In </a:t>
            </a:r>
            <a:r>
              <a:rPr lang="en-US" sz="1400" i="1">
                <a:latin typeface="Times New Roman"/>
                <a:ea typeface="Times New Roman"/>
                <a:cs typeface="Times New Roman"/>
                <a:sym typeface="Times New Roman"/>
              </a:rPr>
              <a:t>Routledge eBooks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 (pp. 297–312). https://doi.org/10.4324/9780429198342-21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510" name="Google Shape;510;g3321cc25c92_0_24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6679425" y="292775"/>
            <a:ext cx="36075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300">
                <a:solidFill>
                  <a:srgbClr val="002060"/>
                </a:solidFill>
              </a:rPr>
              <a:t>About Us</a:t>
            </a:r>
            <a:endParaRPr sz="5300">
              <a:solidFill>
                <a:srgbClr val="002060"/>
              </a:solidFill>
            </a:endParaRPr>
          </a:p>
        </p:txBody>
      </p:sp>
      <p:sp>
        <p:nvSpPr>
          <p:cNvPr id="228" name="Google Shape;228;p4"/>
          <p:cNvSpPr txBox="1">
            <a:spLocks noGrp="1"/>
          </p:cNvSpPr>
          <p:nvPr>
            <p:ph type="body" idx="1"/>
          </p:nvPr>
        </p:nvSpPr>
        <p:spPr>
          <a:xfrm>
            <a:off x="178625" y="1092675"/>
            <a:ext cx="451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300"/>
              <a:t>Is there an active TPC in your community? </a:t>
            </a:r>
            <a:endParaRPr sz="33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300"/>
              <a:t>Are you a member? </a:t>
            </a:r>
            <a:endParaRPr sz="33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9" name="Google Shape;2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30" name="Google Shape;230;p4"/>
          <p:cNvSpPr txBox="1"/>
          <p:nvPr/>
        </p:nvSpPr>
        <p:spPr>
          <a:xfrm>
            <a:off x="5607850" y="1482375"/>
            <a:ext cx="6584100" cy="3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Nicole Birri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Specialist ICTW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Abby Clark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Education Coordinator KSED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482225" y="158375"/>
            <a:ext cx="47862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3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sz="53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21cc25c92_0_3"/>
          <p:cNvSpPr txBox="1">
            <a:spLocks noGrp="1"/>
          </p:cNvSpPr>
          <p:nvPr>
            <p:ph type="title"/>
          </p:nvPr>
        </p:nvSpPr>
        <p:spPr>
          <a:xfrm>
            <a:off x="775275" y="0"/>
            <a:ext cx="10515600" cy="64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KSED 801 Demographics 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38" name="Google Shape;238;g3321cc25c92_0_3"/>
          <p:cNvSpPr txBox="1">
            <a:spLocks noGrp="1"/>
          </p:cNvSpPr>
          <p:nvPr>
            <p:ph type="body" idx="1"/>
          </p:nvPr>
        </p:nvSpPr>
        <p:spPr>
          <a:xfrm>
            <a:off x="154800" y="646200"/>
            <a:ext cx="11136000" cy="52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/>
              <a:t>Counties Served: </a:t>
            </a:r>
            <a:r>
              <a:rPr lang="en-US" sz="2400" i="1"/>
              <a:t>3 total</a:t>
            </a:r>
            <a:endParaRPr sz="24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	Clinton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	Marion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	Washington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/>
              <a:t>Schools Served:</a:t>
            </a:r>
            <a:r>
              <a:rPr lang="en-US" sz="2400"/>
              <a:t> </a:t>
            </a:r>
            <a:r>
              <a:rPr lang="en-US" sz="2400" i="1"/>
              <a:t>56 total</a:t>
            </a:r>
            <a:endParaRPr sz="2400" i="1"/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41 public schools</a:t>
            </a:r>
            <a:endParaRPr sz="2400"/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12 parochial </a:t>
            </a:r>
            <a:endParaRPr sz="2400"/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/>
              <a:t>3 alternative placements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/>
              <a:t>Rural Area:</a:t>
            </a:r>
            <a:r>
              <a:rPr lang="en-US" sz="2400"/>
              <a:t> 1638.13 miles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/>
              <a:t>Students with IEPs:</a:t>
            </a:r>
            <a:r>
              <a:rPr lang="en-US" sz="2400"/>
              <a:t> 3000+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/>
              <a:t>Students with 504 Plans:</a:t>
            </a:r>
            <a:r>
              <a:rPr lang="en-US" sz="2400"/>
              <a:t> 370+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endParaRPr sz="1400"/>
          </a:p>
        </p:txBody>
      </p:sp>
      <p:sp>
        <p:nvSpPr>
          <p:cNvPr id="239" name="Google Shape;239;g3321cc25c92_0_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40" name="Google Shape;240;g3321cc25c92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225" y="2852250"/>
            <a:ext cx="2581224" cy="22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321cc25c9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4400" y="118700"/>
            <a:ext cx="2178950" cy="39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21cc25c92_0_2519"/>
          <p:cNvSpPr txBox="1">
            <a:spLocks noGrp="1"/>
          </p:cNvSpPr>
          <p:nvPr>
            <p:ph type="title"/>
          </p:nvPr>
        </p:nvSpPr>
        <p:spPr>
          <a:xfrm>
            <a:off x="764800" y="0"/>
            <a:ext cx="10515600" cy="92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KSED Concerns Related to Transition 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48" name="Google Shape;248;g3321cc25c92_0_2519"/>
          <p:cNvSpPr txBox="1">
            <a:spLocks noGrp="1"/>
          </p:cNvSpPr>
          <p:nvPr>
            <p:ph type="body" idx="1"/>
          </p:nvPr>
        </p:nvSpPr>
        <p:spPr>
          <a:xfrm>
            <a:off x="838200" y="11020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94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90"/>
              <a:buFont typeface="Calibri"/>
              <a:buAutoNum type="arabicPeriod"/>
            </a:pPr>
            <a:r>
              <a:rPr lang="en-US" sz="2690" b="1"/>
              <a:t>Poor outcomes</a:t>
            </a:r>
            <a:r>
              <a:rPr lang="en-US" sz="2690"/>
              <a:t> for students with disabilities across all three counties based on </a:t>
            </a:r>
            <a:r>
              <a:rPr lang="en-US" sz="2690" b="1"/>
              <a:t>Indicator 14 data</a:t>
            </a:r>
            <a:endParaRPr sz="2690" b="1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690"/>
          </a:p>
          <a:p>
            <a:pPr marL="457200" lvl="0" indent="-3994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90"/>
              <a:buFont typeface="Calibri"/>
              <a:buAutoNum type="arabicPeriod"/>
            </a:pPr>
            <a:r>
              <a:rPr lang="en-US" sz="2690" b="1"/>
              <a:t>Minimal work based learning </a:t>
            </a:r>
            <a:r>
              <a:rPr lang="en-US" sz="2690"/>
              <a:t>opportunities</a:t>
            </a:r>
            <a:endParaRPr sz="269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690"/>
          </a:p>
          <a:p>
            <a:pPr marL="457200" lvl="0" indent="-3994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90"/>
              <a:buFont typeface="Calibri"/>
              <a:buAutoNum type="arabicPeriod"/>
            </a:pPr>
            <a:r>
              <a:rPr lang="en-US" sz="2690" b="1"/>
              <a:t>Limited community experiences</a:t>
            </a:r>
            <a:r>
              <a:rPr lang="en-US" sz="2690"/>
              <a:t> and engagement</a:t>
            </a:r>
            <a:endParaRPr sz="269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2690"/>
              <a:t> </a:t>
            </a:r>
            <a:endParaRPr sz="2690"/>
          </a:p>
          <a:p>
            <a:pPr marL="457200" lvl="0" indent="-3994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90"/>
              <a:buFont typeface="Calibri"/>
              <a:buAutoNum type="arabicPeriod"/>
            </a:pPr>
            <a:r>
              <a:rPr lang="en-US" sz="2690" b="1"/>
              <a:t>Minimal to no collaboration</a:t>
            </a:r>
            <a:r>
              <a:rPr lang="en-US" sz="2690"/>
              <a:t> between school based representatives and community agencies</a:t>
            </a:r>
            <a:endParaRPr sz="269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690"/>
          </a:p>
          <a:p>
            <a:pPr marL="457200" lvl="0" indent="-3994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90"/>
              <a:buFont typeface="Calibri"/>
              <a:buAutoNum type="arabicPeriod"/>
            </a:pPr>
            <a:r>
              <a:rPr lang="en-US" sz="2690" b="1"/>
              <a:t>No formal assessments or standardized curriculums</a:t>
            </a:r>
            <a:r>
              <a:rPr lang="en-US" sz="2690"/>
              <a:t> being used with a focus on postsecondary outcomes </a:t>
            </a:r>
            <a:endParaRPr sz="26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3060"/>
          </a:p>
        </p:txBody>
      </p:sp>
      <p:sp>
        <p:nvSpPr>
          <p:cNvPr id="249" name="Google Shape;249;g3321cc25c92_0_25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133ca314d_1_14"/>
          <p:cNvSpPr txBox="1">
            <a:spLocks noGrp="1"/>
          </p:cNvSpPr>
          <p:nvPr>
            <p:ph type="title"/>
          </p:nvPr>
        </p:nvSpPr>
        <p:spPr>
          <a:xfrm>
            <a:off x="838200" y="-70425"/>
            <a:ext cx="10515600" cy="10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2060"/>
                </a:solidFill>
              </a:rPr>
              <a:t>Our Partnership</a:t>
            </a:r>
            <a:endParaRPr sz="4800">
              <a:solidFill>
                <a:srgbClr val="002060"/>
              </a:solidFill>
            </a:endParaRPr>
          </a:p>
        </p:txBody>
      </p:sp>
      <p:sp>
        <p:nvSpPr>
          <p:cNvPr id="256" name="Google Shape;256;g34133ca314d_1_14"/>
          <p:cNvSpPr txBox="1">
            <a:spLocks noGrp="1"/>
          </p:cNvSpPr>
          <p:nvPr>
            <p:ph type="body" idx="1"/>
          </p:nvPr>
        </p:nvSpPr>
        <p:spPr>
          <a:xfrm>
            <a:off x="272250" y="947775"/>
            <a:ext cx="11647500" cy="518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4100"/>
              <a:t>Initially learned about ICTW at Illinois Statewide Transition Conference in November 2022</a:t>
            </a:r>
            <a:endParaRPr sz="4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/>
              <a:t>Approached Nicole after her session at the Special Education Directors Conference in June 2023</a:t>
            </a:r>
            <a:endParaRPr sz="4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/>
              <a:t>Targeted Technical Assistance request submitted Summer 2023</a:t>
            </a:r>
            <a:endParaRPr sz="4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/>
              <a:t>TTA plan created in September 2023 </a:t>
            </a:r>
            <a:endParaRPr sz="4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57" name="Google Shape;257;g34133ca314d_1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133ca314d_0_9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097500" cy="537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2060"/>
                </a:solidFill>
              </a:rPr>
              <a:t>Importance of Transition Planning Committees</a:t>
            </a:r>
            <a:endParaRPr sz="4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4133ca314d_0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21cc25c92_0_2512"/>
          <p:cNvSpPr txBox="1">
            <a:spLocks noGrp="1"/>
          </p:cNvSpPr>
          <p:nvPr>
            <p:ph type="title"/>
          </p:nvPr>
        </p:nvSpPr>
        <p:spPr>
          <a:xfrm>
            <a:off x="838200" y="115350"/>
            <a:ext cx="10515600" cy="88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002060"/>
                </a:solidFill>
              </a:rPr>
              <a:t>Transition Planning </a:t>
            </a:r>
            <a:endParaRPr sz="5100">
              <a:solidFill>
                <a:srgbClr val="002060"/>
              </a:solidFill>
            </a:endParaRPr>
          </a:p>
        </p:txBody>
      </p:sp>
      <p:sp>
        <p:nvSpPr>
          <p:cNvPr id="271" name="Google Shape;271;g3321cc25c92_0_2512"/>
          <p:cNvSpPr txBox="1">
            <a:spLocks noGrp="1"/>
          </p:cNvSpPr>
          <p:nvPr>
            <p:ph type="body" idx="1"/>
          </p:nvPr>
        </p:nvSpPr>
        <p:spPr>
          <a:xfrm>
            <a:off x="335550" y="1138399"/>
            <a:ext cx="11744700" cy="45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50">
                <a:highlight>
                  <a:schemeClr val="lt1"/>
                </a:highlight>
              </a:rPr>
              <a:t>Transition planning is used to describe the very </a:t>
            </a:r>
            <a:r>
              <a:rPr lang="en-US" sz="3350" b="1">
                <a:highlight>
                  <a:schemeClr val="lt1"/>
                </a:highlight>
              </a:rPr>
              <a:t>intentional, organized and coordinated process </a:t>
            </a:r>
            <a:r>
              <a:rPr lang="en-US" sz="3350">
                <a:highlight>
                  <a:schemeClr val="lt1"/>
                </a:highlight>
              </a:rPr>
              <a:t>of guiding young people with disabilities with education, experiences, supports and services to help them have successful and meaningful lives beyond high school. </a:t>
            </a:r>
            <a:endParaRPr sz="3350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5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 b="1">
                <a:solidFill>
                  <a:schemeClr val="accent2"/>
                </a:solidFill>
                <a:highlight>
                  <a:schemeClr val="lt1"/>
                </a:highlight>
              </a:rPr>
              <a:t>It is planning that begins with the end in mind.</a:t>
            </a:r>
            <a:endParaRPr sz="3750" b="1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914400" lvl="0" indent="-457200" algn="ctr" rtl="0">
              <a:lnSpc>
                <a:spcPct val="1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Transition Planning - NTACT:C. (2024, April 5). NTACT:C. https://transitionta.org/topics/secondary-education/transition-planning/</a:t>
            </a:r>
            <a:endParaRPr sz="1400"/>
          </a:p>
          <a:p>
            <a:pPr marL="914400" lvl="0" indent="-45720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45720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72" name="Google Shape;272;g3321cc25c92_0_25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2341</Words>
  <Application>Microsoft Macintosh PowerPoint</Application>
  <PresentationFormat>Widescreen</PresentationFormat>
  <Paragraphs>385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Montserrat</vt:lpstr>
      <vt:lpstr>Barlow Condensed</vt:lpstr>
      <vt:lpstr>Arial</vt:lpstr>
      <vt:lpstr>Raleway</vt:lpstr>
      <vt:lpstr>Noto Sans Symbols</vt:lpstr>
      <vt:lpstr>Homemade Apple</vt:lpstr>
      <vt:lpstr>Times New Roman</vt:lpstr>
      <vt:lpstr>Office Theme</vt:lpstr>
      <vt:lpstr>PowerPoint Presentation</vt:lpstr>
      <vt:lpstr>It Takes a Village:  Reactivating a Transition Planning Committee (TPC) in a Rural Community</vt:lpstr>
      <vt:lpstr>Objectives</vt:lpstr>
      <vt:lpstr>About Us</vt:lpstr>
      <vt:lpstr>KSED 801 Demographics </vt:lpstr>
      <vt:lpstr>KSED Concerns Related to Transition </vt:lpstr>
      <vt:lpstr>Our Partnership</vt:lpstr>
      <vt:lpstr>Importance of Transition Planning Committees </vt:lpstr>
      <vt:lpstr>Transition Planning </vt:lpstr>
      <vt:lpstr>Federal Requirements for Interagency Collaboration</vt:lpstr>
      <vt:lpstr>Illinois Requirements Illinois Public Act 92-0452 (The Rehabilitation of Persons with Disabilities Act)   </vt:lpstr>
      <vt:lpstr>Illinois Requirements, cont. Transition Planning Committees shall:  </vt:lpstr>
      <vt:lpstr>Illinois Requirements, cont. Transition Planning Committees shall:  </vt:lpstr>
      <vt:lpstr>The Research Says…</vt:lpstr>
      <vt:lpstr>Initial Steps: Meeting the Legal Requirements  </vt:lpstr>
      <vt:lpstr>PowerPoint Presentation</vt:lpstr>
      <vt:lpstr>How We Got Started</vt:lpstr>
      <vt:lpstr>Key Committee Members </vt:lpstr>
      <vt:lpstr>PowerPoint Presentation</vt:lpstr>
      <vt:lpstr>Kaskaskia Region TPC  </vt:lpstr>
      <vt:lpstr>Goals and Projects </vt:lpstr>
      <vt:lpstr>Initial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</vt:lpstr>
      <vt:lpstr>PowerPoint Presentation</vt:lpstr>
      <vt:lpstr>PowerPoint Presentation</vt:lpstr>
      <vt:lpstr>PowerPoint Presentation</vt:lpstr>
      <vt:lpstr>School-to-Work Transition Guide: Page 25 TPC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Legal Requirements, cont.</vt:lpstr>
      <vt:lpstr>Legal Requirements, cont.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Manola, Gina E</dc:creator>
  <cp:lastModifiedBy>Barcus, Heidy Nairobi</cp:lastModifiedBy>
  <cp:revision>2</cp:revision>
  <dcterms:created xsi:type="dcterms:W3CDTF">2020-07-02T17:18:22Z</dcterms:created>
  <dcterms:modified xsi:type="dcterms:W3CDTF">2025-04-29T20:15:17Z</dcterms:modified>
</cp:coreProperties>
</file>