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88" r:id="rId3"/>
    <p:sldId id="290" r:id="rId4"/>
    <p:sldId id="269" r:id="rId5"/>
    <p:sldId id="291" r:id="rId6"/>
    <p:sldId id="289" r:id="rId7"/>
    <p:sldId id="257" r:id="rId8"/>
    <p:sldId id="278" r:id="rId9"/>
    <p:sldId id="284" r:id="rId10"/>
    <p:sldId id="282" r:id="rId11"/>
    <p:sldId id="277" r:id="rId12"/>
    <p:sldId id="260" r:id="rId13"/>
    <p:sldId id="261" r:id="rId14"/>
    <p:sldId id="262" r:id="rId15"/>
    <p:sldId id="266" r:id="rId16"/>
    <p:sldId id="267" r:id="rId17"/>
    <p:sldId id="268" r:id="rId18"/>
    <p:sldId id="274" r:id="rId19"/>
    <p:sldId id="275" r:id="rId20"/>
    <p:sldId id="280" r:id="rId21"/>
    <p:sldId id="276" r:id="rId22"/>
    <p:sldId id="281" r:id="rId23"/>
    <p:sldId id="272" r:id="rId24"/>
    <p:sldId id="271" r:id="rId25"/>
    <p:sldId id="283" r:id="rId26"/>
    <p:sldId id="273" r:id="rId27"/>
    <p:sldId id="279" r:id="rId28"/>
    <p:sldId id="285" r:id="rId29"/>
    <p:sldId id="286" r:id="rId30"/>
    <p:sldId id="264" r:id="rId31"/>
    <p:sldId id="265" r:id="rId32"/>
    <p:sldId id="295" r:id="rId33"/>
    <p:sldId id="296" r:id="rId34"/>
    <p:sldId id="287" r:id="rId35"/>
    <p:sldId id="297" r:id="rId36"/>
    <p:sldId id="299" r:id="rId37"/>
    <p:sldId id="300" r:id="rId38"/>
    <p:sldId id="301" r:id="rId39"/>
    <p:sldId id="292" r:id="rId40"/>
    <p:sldId id="293"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FB9EF-6BEF-41CE-BF09-F218A51B9098}" v="308" dt="2025-04-25T17:57:46.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94248" autoAdjust="0"/>
  </p:normalViewPr>
  <p:slideViewPr>
    <p:cSldViewPr snapToGrid="0">
      <p:cViewPr varScale="1">
        <p:scale>
          <a:sx n="66" d="100"/>
          <a:sy n="66" d="100"/>
        </p:scale>
        <p:origin x="341" y="278"/>
      </p:cViewPr>
      <p:guideLst/>
    </p:cSldViewPr>
  </p:slideViewPr>
  <p:notesTextViewPr>
    <p:cViewPr>
      <p:scale>
        <a:sx n="1" d="1"/>
        <a:sy n="1" d="1"/>
      </p:scale>
      <p:origin x="0" y="0"/>
    </p:cViewPr>
  </p:notesTextViewPr>
  <p:sorterViewPr>
    <p:cViewPr>
      <p:scale>
        <a:sx n="100" d="100"/>
        <a:sy n="100" d="100"/>
      </p:scale>
      <p:origin x="0" y="-7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05C51-C2BE-4152-ABA1-75EB6B3BC049}"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3868A8AB-2FE6-443F-BB33-EEA19A1DF122}">
      <dgm:prSet/>
      <dgm:spPr/>
      <dgm:t>
        <a:bodyPr/>
        <a:lstStyle/>
        <a:p>
          <a:r>
            <a:rPr lang="en-US" dirty="0"/>
            <a:t>The individualized education program (IEP), developed under the Individuals with Disabilities Education Act (IDEA), for each student with a disability must address transition services requirements beginning not later than the first IEP to be in effect when the child turns 16, or younger if determined appropriate by the IEP Team, and must be updated annually thereafter. The IEP must include: </a:t>
          </a:r>
        </a:p>
      </dgm:t>
    </dgm:pt>
    <dgm:pt modelId="{86191E3C-CADA-4C10-9D4B-19F862ECFFE9}" type="parTrans" cxnId="{99AB1F38-3BB0-41D3-B1BC-8EBB0F253923}">
      <dgm:prSet/>
      <dgm:spPr/>
      <dgm:t>
        <a:bodyPr/>
        <a:lstStyle/>
        <a:p>
          <a:endParaRPr lang="en-US"/>
        </a:p>
      </dgm:t>
    </dgm:pt>
    <dgm:pt modelId="{8ECE2C16-1807-4660-B6A2-83D803411379}" type="sibTrans" cxnId="{99AB1F38-3BB0-41D3-B1BC-8EBB0F253923}">
      <dgm:prSet/>
      <dgm:spPr/>
      <dgm:t>
        <a:bodyPr/>
        <a:lstStyle/>
        <a:p>
          <a:endParaRPr lang="en-US"/>
        </a:p>
      </dgm:t>
    </dgm:pt>
    <dgm:pt modelId="{0EC9AB4F-7830-4142-8B78-1D83DD47C8B3}">
      <dgm:prSet/>
      <dgm:spPr/>
      <dgm:t>
        <a:bodyPr/>
        <a:lstStyle/>
        <a:p>
          <a:r>
            <a:rPr lang="en-US" dirty="0"/>
            <a:t>appropriate measurable postsecondary goals based upon age-appropriate transition assessments related to training, education, employment, and, where appropriate, independent living skills; and </a:t>
          </a:r>
        </a:p>
      </dgm:t>
    </dgm:pt>
    <dgm:pt modelId="{BBA2B4A4-2073-4AC6-A7D9-AD1A363F09FB}" type="parTrans" cxnId="{2DC420C3-C2A7-4050-BBD4-1C7A4DC7BC54}">
      <dgm:prSet/>
      <dgm:spPr/>
      <dgm:t>
        <a:bodyPr/>
        <a:lstStyle/>
        <a:p>
          <a:endParaRPr lang="en-US"/>
        </a:p>
      </dgm:t>
    </dgm:pt>
    <dgm:pt modelId="{5A121215-E1AA-42EA-A8C1-E6BB3AEC04FE}" type="sibTrans" cxnId="{2DC420C3-C2A7-4050-BBD4-1C7A4DC7BC54}">
      <dgm:prSet/>
      <dgm:spPr/>
      <dgm:t>
        <a:bodyPr/>
        <a:lstStyle/>
        <a:p>
          <a:endParaRPr lang="en-US"/>
        </a:p>
      </dgm:t>
    </dgm:pt>
    <dgm:pt modelId="{00F81C0E-E956-48E8-8E1F-67A97DFCF93C}">
      <dgm:prSet/>
      <dgm:spPr/>
      <dgm:t>
        <a:bodyPr/>
        <a:lstStyle/>
        <a:p>
          <a:r>
            <a:rPr lang="en-US" dirty="0"/>
            <a:t>the transition services (including courses of study) needed to assist the student with a disability in reaching those goals). </a:t>
          </a:r>
        </a:p>
      </dgm:t>
    </dgm:pt>
    <dgm:pt modelId="{E2124EEB-A6E2-4E28-9AA1-A872660A5A3F}" type="parTrans" cxnId="{277601DB-8D89-44CD-B387-BAA6AEE9B36D}">
      <dgm:prSet/>
      <dgm:spPr/>
      <dgm:t>
        <a:bodyPr/>
        <a:lstStyle/>
        <a:p>
          <a:endParaRPr lang="en-US"/>
        </a:p>
      </dgm:t>
    </dgm:pt>
    <dgm:pt modelId="{AB1AC818-E31E-40A0-90AA-D93419322A56}" type="sibTrans" cxnId="{277601DB-8D89-44CD-B387-BAA6AEE9B36D}">
      <dgm:prSet/>
      <dgm:spPr/>
      <dgm:t>
        <a:bodyPr/>
        <a:lstStyle/>
        <a:p>
          <a:endParaRPr lang="en-US"/>
        </a:p>
      </dgm:t>
    </dgm:pt>
    <dgm:pt modelId="{A1779489-CD55-4195-B325-E006AAEA6314}" type="pres">
      <dgm:prSet presAssocID="{DF305C51-C2BE-4152-ABA1-75EB6B3BC049}" presName="Name0" presStyleCnt="0">
        <dgm:presLayoutVars>
          <dgm:dir/>
          <dgm:animLvl val="lvl"/>
          <dgm:resizeHandles val="exact"/>
        </dgm:presLayoutVars>
      </dgm:prSet>
      <dgm:spPr/>
    </dgm:pt>
    <dgm:pt modelId="{93375C18-FAEC-45FF-BFA6-60B4B1998760}" type="pres">
      <dgm:prSet presAssocID="{3868A8AB-2FE6-443F-BB33-EEA19A1DF122}" presName="boxAndChildren" presStyleCnt="0"/>
      <dgm:spPr/>
    </dgm:pt>
    <dgm:pt modelId="{824AECCB-9C1B-4BDB-AC72-A1D02B979552}" type="pres">
      <dgm:prSet presAssocID="{3868A8AB-2FE6-443F-BB33-EEA19A1DF122}" presName="parentTextBox" presStyleLbl="node1" presStyleIdx="0" presStyleCnt="1"/>
      <dgm:spPr/>
    </dgm:pt>
    <dgm:pt modelId="{E0E1C66C-80B4-4ADF-8F31-5424F3DABBE7}" type="pres">
      <dgm:prSet presAssocID="{3868A8AB-2FE6-443F-BB33-EEA19A1DF122}" presName="entireBox" presStyleLbl="node1" presStyleIdx="0" presStyleCnt="1"/>
      <dgm:spPr/>
    </dgm:pt>
    <dgm:pt modelId="{6287C64B-7094-4BB0-9663-1B44A2BEC683}" type="pres">
      <dgm:prSet presAssocID="{3868A8AB-2FE6-443F-BB33-EEA19A1DF122}" presName="descendantBox" presStyleCnt="0"/>
      <dgm:spPr/>
    </dgm:pt>
    <dgm:pt modelId="{FE9B6E84-9B00-4D49-8E6E-710B9FF50C98}" type="pres">
      <dgm:prSet presAssocID="{0EC9AB4F-7830-4142-8B78-1D83DD47C8B3}" presName="childTextBox" presStyleLbl="fgAccFollowNode1" presStyleIdx="0" presStyleCnt="2">
        <dgm:presLayoutVars>
          <dgm:bulletEnabled val="1"/>
        </dgm:presLayoutVars>
      </dgm:prSet>
      <dgm:spPr/>
    </dgm:pt>
    <dgm:pt modelId="{43C350CC-B18D-4144-B6F4-C88AF4A0616D}" type="pres">
      <dgm:prSet presAssocID="{00F81C0E-E956-48E8-8E1F-67A97DFCF93C}" presName="childTextBox" presStyleLbl="fgAccFollowNode1" presStyleIdx="1" presStyleCnt="2">
        <dgm:presLayoutVars>
          <dgm:bulletEnabled val="1"/>
        </dgm:presLayoutVars>
      </dgm:prSet>
      <dgm:spPr/>
    </dgm:pt>
  </dgm:ptLst>
  <dgm:cxnLst>
    <dgm:cxn modelId="{3B658331-DBCD-47BB-9C6C-9DC4CCBAD90B}" type="presOf" srcId="{3868A8AB-2FE6-443F-BB33-EEA19A1DF122}" destId="{E0E1C66C-80B4-4ADF-8F31-5424F3DABBE7}" srcOrd="1" destOrd="0" presId="urn:microsoft.com/office/officeart/2005/8/layout/process4"/>
    <dgm:cxn modelId="{99AB1F38-3BB0-41D3-B1BC-8EBB0F253923}" srcId="{DF305C51-C2BE-4152-ABA1-75EB6B3BC049}" destId="{3868A8AB-2FE6-443F-BB33-EEA19A1DF122}" srcOrd="0" destOrd="0" parTransId="{86191E3C-CADA-4C10-9D4B-19F862ECFFE9}" sibTransId="{8ECE2C16-1807-4660-B6A2-83D803411379}"/>
    <dgm:cxn modelId="{0FE28766-FE42-478B-8653-5FD0B14F6577}" type="presOf" srcId="{3868A8AB-2FE6-443F-BB33-EEA19A1DF122}" destId="{824AECCB-9C1B-4BDB-AC72-A1D02B979552}" srcOrd="0" destOrd="0" presId="urn:microsoft.com/office/officeart/2005/8/layout/process4"/>
    <dgm:cxn modelId="{1531668A-8A32-481F-8AD6-D37677B59736}" type="presOf" srcId="{0EC9AB4F-7830-4142-8B78-1D83DD47C8B3}" destId="{FE9B6E84-9B00-4D49-8E6E-710B9FF50C98}" srcOrd="0" destOrd="0" presId="urn:microsoft.com/office/officeart/2005/8/layout/process4"/>
    <dgm:cxn modelId="{D2CA1F9C-97EA-463B-B5A9-9E01D0581C42}" type="presOf" srcId="{00F81C0E-E956-48E8-8E1F-67A97DFCF93C}" destId="{43C350CC-B18D-4144-B6F4-C88AF4A0616D}" srcOrd="0" destOrd="0" presId="urn:microsoft.com/office/officeart/2005/8/layout/process4"/>
    <dgm:cxn modelId="{6DCDCFAA-4CA8-4F7B-918B-718107151D84}" type="presOf" srcId="{DF305C51-C2BE-4152-ABA1-75EB6B3BC049}" destId="{A1779489-CD55-4195-B325-E006AAEA6314}" srcOrd="0" destOrd="0" presId="urn:microsoft.com/office/officeart/2005/8/layout/process4"/>
    <dgm:cxn modelId="{2DC420C3-C2A7-4050-BBD4-1C7A4DC7BC54}" srcId="{3868A8AB-2FE6-443F-BB33-EEA19A1DF122}" destId="{0EC9AB4F-7830-4142-8B78-1D83DD47C8B3}" srcOrd="0" destOrd="0" parTransId="{BBA2B4A4-2073-4AC6-A7D9-AD1A363F09FB}" sibTransId="{5A121215-E1AA-42EA-A8C1-E6BB3AEC04FE}"/>
    <dgm:cxn modelId="{277601DB-8D89-44CD-B387-BAA6AEE9B36D}" srcId="{3868A8AB-2FE6-443F-BB33-EEA19A1DF122}" destId="{00F81C0E-E956-48E8-8E1F-67A97DFCF93C}" srcOrd="1" destOrd="0" parTransId="{E2124EEB-A6E2-4E28-9AA1-A872660A5A3F}" sibTransId="{AB1AC818-E31E-40A0-90AA-D93419322A56}"/>
    <dgm:cxn modelId="{BD526753-37AF-422F-9D13-39CF6C859B10}" type="presParOf" srcId="{A1779489-CD55-4195-B325-E006AAEA6314}" destId="{93375C18-FAEC-45FF-BFA6-60B4B1998760}" srcOrd="0" destOrd="0" presId="urn:microsoft.com/office/officeart/2005/8/layout/process4"/>
    <dgm:cxn modelId="{3694C1FE-7651-4CD1-A450-2A166897D008}" type="presParOf" srcId="{93375C18-FAEC-45FF-BFA6-60B4B1998760}" destId="{824AECCB-9C1B-4BDB-AC72-A1D02B979552}" srcOrd="0" destOrd="0" presId="urn:microsoft.com/office/officeart/2005/8/layout/process4"/>
    <dgm:cxn modelId="{433CE978-FA79-4B96-B405-F0B3B329D9D2}" type="presParOf" srcId="{93375C18-FAEC-45FF-BFA6-60B4B1998760}" destId="{E0E1C66C-80B4-4ADF-8F31-5424F3DABBE7}" srcOrd="1" destOrd="0" presId="urn:microsoft.com/office/officeart/2005/8/layout/process4"/>
    <dgm:cxn modelId="{83966963-F305-4F29-A8C9-0DF95569CCED}" type="presParOf" srcId="{93375C18-FAEC-45FF-BFA6-60B4B1998760}" destId="{6287C64B-7094-4BB0-9663-1B44A2BEC683}" srcOrd="2" destOrd="0" presId="urn:microsoft.com/office/officeart/2005/8/layout/process4"/>
    <dgm:cxn modelId="{73AF7A88-460A-409B-AD11-E53DE2DA6225}" type="presParOf" srcId="{6287C64B-7094-4BB0-9663-1B44A2BEC683}" destId="{FE9B6E84-9B00-4D49-8E6E-710B9FF50C98}" srcOrd="0" destOrd="0" presId="urn:microsoft.com/office/officeart/2005/8/layout/process4"/>
    <dgm:cxn modelId="{12B42C38-6928-4E6D-A6CE-6106A8AF2B30}" type="presParOf" srcId="{6287C64B-7094-4BB0-9663-1B44A2BEC683}" destId="{43C350CC-B18D-4144-B6F4-C88AF4A0616D}"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456ECA-D708-4354-9784-1A0DC25899F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35E1FA3-EEEA-40B5-BBB3-714E5A8EE2B4}">
      <dgm:prSet/>
      <dgm:spPr/>
      <dgm:t>
        <a:bodyPr/>
        <a:lstStyle/>
        <a:p>
          <a:r>
            <a:rPr lang="en-US" dirty="0"/>
            <a:t>Employment is a key transition goal for students with disabilities.</a:t>
          </a:r>
        </a:p>
      </dgm:t>
    </dgm:pt>
    <dgm:pt modelId="{B1BA6A9B-9F29-46E7-A574-C70A125F62A8}" type="parTrans" cxnId="{FE3E8BB7-6586-4BBE-8CEF-D1301A14E72D}">
      <dgm:prSet/>
      <dgm:spPr/>
      <dgm:t>
        <a:bodyPr/>
        <a:lstStyle/>
        <a:p>
          <a:endParaRPr lang="en-US"/>
        </a:p>
      </dgm:t>
    </dgm:pt>
    <dgm:pt modelId="{1032C3B7-378D-4809-93D0-FDC2E8127969}" type="sibTrans" cxnId="{FE3E8BB7-6586-4BBE-8CEF-D1301A14E72D}">
      <dgm:prSet/>
      <dgm:spPr/>
      <dgm:t>
        <a:bodyPr/>
        <a:lstStyle/>
        <a:p>
          <a:endParaRPr lang="en-US"/>
        </a:p>
      </dgm:t>
    </dgm:pt>
    <dgm:pt modelId="{D4F4C22C-98BE-4AE3-A1BD-2D2B6DC2CEB0}">
      <dgm:prSet/>
      <dgm:spPr/>
      <dgm:t>
        <a:bodyPr/>
        <a:lstStyle/>
        <a:p>
          <a:r>
            <a:rPr lang="en-US" dirty="0"/>
            <a:t>A limitation on one’s capacity for employment is a key element in the government definition of disability for people over the age of 18.</a:t>
          </a:r>
        </a:p>
      </dgm:t>
    </dgm:pt>
    <dgm:pt modelId="{A0D77C60-B8DA-44CF-B39D-662A8912FB19}" type="parTrans" cxnId="{23AB79F6-F09F-485E-854D-8909DCB69772}">
      <dgm:prSet/>
      <dgm:spPr/>
      <dgm:t>
        <a:bodyPr/>
        <a:lstStyle/>
        <a:p>
          <a:endParaRPr lang="en-US"/>
        </a:p>
      </dgm:t>
    </dgm:pt>
    <dgm:pt modelId="{1CCA89DA-1DA7-4050-8577-8C57D0B83906}" type="sibTrans" cxnId="{23AB79F6-F09F-485E-854D-8909DCB69772}">
      <dgm:prSet/>
      <dgm:spPr/>
      <dgm:t>
        <a:bodyPr/>
        <a:lstStyle/>
        <a:p>
          <a:endParaRPr lang="en-US"/>
        </a:p>
      </dgm:t>
    </dgm:pt>
    <dgm:pt modelId="{7BA5FEC4-7A34-4F85-A3EB-2B036298FB2F}">
      <dgm:prSet/>
      <dgm:spPr/>
      <dgm:t>
        <a:bodyPr/>
        <a:lstStyle/>
        <a:p>
          <a:r>
            <a:rPr lang="en-US" dirty="0"/>
            <a:t>Transition students and their families may be concerned that employment success will undermine eligibility for benefits.</a:t>
          </a:r>
        </a:p>
      </dgm:t>
    </dgm:pt>
    <dgm:pt modelId="{F33DDD20-AA17-4E15-A8CA-8586780A7B62}" type="parTrans" cxnId="{183976E6-37F6-4827-92DC-FDD96A814211}">
      <dgm:prSet/>
      <dgm:spPr/>
      <dgm:t>
        <a:bodyPr/>
        <a:lstStyle/>
        <a:p>
          <a:endParaRPr lang="en-US"/>
        </a:p>
      </dgm:t>
    </dgm:pt>
    <dgm:pt modelId="{538A2D34-1639-4D17-87A3-BAD99890AB99}" type="sibTrans" cxnId="{183976E6-37F6-4827-92DC-FDD96A814211}">
      <dgm:prSet/>
      <dgm:spPr/>
      <dgm:t>
        <a:bodyPr/>
        <a:lstStyle/>
        <a:p>
          <a:endParaRPr lang="en-US"/>
        </a:p>
      </dgm:t>
    </dgm:pt>
    <dgm:pt modelId="{E1B0605C-C167-4A96-A933-D91FEF01D804}">
      <dgm:prSet/>
      <dgm:spPr/>
      <dgm:t>
        <a:bodyPr/>
        <a:lstStyle/>
        <a:p>
          <a:r>
            <a:rPr lang="en-US" dirty="0"/>
            <a:t>Social Security and Medicaid Work Incentives are designed to help people with disabilities work more while maintaining benefit eligibility.</a:t>
          </a:r>
        </a:p>
      </dgm:t>
    </dgm:pt>
    <dgm:pt modelId="{62A6E115-177F-4991-BF95-E3CE62A134AD}" type="parTrans" cxnId="{88F1BACC-FD59-481D-B2D5-0FDBBF62EBE0}">
      <dgm:prSet/>
      <dgm:spPr/>
      <dgm:t>
        <a:bodyPr/>
        <a:lstStyle/>
        <a:p>
          <a:endParaRPr lang="en-US"/>
        </a:p>
      </dgm:t>
    </dgm:pt>
    <dgm:pt modelId="{CEDE25ED-1759-4946-B528-96EF7E61C558}" type="sibTrans" cxnId="{88F1BACC-FD59-481D-B2D5-0FDBBF62EBE0}">
      <dgm:prSet/>
      <dgm:spPr/>
      <dgm:t>
        <a:bodyPr/>
        <a:lstStyle/>
        <a:p>
          <a:endParaRPr lang="en-US"/>
        </a:p>
      </dgm:t>
    </dgm:pt>
    <dgm:pt modelId="{FEB0057C-0BA3-4AF9-83EE-4FAF2983E859}">
      <dgm:prSet/>
      <dgm:spPr/>
      <dgm:t>
        <a:bodyPr/>
        <a:lstStyle/>
        <a:p>
          <a:r>
            <a:rPr lang="en-US" dirty="0"/>
            <a:t>The rules for applying Work Incentives are complicated.</a:t>
          </a:r>
        </a:p>
      </dgm:t>
    </dgm:pt>
    <dgm:pt modelId="{C60E1820-5D7D-4FCB-A09F-B57E3295C62F}" type="parTrans" cxnId="{346F834E-31AF-4443-9DF2-C84B62E50C33}">
      <dgm:prSet/>
      <dgm:spPr/>
      <dgm:t>
        <a:bodyPr/>
        <a:lstStyle/>
        <a:p>
          <a:endParaRPr lang="en-US"/>
        </a:p>
      </dgm:t>
    </dgm:pt>
    <dgm:pt modelId="{97E001C0-4959-4618-B198-F4185A3547C8}" type="sibTrans" cxnId="{346F834E-31AF-4443-9DF2-C84B62E50C33}">
      <dgm:prSet/>
      <dgm:spPr/>
      <dgm:t>
        <a:bodyPr/>
        <a:lstStyle/>
        <a:p>
          <a:endParaRPr lang="en-US"/>
        </a:p>
      </dgm:t>
    </dgm:pt>
    <dgm:pt modelId="{7C2642C9-1776-4D71-9BA3-229BB4D54065}">
      <dgm:prSet/>
      <dgm:spPr/>
      <dgm:t>
        <a:bodyPr/>
        <a:lstStyle/>
        <a:p>
          <a:r>
            <a:rPr lang="en-US" dirty="0"/>
            <a:t>Transition curriculum should include education on Work Incentives for students and their families.</a:t>
          </a:r>
        </a:p>
      </dgm:t>
    </dgm:pt>
    <dgm:pt modelId="{A00C9314-C3B9-4A9D-A7A9-9EA8AE234005}" type="parTrans" cxnId="{FF8B76BA-09B3-4899-B713-6FAB7B6C9ECF}">
      <dgm:prSet/>
      <dgm:spPr/>
      <dgm:t>
        <a:bodyPr/>
        <a:lstStyle/>
        <a:p>
          <a:endParaRPr lang="en-US"/>
        </a:p>
      </dgm:t>
    </dgm:pt>
    <dgm:pt modelId="{3B17CCF2-2CF3-4F53-B7D9-D3E164FCF955}" type="sibTrans" cxnId="{FF8B76BA-09B3-4899-B713-6FAB7B6C9ECF}">
      <dgm:prSet/>
      <dgm:spPr/>
      <dgm:t>
        <a:bodyPr/>
        <a:lstStyle/>
        <a:p>
          <a:endParaRPr lang="en-US"/>
        </a:p>
      </dgm:t>
    </dgm:pt>
    <dgm:pt modelId="{E245CF01-86D4-4576-B32E-E2F3F5ABA6ED}" type="pres">
      <dgm:prSet presAssocID="{61456ECA-D708-4354-9784-1A0DC25899F9}" presName="diagram" presStyleCnt="0">
        <dgm:presLayoutVars>
          <dgm:dir/>
          <dgm:resizeHandles val="exact"/>
        </dgm:presLayoutVars>
      </dgm:prSet>
      <dgm:spPr/>
    </dgm:pt>
    <dgm:pt modelId="{77C0E47B-AF58-4BD3-959D-6079E5FD0167}" type="pres">
      <dgm:prSet presAssocID="{835E1FA3-EEEA-40B5-BBB3-714E5A8EE2B4}" presName="node" presStyleLbl="node1" presStyleIdx="0" presStyleCnt="6">
        <dgm:presLayoutVars>
          <dgm:bulletEnabled val="1"/>
        </dgm:presLayoutVars>
      </dgm:prSet>
      <dgm:spPr/>
    </dgm:pt>
    <dgm:pt modelId="{CF001BF9-F895-4428-B8AE-E946434867A8}" type="pres">
      <dgm:prSet presAssocID="{1032C3B7-378D-4809-93D0-FDC2E8127969}" presName="sibTrans" presStyleCnt="0"/>
      <dgm:spPr/>
    </dgm:pt>
    <dgm:pt modelId="{7328550D-0B77-4B6A-87AF-CEA3CCD44E08}" type="pres">
      <dgm:prSet presAssocID="{D4F4C22C-98BE-4AE3-A1BD-2D2B6DC2CEB0}" presName="node" presStyleLbl="node1" presStyleIdx="1" presStyleCnt="6">
        <dgm:presLayoutVars>
          <dgm:bulletEnabled val="1"/>
        </dgm:presLayoutVars>
      </dgm:prSet>
      <dgm:spPr/>
    </dgm:pt>
    <dgm:pt modelId="{B7ED2411-A51D-4376-AB07-4FF4A7EE919F}" type="pres">
      <dgm:prSet presAssocID="{1CCA89DA-1DA7-4050-8577-8C57D0B83906}" presName="sibTrans" presStyleCnt="0"/>
      <dgm:spPr/>
    </dgm:pt>
    <dgm:pt modelId="{39143B5A-744F-4112-BCA9-6C11952AE1DA}" type="pres">
      <dgm:prSet presAssocID="{7BA5FEC4-7A34-4F85-A3EB-2B036298FB2F}" presName="node" presStyleLbl="node1" presStyleIdx="2" presStyleCnt="6">
        <dgm:presLayoutVars>
          <dgm:bulletEnabled val="1"/>
        </dgm:presLayoutVars>
      </dgm:prSet>
      <dgm:spPr/>
    </dgm:pt>
    <dgm:pt modelId="{6FDF9F91-0C29-489D-B42A-4CD8570CF2B5}" type="pres">
      <dgm:prSet presAssocID="{538A2D34-1639-4D17-87A3-BAD99890AB99}" presName="sibTrans" presStyleCnt="0"/>
      <dgm:spPr/>
    </dgm:pt>
    <dgm:pt modelId="{9D1C9453-F9C6-46D8-8B75-816AF8CC6625}" type="pres">
      <dgm:prSet presAssocID="{E1B0605C-C167-4A96-A933-D91FEF01D804}" presName="node" presStyleLbl="node1" presStyleIdx="3" presStyleCnt="6">
        <dgm:presLayoutVars>
          <dgm:bulletEnabled val="1"/>
        </dgm:presLayoutVars>
      </dgm:prSet>
      <dgm:spPr/>
    </dgm:pt>
    <dgm:pt modelId="{91936ADD-EC3F-4473-877A-C30DBC5F0D30}" type="pres">
      <dgm:prSet presAssocID="{CEDE25ED-1759-4946-B528-96EF7E61C558}" presName="sibTrans" presStyleCnt="0"/>
      <dgm:spPr/>
    </dgm:pt>
    <dgm:pt modelId="{0D236C9F-9363-4879-AFD8-5A3D86CB217F}" type="pres">
      <dgm:prSet presAssocID="{FEB0057C-0BA3-4AF9-83EE-4FAF2983E859}" presName="node" presStyleLbl="node1" presStyleIdx="4" presStyleCnt="6">
        <dgm:presLayoutVars>
          <dgm:bulletEnabled val="1"/>
        </dgm:presLayoutVars>
      </dgm:prSet>
      <dgm:spPr/>
    </dgm:pt>
    <dgm:pt modelId="{6052DC82-0952-416E-891B-E6D0CF4AF26D}" type="pres">
      <dgm:prSet presAssocID="{97E001C0-4959-4618-B198-F4185A3547C8}" presName="sibTrans" presStyleCnt="0"/>
      <dgm:spPr/>
    </dgm:pt>
    <dgm:pt modelId="{A245B234-CDA3-42A1-87B7-850A1B813F90}" type="pres">
      <dgm:prSet presAssocID="{7C2642C9-1776-4D71-9BA3-229BB4D54065}" presName="node" presStyleLbl="node1" presStyleIdx="5" presStyleCnt="6">
        <dgm:presLayoutVars>
          <dgm:bulletEnabled val="1"/>
        </dgm:presLayoutVars>
      </dgm:prSet>
      <dgm:spPr/>
    </dgm:pt>
  </dgm:ptLst>
  <dgm:cxnLst>
    <dgm:cxn modelId="{F24C440D-77C4-4519-AB9F-4480474C908F}" type="presOf" srcId="{FEB0057C-0BA3-4AF9-83EE-4FAF2983E859}" destId="{0D236C9F-9363-4879-AFD8-5A3D86CB217F}" srcOrd="0" destOrd="0" presId="urn:microsoft.com/office/officeart/2005/8/layout/default"/>
    <dgm:cxn modelId="{346F834E-31AF-4443-9DF2-C84B62E50C33}" srcId="{61456ECA-D708-4354-9784-1A0DC25899F9}" destId="{FEB0057C-0BA3-4AF9-83EE-4FAF2983E859}" srcOrd="4" destOrd="0" parTransId="{C60E1820-5D7D-4FCB-A09F-B57E3295C62F}" sibTransId="{97E001C0-4959-4618-B198-F4185A3547C8}"/>
    <dgm:cxn modelId="{F395C455-3032-4ADC-BA4F-4389B2505F04}" type="presOf" srcId="{E1B0605C-C167-4A96-A933-D91FEF01D804}" destId="{9D1C9453-F9C6-46D8-8B75-816AF8CC6625}" srcOrd="0" destOrd="0" presId="urn:microsoft.com/office/officeart/2005/8/layout/default"/>
    <dgm:cxn modelId="{E084EF81-A6D5-4B02-B034-9C5183BEEF03}" type="presOf" srcId="{61456ECA-D708-4354-9784-1A0DC25899F9}" destId="{E245CF01-86D4-4576-B32E-E2F3F5ABA6ED}" srcOrd="0" destOrd="0" presId="urn:microsoft.com/office/officeart/2005/8/layout/default"/>
    <dgm:cxn modelId="{FE3E8BB7-6586-4BBE-8CEF-D1301A14E72D}" srcId="{61456ECA-D708-4354-9784-1A0DC25899F9}" destId="{835E1FA3-EEEA-40B5-BBB3-714E5A8EE2B4}" srcOrd="0" destOrd="0" parTransId="{B1BA6A9B-9F29-46E7-A574-C70A125F62A8}" sibTransId="{1032C3B7-378D-4809-93D0-FDC2E8127969}"/>
    <dgm:cxn modelId="{FF8B76BA-09B3-4899-B713-6FAB7B6C9ECF}" srcId="{61456ECA-D708-4354-9784-1A0DC25899F9}" destId="{7C2642C9-1776-4D71-9BA3-229BB4D54065}" srcOrd="5" destOrd="0" parTransId="{A00C9314-C3B9-4A9D-A7A9-9EA8AE234005}" sibTransId="{3B17CCF2-2CF3-4F53-B7D9-D3E164FCF955}"/>
    <dgm:cxn modelId="{88F1BACC-FD59-481D-B2D5-0FDBBF62EBE0}" srcId="{61456ECA-D708-4354-9784-1A0DC25899F9}" destId="{E1B0605C-C167-4A96-A933-D91FEF01D804}" srcOrd="3" destOrd="0" parTransId="{62A6E115-177F-4991-BF95-E3CE62A134AD}" sibTransId="{CEDE25ED-1759-4946-B528-96EF7E61C558}"/>
    <dgm:cxn modelId="{FE7A17D0-A316-4772-BBD6-48F0367C0DA1}" type="presOf" srcId="{835E1FA3-EEEA-40B5-BBB3-714E5A8EE2B4}" destId="{77C0E47B-AF58-4BD3-959D-6079E5FD0167}" srcOrd="0" destOrd="0" presId="urn:microsoft.com/office/officeart/2005/8/layout/default"/>
    <dgm:cxn modelId="{408C42D6-BC3D-4D9F-8B6C-2428B58D4DF0}" type="presOf" srcId="{7BA5FEC4-7A34-4F85-A3EB-2B036298FB2F}" destId="{39143B5A-744F-4112-BCA9-6C11952AE1DA}" srcOrd="0" destOrd="0" presId="urn:microsoft.com/office/officeart/2005/8/layout/default"/>
    <dgm:cxn modelId="{183976E6-37F6-4827-92DC-FDD96A814211}" srcId="{61456ECA-D708-4354-9784-1A0DC25899F9}" destId="{7BA5FEC4-7A34-4F85-A3EB-2B036298FB2F}" srcOrd="2" destOrd="0" parTransId="{F33DDD20-AA17-4E15-A8CA-8586780A7B62}" sibTransId="{538A2D34-1639-4D17-87A3-BAD99890AB99}"/>
    <dgm:cxn modelId="{D91AFCEF-6A1D-47E0-A429-A51A8BEFF91B}" type="presOf" srcId="{D4F4C22C-98BE-4AE3-A1BD-2D2B6DC2CEB0}" destId="{7328550D-0B77-4B6A-87AF-CEA3CCD44E08}" srcOrd="0" destOrd="0" presId="urn:microsoft.com/office/officeart/2005/8/layout/default"/>
    <dgm:cxn modelId="{23AB79F6-F09F-485E-854D-8909DCB69772}" srcId="{61456ECA-D708-4354-9784-1A0DC25899F9}" destId="{D4F4C22C-98BE-4AE3-A1BD-2D2B6DC2CEB0}" srcOrd="1" destOrd="0" parTransId="{A0D77C60-B8DA-44CF-B39D-662A8912FB19}" sibTransId="{1CCA89DA-1DA7-4050-8577-8C57D0B83906}"/>
    <dgm:cxn modelId="{A67282FD-EAC1-4F1D-A88C-A159CC2FB5ED}" type="presOf" srcId="{7C2642C9-1776-4D71-9BA3-229BB4D54065}" destId="{A245B234-CDA3-42A1-87B7-850A1B813F90}" srcOrd="0" destOrd="0" presId="urn:microsoft.com/office/officeart/2005/8/layout/default"/>
    <dgm:cxn modelId="{41C5357F-02F8-4A4F-9316-394DF0DD0D76}" type="presParOf" srcId="{E245CF01-86D4-4576-B32E-E2F3F5ABA6ED}" destId="{77C0E47B-AF58-4BD3-959D-6079E5FD0167}" srcOrd="0" destOrd="0" presId="urn:microsoft.com/office/officeart/2005/8/layout/default"/>
    <dgm:cxn modelId="{44FF7018-BEAE-4002-B623-2A4DAC4EE977}" type="presParOf" srcId="{E245CF01-86D4-4576-B32E-E2F3F5ABA6ED}" destId="{CF001BF9-F895-4428-B8AE-E946434867A8}" srcOrd="1" destOrd="0" presId="urn:microsoft.com/office/officeart/2005/8/layout/default"/>
    <dgm:cxn modelId="{F5596455-4B41-455B-BF12-ACFA6E60CC6E}" type="presParOf" srcId="{E245CF01-86D4-4576-B32E-E2F3F5ABA6ED}" destId="{7328550D-0B77-4B6A-87AF-CEA3CCD44E08}" srcOrd="2" destOrd="0" presId="urn:microsoft.com/office/officeart/2005/8/layout/default"/>
    <dgm:cxn modelId="{A75DCB2D-AC78-4DAC-8324-813BB630047F}" type="presParOf" srcId="{E245CF01-86D4-4576-B32E-E2F3F5ABA6ED}" destId="{B7ED2411-A51D-4376-AB07-4FF4A7EE919F}" srcOrd="3" destOrd="0" presId="urn:microsoft.com/office/officeart/2005/8/layout/default"/>
    <dgm:cxn modelId="{D447A86D-9CEC-41EF-B19E-E85468C8AC87}" type="presParOf" srcId="{E245CF01-86D4-4576-B32E-E2F3F5ABA6ED}" destId="{39143B5A-744F-4112-BCA9-6C11952AE1DA}" srcOrd="4" destOrd="0" presId="urn:microsoft.com/office/officeart/2005/8/layout/default"/>
    <dgm:cxn modelId="{8CCFA2EA-5BBE-4DB1-8778-19514390553A}" type="presParOf" srcId="{E245CF01-86D4-4576-B32E-E2F3F5ABA6ED}" destId="{6FDF9F91-0C29-489D-B42A-4CD8570CF2B5}" srcOrd="5" destOrd="0" presId="urn:microsoft.com/office/officeart/2005/8/layout/default"/>
    <dgm:cxn modelId="{57757192-3324-4F01-AD7D-1EFB2BC0DCA1}" type="presParOf" srcId="{E245CF01-86D4-4576-B32E-E2F3F5ABA6ED}" destId="{9D1C9453-F9C6-46D8-8B75-816AF8CC6625}" srcOrd="6" destOrd="0" presId="urn:microsoft.com/office/officeart/2005/8/layout/default"/>
    <dgm:cxn modelId="{39A7384F-4651-4832-B25B-40E56D1E63AD}" type="presParOf" srcId="{E245CF01-86D4-4576-B32E-E2F3F5ABA6ED}" destId="{91936ADD-EC3F-4473-877A-C30DBC5F0D30}" srcOrd="7" destOrd="0" presId="urn:microsoft.com/office/officeart/2005/8/layout/default"/>
    <dgm:cxn modelId="{843CB47C-6CFA-451F-B1D4-F3D3B7B47DE1}" type="presParOf" srcId="{E245CF01-86D4-4576-B32E-E2F3F5ABA6ED}" destId="{0D236C9F-9363-4879-AFD8-5A3D86CB217F}" srcOrd="8" destOrd="0" presId="urn:microsoft.com/office/officeart/2005/8/layout/default"/>
    <dgm:cxn modelId="{7BDF58FB-045E-4FB4-887D-CFB89E17EEF0}" type="presParOf" srcId="{E245CF01-86D4-4576-B32E-E2F3F5ABA6ED}" destId="{6052DC82-0952-416E-891B-E6D0CF4AF26D}" srcOrd="9" destOrd="0" presId="urn:microsoft.com/office/officeart/2005/8/layout/default"/>
    <dgm:cxn modelId="{E66A97CE-A92C-4EBF-ADEF-43885AF3AF45}" type="presParOf" srcId="{E245CF01-86D4-4576-B32E-E2F3F5ABA6ED}" destId="{A245B234-CDA3-42A1-87B7-850A1B813F9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EFFA0D-48D6-4FD4-B1EE-D22E3F304404}"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CF31CD61-39B4-436A-BA89-46FECE55A1C8}">
      <dgm:prSet/>
      <dgm:spPr/>
      <dgm:t>
        <a:bodyPr/>
        <a:lstStyle/>
        <a:p>
          <a:r>
            <a:rPr lang="en-US" dirty="0"/>
            <a:t>To be eligible for Social Security disability benefits, a person over the age of 18 must:</a:t>
          </a:r>
        </a:p>
      </dgm:t>
    </dgm:pt>
    <dgm:pt modelId="{7C312A47-986A-4C75-B1A6-1717FAAEDD00}" type="parTrans" cxnId="{528B5529-0FD5-4B3F-B028-57D15A52C4CC}">
      <dgm:prSet/>
      <dgm:spPr/>
      <dgm:t>
        <a:bodyPr/>
        <a:lstStyle/>
        <a:p>
          <a:endParaRPr lang="en-US"/>
        </a:p>
      </dgm:t>
    </dgm:pt>
    <dgm:pt modelId="{2253297C-227E-47DE-8E6A-5CBEA73E2DEE}" type="sibTrans" cxnId="{528B5529-0FD5-4B3F-B028-57D15A52C4CC}">
      <dgm:prSet/>
      <dgm:spPr/>
      <dgm:t>
        <a:bodyPr/>
        <a:lstStyle/>
        <a:p>
          <a:endParaRPr lang="en-US" dirty="0"/>
        </a:p>
      </dgm:t>
    </dgm:pt>
    <dgm:pt modelId="{1A64E4C1-7F77-49D0-8883-5D96AD551A43}">
      <dgm:prSet/>
      <dgm:spPr/>
      <dgm:t>
        <a:bodyPr/>
        <a:lstStyle/>
        <a:p>
          <a:r>
            <a:rPr lang="en-US" dirty="0"/>
            <a:t>Have a medically determinable physical, mental or emotional disability that is expected to last a year or more or end in death and</a:t>
          </a:r>
        </a:p>
      </dgm:t>
    </dgm:pt>
    <dgm:pt modelId="{72591DFE-FC13-40DB-84C8-4EA3492FF1E2}" type="parTrans" cxnId="{59074F94-B753-450B-B01F-BDC759955881}">
      <dgm:prSet/>
      <dgm:spPr/>
      <dgm:t>
        <a:bodyPr/>
        <a:lstStyle/>
        <a:p>
          <a:endParaRPr lang="en-US"/>
        </a:p>
      </dgm:t>
    </dgm:pt>
    <dgm:pt modelId="{4BB133BD-38AA-46A2-B523-57851F7FAEA6}" type="sibTrans" cxnId="{59074F94-B753-450B-B01F-BDC759955881}">
      <dgm:prSet/>
      <dgm:spPr/>
      <dgm:t>
        <a:bodyPr/>
        <a:lstStyle/>
        <a:p>
          <a:endParaRPr lang="en-US" dirty="0"/>
        </a:p>
      </dgm:t>
    </dgm:pt>
    <dgm:pt modelId="{43C5D645-7A6F-4947-AC03-7EE6B85BC19D}">
      <dgm:prSet/>
      <dgm:spPr/>
      <dgm:t>
        <a:bodyPr/>
        <a:lstStyle/>
        <a:p>
          <a:r>
            <a:rPr lang="en-US" dirty="0"/>
            <a:t>The disabling condition(s) must prevent the person from performing Substantial Gainful Activity by earning more than $1,620 per month (2025, non-blind).  For Blind individuals, SGA is $2,700/month.</a:t>
          </a:r>
        </a:p>
      </dgm:t>
    </dgm:pt>
    <dgm:pt modelId="{179C0251-41E7-4CA8-9FB0-ABACE260E8C9}" type="parTrans" cxnId="{407B5993-1B08-48C8-A61E-B4CF5CF21B5D}">
      <dgm:prSet/>
      <dgm:spPr/>
      <dgm:t>
        <a:bodyPr/>
        <a:lstStyle/>
        <a:p>
          <a:endParaRPr lang="en-US"/>
        </a:p>
      </dgm:t>
    </dgm:pt>
    <dgm:pt modelId="{CB55BC07-90B8-4D72-89B6-0B828C9C8960}" type="sibTrans" cxnId="{407B5993-1B08-48C8-A61E-B4CF5CF21B5D}">
      <dgm:prSet/>
      <dgm:spPr/>
      <dgm:t>
        <a:bodyPr/>
        <a:lstStyle/>
        <a:p>
          <a:endParaRPr lang="en-US" dirty="0"/>
        </a:p>
      </dgm:t>
    </dgm:pt>
    <dgm:pt modelId="{F8AA4489-A478-4E27-A0CE-9DC55FEEE4EB}">
      <dgm:prSet/>
      <dgm:spPr/>
      <dgm:t>
        <a:bodyPr/>
        <a:lstStyle/>
        <a:p>
          <a:r>
            <a:rPr lang="en-US" dirty="0"/>
            <a:t>As a result, students with disabilities and/or their parents or guardians may be concerned that earning at all or earning “too much” will make them ineligible for cash disability benefits health care (Medicare, Medicaid) or support services (Medicaid waivers).</a:t>
          </a:r>
        </a:p>
      </dgm:t>
    </dgm:pt>
    <dgm:pt modelId="{F9AB4676-DA8A-4C15-88B3-CACF685E2697}" type="parTrans" cxnId="{5170C310-5BAC-41D0-AAFC-F5A2A01A8B7F}">
      <dgm:prSet/>
      <dgm:spPr/>
      <dgm:t>
        <a:bodyPr/>
        <a:lstStyle/>
        <a:p>
          <a:endParaRPr lang="en-US"/>
        </a:p>
      </dgm:t>
    </dgm:pt>
    <dgm:pt modelId="{052248A5-CD4C-4275-AADA-082C92B75812}" type="sibTrans" cxnId="{5170C310-5BAC-41D0-AAFC-F5A2A01A8B7F}">
      <dgm:prSet/>
      <dgm:spPr/>
      <dgm:t>
        <a:bodyPr/>
        <a:lstStyle/>
        <a:p>
          <a:endParaRPr lang="en-US"/>
        </a:p>
      </dgm:t>
    </dgm:pt>
    <dgm:pt modelId="{CBBD9108-66A6-4F28-B35F-A9A13BE92A50}" type="pres">
      <dgm:prSet presAssocID="{95EFFA0D-48D6-4FD4-B1EE-D22E3F304404}" presName="outerComposite" presStyleCnt="0">
        <dgm:presLayoutVars>
          <dgm:chMax val="5"/>
          <dgm:dir/>
          <dgm:resizeHandles val="exact"/>
        </dgm:presLayoutVars>
      </dgm:prSet>
      <dgm:spPr/>
    </dgm:pt>
    <dgm:pt modelId="{A2CCB560-D87F-4AFD-9946-4776ECBE0F6E}" type="pres">
      <dgm:prSet presAssocID="{95EFFA0D-48D6-4FD4-B1EE-D22E3F304404}" presName="dummyMaxCanvas" presStyleCnt="0">
        <dgm:presLayoutVars/>
      </dgm:prSet>
      <dgm:spPr/>
    </dgm:pt>
    <dgm:pt modelId="{565BAB1A-37AA-42CF-83A5-32C0A8A3040C}" type="pres">
      <dgm:prSet presAssocID="{95EFFA0D-48D6-4FD4-B1EE-D22E3F304404}" presName="FourNodes_1" presStyleLbl="node1" presStyleIdx="0" presStyleCnt="4">
        <dgm:presLayoutVars>
          <dgm:bulletEnabled val="1"/>
        </dgm:presLayoutVars>
      </dgm:prSet>
      <dgm:spPr/>
    </dgm:pt>
    <dgm:pt modelId="{E5969EC9-79C3-45F8-971E-B6DAEAA9C0C0}" type="pres">
      <dgm:prSet presAssocID="{95EFFA0D-48D6-4FD4-B1EE-D22E3F304404}" presName="FourNodes_2" presStyleLbl="node1" presStyleIdx="1" presStyleCnt="4">
        <dgm:presLayoutVars>
          <dgm:bulletEnabled val="1"/>
        </dgm:presLayoutVars>
      </dgm:prSet>
      <dgm:spPr/>
    </dgm:pt>
    <dgm:pt modelId="{51CE1E3B-BC92-4CFD-9797-1D82BC7B21E5}" type="pres">
      <dgm:prSet presAssocID="{95EFFA0D-48D6-4FD4-B1EE-D22E3F304404}" presName="FourNodes_3" presStyleLbl="node1" presStyleIdx="2" presStyleCnt="4">
        <dgm:presLayoutVars>
          <dgm:bulletEnabled val="1"/>
        </dgm:presLayoutVars>
      </dgm:prSet>
      <dgm:spPr/>
    </dgm:pt>
    <dgm:pt modelId="{E6B9BC03-A911-4FC9-B760-01D6F4E7B339}" type="pres">
      <dgm:prSet presAssocID="{95EFFA0D-48D6-4FD4-B1EE-D22E3F304404}" presName="FourNodes_4" presStyleLbl="node1" presStyleIdx="3" presStyleCnt="4">
        <dgm:presLayoutVars>
          <dgm:bulletEnabled val="1"/>
        </dgm:presLayoutVars>
      </dgm:prSet>
      <dgm:spPr/>
    </dgm:pt>
    <dgm:pt modelId="{66F5BCD6-F981-49E4-B1E2-5D30E9A22B85}" type="pres">
      <dgm:prSet presAssocID="{95EFFA0D-48D6-4FD4-B1EE-D22E3F304404}" presName="FourConn_1-2" presStyleLbl="fgAccFollowNode1" presStyleIdx="0" presStyleCnt="3">
        <dgm:presLayoutVars>
          <dgm:bulletEnabled val="1"/>
        </dgm:presLayoutVars>
      </dgm:prSet>
      <dgm:spPr/>
    </dgm:pt>
    <dgm:pt modelId="{124457B0-28C4-4B29-B449-9D9830A3BCC3}" type="pres">
      <dgm:prSet presAssocID="{95EFFA0D-48D6-4FD4-B1EE-D22E3F304404}" presName="FourConn_2-3" presStyleLbl="fgAccFollowNode1" presStyleIdx="1" presStyleCnt="3">
        <dgm:presLayoutVars>
          <dgm:bulletEnabled val="1"/>
        </dgm:presLayoutVars>
      </dgm:prSet>
      <dgm:spPr/>
    </dgm:pt>
    <dgm:pt modelId="{75B18114-4648-4EEB-BF50-1AC12CC6A217}" type="pres">
      <dgm:prSet presAssocID="{95EFFA0D-48D6-4FD4-B1EE-D22E3F304404}" presName="FourConn_3-4" presStyleLbl="fgAccFollowNode1" presStyleIdx="2" presStyleCnt="3">
        <dgm:presLayoutVars>
          <dgm:bulletEnabled val="1"/>
        </dgm:presLayoutVars>
      </dgm:prSet>
      <dgm:spPr/>
    </dgm:pt>
    <dgm:pt modelId="{73971E0A-07A4-44C8-AC6A-8F3A43DC7E60}" type="pres">
      <dgm:prSet presAssocID="{95EFFA0D-48D6-4FD4-B1EE-D22E3F304404}" presName="FourNodes_1_text" presStyleLbl="node1" presStyleIdx="3" presStyleCnt="4">
        <dgm:presLayoutVars>
          <dgm:bulletEnabled val="1"/>
        </dgm:presLayoutVars>
      </dgm:prSet>
      <dgm:spPr/>
    </dgm:pt>
    <dgm:pt modelId="{5FC77C31-C128-403B-8524-95AC9FDFFF3F}" type="pres">
      <dgm:prSet presAssocID="{95EFFA0D-48D6-4FD4-B1EE-D22E3F304404}" presName="FourNodes_2_text" presStyleLbl="node1" presStyleIdx="3" presStyleCnt="4">
        <dgm:presLayoutVars>
          <dgm:bulletEnabled val="1"/>
        </dgm:presLayoutVars>
      </dgm:prSet>
      <dgm:spPr/>
    </dgm:pt>
    <dgm:pt modelId="{EF85D29A-D259-47BE-A255-BD4F984AAC6E}" type="pres">
      <dgm:prSet presAssocID="{95EFFA0D-48D6-4FD4-B1EE-D22E3F304404}" presName="FourNodes_3_text" presStyleLbl="node1" presStyleIdx="3" presStyleCnt="4">
        <dgm:presLayoutVars>
          <dgm:bulletEnabled val="1"/>
        </dgm:presLayoutVars>
      </dgm:prSet>
      <dgm:spPr/>
    </dgm:pt>
    <dgm:pt modelId="{994CCAFC-996B-40C3-A5C4-89C5C9276D0C}" type="pres">
      <dgm:prSet presAssocID="{95EFFA0D-48D6-4FD4-B1EE-D22E3F304404}" presName="FourNodes_4_text" presStyleLbl="node1" presStyleIdx="3" presStyleCnt="4">
        <dgm:presLayoutVars>
          <dgm:bulletEnabled val="1"/>
        </dgm:presLayoutVars>
      </dgm:prSet>
      <dgm:spPr/>
    </dgm:pt>
  </dgm:ptLst>
  <dgm:cxnLst>
    <dgm:cxn modelId="{5170C310-5BAC-41D0-AAFC-F5A2A01A8B7F}" srcId="{95EFFA0D-48D6-4FD4-B1EE-D22E3F304404}" destId="{F8AA4489-A478-4E27-A0CE-9DC55FEEE4EB}" srcOrd="3" destOrd="0" parTransId="{F9AB4676-DA8A-4C15-88B3-CACF685E2697}" sibTransId="{052248A5-CD4C-4275-AADA-082C92B75812}"/>
    <dgm:cxn modelId="{528B5529-0FD5-4B3F-B028-57D15A52C4CC}" srcId="{95EFFA0D-48D6-4FD4-B1EE-D22E3F304404}" destId="{CF31CD61-39B4-436A-BA89-46FECE55A1C8}" srcOrd="0" destOrd="0" parTransId="{7C312A47-986A-4C75-B1A6-1717FAAEDD00}" sibTransId="{2253297C-227E-47DE-8E6A-5CBEA73E2DEE}"/>
    <dgm:cxn modelId="{59CDF32D-20D3-44E0-A047-BAD6FB7F12EC}" type="presOf" srcId="{95EFFA0D-48D6-4FD4-B1EE-D22E3F304404}" destId="{CBBD9108-66A6-4F28-B35F-A9A13BE92A50}" srcOrd="0" destOrd="0" presId="urn:microsoft.com/office/officeart/2005/8/layout/vProcess5"/>
    <dgm:cxn modelId="{AEBA652E-012C-49B8-8B51-C1211272C17F}" type="presOf" srcId="{F8AA4489-A478-4E27-A0CE-9DC55FEEE4EB}" destId="{E6B9BC03-A911-4FC9-B760-01D6F4E7B339}" srcOrd="0" destOrd="0" presId="urn:microsoft.com/office/officeart/2005/8/layout/vProcess5"/>
    <dgm:cxn modelId="{AD2B832E-8349-42D8-B6CC-923F2145FD76}" type="presOf" srcId="{F8AA4489-A478-4E27-A0CE-9DC55FEEE4EB}" destId="{994CCAFC-996B-40C3-A5C4-89C5C9276D0C}" srcOrd="1" destOrd="0" presId="urn:microsoft.com/office/officeart/2005/8/layout/vProcess5"/>
    <dgm:cxn modelId="{8F1C5070-261B-4F8E-A55F-1F3BE06D8118}" type="presOf" srcId="{1A64E4C1-7F77-49D0-8883-5D96AD551A43}" destId="{5FC77C31-C128-403B-8524-95AC9FDFFF3F}" srcOrd="1" destOrd="0" presId="urn:microsoft.com/office/officeart/2005/8/layout/vProcess5"/>
    <dgm:cxn modelId="{679C0259-E9AB-4673-B0F3-20BAEA795F7B}" type="presOf" srcId="{4BB133BD-38AA-46A2-B523-57851F7FAEA6}" destId="{124457B0-28C4-4B29-B449-9D9830A3BCC3}" srcOrd="0" destOrd="0" presId="urn:microsoft.com/office/officeart/2005/8/layout/vProcess5"/>
    <dgm:cxn modelId="{0E87EA8B-B05E-45EC-9645-D77FDE390FA6}" type="presOf" srcId="{CF31CD61-39B4-436A-BA89-46FECE55A1C8}" destId="{565BAB1A-37AA-42CF-83A5-32C0A8A3040C}" srcOrd="0" destOrd="0" presId="urn:microsoft.com/office/officeart/2005/8/layout/vProcess5"/>
    <dgm:cxn modelId="{407B5993-1B08-48C8-A61E-B4CF5CF21B5D}" srcId="{95EFFA0D-48D6-4FD4-B1EE-D22E3F304404}" destId="{43C5D645-7A6F-4947-AC03-7EE6B85BC19D}" srcOrd="2" destOrd="0" parTransId="{179C0251-41E7-4CA8-9FB0-ABACE260E8C9}" sibTransId="{CB55BC07-90B8-4D72-89B6-0B828C9C8960}"/>
    <dgm:cxn modelId="{59074F94-B753-450B-B01F-BDC759955881}" srcId="{95EFFA0D-48D6-4FD4-B1EE-D22E3F304404}" destId="{1A64E4C1-7F77-49D0-8883-5D96AD551A43}" srcOrd="1" destOrd="0" parTransId="{72591DFE-FC13-40DB-84C8-4EA3492FF1E2}" sibTransId="{4BB133BD-38AA-46A2-B523-57851F7FAEA6}"/>
    <dgm:cxn modelId="{6DDAAF95-51A8-45BE-9D17-1D192ED5EE35}" type="presOf" srcId="{43C5D645-7A6F-4947-AC03-7EE6B85BC19D}" destId="{51CE1E3B-BC92-4CFD-9797-1D82BC7B21E5}" srcOrd="0" destOrd="0" presId="urn:microsoft.com/office/officeart/2005/8/layout/vProcess5"/>
    <dgm:cxn modelId="{1A150D97-D7E0-4869-8862-FFC1D45B3384}" type="presOf" srcId="{43C5D645-7A6F-4947-AC03-7EE6B85BC19D}" destId="{EF85D29A-D259-47BE-A255-BD4F984AAC6E}" srcOrd="1" destOrd="0" presId="urn:microsoft.com/office/officeart/2005/8/layout/vProcess5"/>
    <dgm:cxn modelId="{476E07AA-4A75-4BAA-B803-F83224CBAF20}" type="presOf" srcId="{CF31CD61-39B4-436A-BA89-46FECE55A1C8}" destId="{73971E0A-07A4-44C8-AC6A-8F3A43DC7E60}" srcOrd="1" destOrd="0" presId="urn:microsoft.com/office/officeart/2005/8/layout/vProcess5"/>
    <dgm:cxn modelId="{A19F15BD-0678-4189-953C-72E065419BFE}" type="presOf" srcId="{2253297C-227E-47DE-8E6A-5CBEA73E2DEE}" destId="{66F5BCD6-F981-49E4-B1E2-5D30E9A22B85}" srcOrd="0" destOrd="0" presId="urn:microsoft.com/office/officeart/2005/8/layout/vProcess5"/>
    <dgm:cxn modelId="{0C5838D2-C94D-42B3-9B2B-6A3EC16AE4B6}" type="presOf" srcId="{CB55BC07-90B8-4D72-89B6-0B828C9C8960}" destId="{75B18114-4648-4EEB-BF50-1AC12CC6A217}" srcOrd="0" destOrd="0" presId="urn:microsoft.com/office/officeart/2005/8/layout/vProcess5"/>
    <dgm:cxn modelId="{646652E8-DC7F-4822-B232-38C1C402A847}" type="presOf" srcId="{1A64E4C1-7F77-49D0-8883-5D96AD551A43}" destId="{E5969EC9-79C3-45F8-971E-B6DAEAA9C0C0}" srcOrd="0" destOrd="0" presId="urn:microsoft.com/office/officeart/2005/8/layout/vProcess5"/>
    <dgm:cxn modelId="{21F4DA83-8FF3-420C-8AF7-9B3F214E4F06}" type="presParOf" srcId="{CBBD9108-66A6-4F28-B35F-A9A13BE92A50}" destId="{A2CCB560-D87F-4AFD-9946-4776ECBE0F6E}" srcOrd="0" destOrd="0" presId="urn:microsoft.com/office/officeart/2005/8/layout/vProcess5"/>
    <dgm:cxn modelId="{A0730ECB-20BC-4445-82DF-2367AD31D41C}" type="presParOf" srcId="{CBBD9108-66A6-4F28-B35F-A9A13BE92A50}" destId="{565BAB1A-37AA-42CF-83A5-32C0A8A3040C}" srcOrd="1" destOrd="0" presId="urn:microsoft.com/office/officeart/2005/8/layout/vProcess5"/>
    <dgm:cxn modelId="{27D9F5E2-3C16-407B-97DE-B9BA1B4408D3}" type="presParOf" srcId="{CBBD9108-66A6-4F28-B35F-A9A13BE92A50}" destId="{E5969EC9-79C3-45F8-971E-B6DAEAA9C0C0}" srcOrd="2" destOrd="0" presId="urn:microsoft.com/office/officeart/2005/8/layout/vProcess5"/>
    <dgm:cxn modelId="{2CA218CF-4498-4CB0-99F3-2150C8B9FA2E}" type="presParOf" srcId="{CBBD9108-66A6-4F28-B35F-A9A13BE92A50}" destId="{51CE1E3B-BC92-4CFD-9797-1D82BC7B21E5}" srcOrd="3" destOrd="0" presId="urn:microsoft.com/office/officeart/2005/8/layout/vProcess5"/>
    <dgm:cxn modelId="{9D0F697D-C8C2-47E5-8FF2-91BFF0E2EA4B}" type="presParOf" srcId="{CBBD9108-66A6-4F28-B35F-A9A13BE92A50}" destId="{E6B9BC03-A911-4FC9-B760-01D6F4E7B339}" srcOrd="4" destOrd="0" presId="urn:microsoft.com/office/officeart/2005/8/layout/vProcess5"/>
    <dgm:cxn modelId="{86A1F7BF-0F85-45F2-8742-DBD25C36D198}" type="presParOf" srcId="{CBBD9108-66A6-4F28-B35F-A9A13BE92A50}" destId="{66F5BCD6-F981-49E4-B1E2-5D30E9A22B85}" srcOrd="5" destOrd="0" presId="urn:microsoft.com/office/officeart/2005/8/layout/vProcess5"/>
    <dgm:cxn modelId="{E7CDD437-32B6-4232-A842-680ADFF3B6C3}" type="presParOf" srcId="{CBBD9108-66A6-4F28-B35F-A9A13BE92A50}" destId="{124457B0-28C4-4B29-B449-9D9830A3BCC3}" srcOrd="6" destOrd="0" presId="urn:microsoft.com/office/officeart/2005/8/layout/vProcess5"/>
    <dgm:cxn modelId="{55A4BCFC-8B58-4CBF-921D-BEA65DF0305D}" type="presParOf" srcId="{CBBD9108-66A6-4F28-B35F-A9A13BE92A50}" destId="{75B18114-4648-4EEB-BF50-1AC12CC6A217}" srcOrd="7" destOrd="0" presId="urn:microsoft.com/office/officeart/2005/8/layout/vProcess5"/>
    <dgm:cxn modelId="{51F4C45B-8CEE-4289-903F-5D443C6262D6}" type="presParOf" srcId="{CBBD9108-66A6-4F28-B35F-A9A13BE92A50}" destId="{73971E0A-07A4-44C8-AC6A-8F3A43DC7E60}" srcOrd="8" destOrd="0" presId="urn:microsoft.com/office/officeart/2005/8/layout/vProcess5"/>
    <dgm:cxn modelId="{3A5B9B71-92A3-42BB-9C50-0DA54953A78D}" type="presParOf" srcId="{CBBD9108-66A6-4F28-B35F-A9A13BE92A50}" destId="{5FC77C31-C128-403B-8524-95AC9FDFFF3F}" srcOrd="9" destOrd="0" presId="urn:microsoft.com/office/officeart/2005/8/layout/vProcess5"/>
    <dgm:cxn modelId="{B217B0AC-00FA-4C68-87D8-514CC63A1EE5}" type="presParOf" srcId="{CBBD9108-66A6-4F28-B35F-A9A13BE92A50}" destId="{EF85D29A-D259-47BE-A255-BD4F984AAC6E}" srcOrd="10" destOrd="0" presId="urn:microsoft.com/office/officeart/2005/8/layout/vProcess5"/>
    <dgm:cxn modelId="{55668941-FCBC-4109-BE5C-B0A7FE100779}" type="presParOf" srcId="{CBBD9108-66A6-4F28-B35F-A9A13BE92A50}" destId="{994CCAFC-996B-40C3-A5C4-89C5C9276D0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A4EA6F-65F4-42EE-90F3-2EA2C399F18E}"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2E7E6121-F3AE-43C7-89C4-D1BA4102483D}">
      <dgm:prSet custT="1"/>
      <dgm:spPr/>
      <dgm:t>
        <a:bodyPr/>
        <a:lstStyle/>
        <a:p>
          <a:r>
            <a:rPr lang="en-US" sz="2000" dirty="0"/>
            <a:t>Many people with disabilities receive incorrect information about how employment will affect their benefits.</a:t>
          </a:r>
        </a:p>
      </dgm:t>
    </dgm:pt>
    <dgm:pt modelId="{63F59FD1-3A55-4419-97AD-D77BFA57116D}" type="parTrans" cxnId="{7CFA7066-DE83-43C2-BAD1-82AFD9BE0DF0}">
      <dgm:prSet/>
      <dgm:spPr/>
      <dgm:t>
        <a:bodyPr/>
        <a:lstStyle/>
        <a:p>
          <a:endParaRPr lang="en-US"/>
        </a:p>
      </dgm:t>
    </dgm:pt>
    <dgm:pt modelId="{BD6DEDC0-46E0-4593-8915-03A6D5A67D74}" type="sibTrans" cxnId="{7CFA7066-DE83-43C2-BAD1-82AFD9BE0DF0}">
      <dgm:prSet phldrT="01" phldr="0"/>
      <dgm:spPr/>
      <dgm:t>
        <a:bodyPr/>
        <a:lstStyle/>
        <a:p>
          <a:r>
            <a:rPr lang="en-US" dirty="0"/>
            <a:t>01</a:t>
          </a:r>
        </a:p>
      </dgm:t>
    </dgm:pt>
    <dgm:pt modelId="{DE766C30-532D-4D77-A709-40DA3175E8C3}">
      <dgm:prSet custT="1"/>
      <dgm:spPr/>
      <dgm:t>
        <a:bodyPr/>
        <a:lstStyle/>
        <a:p>
          <a:r>
            <a:rPr lang="en-US" sz="2000" dirty="0"/>
            <a:t>Many people with disabilities are unaware of Work Incentives or do not understand the rules that govern their application.</a:t>
          </a:r>
        </a:p>
      </dgm:t>
    </dgm:pt>
    <dgm:pt modelId="{2564C219-96F4-4DEC-83F2-B22FC6CF6E01}" type="parTrans" cxnId="{E3CD597C-7A57-43EC-93E9-59D0ACEFB05E}">
      <dgm:prSet/>
      <dgm:spPr/>
      <dgm:t>
        <a:bodyPr/>
        <a:lstStyle/>
        <a:p>
          <a:endParaRPr lang="en-US"/>
        </a:p>
      </dgm:t>
    </dgm:pt>
    <dgm:pt modelId="{B70F0D9C-7921-4CE8-A013-DFECE439B46B}" type="sibTrans" cxnId="{E3CD597C-7A57-43EC-93E9-59D0ACEFB05E}">
      <dgm:prSet phldrT="02" phldr="0"/>
      <dgm:spPr/>
      <dgm:t>
        <a:bodyPr/>
        <a:lstStyle/>
        <a:p>
          <a:r>
            <a:rPr lang="en-US" dirty="0"/>
            <a:t>02</a:t>
          </a:r>
        </a:p>
      </dgm:t>
    </dgm:pt>
    <dgm:pt modelId="{692A8528-4715-4190-9F3E-45D49E3C2E33}">
      <dgm:prSet custT="1"/>
      <dgm:spPr/>
      <dgm:t>
        <a:bodyPr/>
        <a:lstStyle/>
        <a:p>
          <a:r>
            <a:rPr lang="en-US" sz="2000" dirty="0"/>
            <a:t>Parents and guardians are reluctant to encourage work lest their students lose key benefits. </a:t>
          </a:r>
        </a:p>
        <a:p>
          <a:endParaRPr lang="en-US" sz="1800" dirty="0"/>
        </a:p>
      </dgm:t>
    </dgm:pt>
    <dgm:pt modelId="{0D184B12-4001-4265-8D23-EFBF527E96FF}" type="parTrans" cxnId="{9E204F90-330E-458E-B784-895C86BE5BC6}">
      <dgm:prSet/>
      <dgm:spPr/>
      <dgm:t>
        <a:bodyPr/>
        <a:lstStyle/>
        <a:p>
          <a:endParaRPr lang="en-US"/>
        </a:p>
      </dgm:t>
    </dgm:pt>
    <dgm:pt modelId="{9A1B39EA-0B26-433B-B46C-A61E47CA9430}" type="sibTrans" cxnId="{9E204F90-330E-458E-B784-895C86BE5BC6}">
      <dgm:prSet phldrT="03" phldr="0"/>
      <dgm:spPr/>
      <dgm:t>
        <a:bodyPr/>
        <a:lstStyle/>
        <a:p>
          <a:r>
            <a:rPr lang="en-US" dirty="0"/>
            <a:t>03</a:t>
          </a:r>
        </a:p>
      </dgm:t>
    </dgm:pt>
    <dgm:pt modelId="{D39D4E4F-0CC2-4F92-A4D2-7A2536C42799}">
      <dgm:prSet custT="1"/>
      <dgm:spPr/>
      <dgm:t>
        <a:bodyPr/>
        <a:lstStyle/>
        <a:p>
          <a:r>
            <a:rPr lang="en-US" sz="2000" dirty="0"/>
            <a:t>School transition staff are unfamiliar with Work Incentives and are reluctant to give students and families incorrect information.</a:t>
          </a:r>
        </a:p>
      </dgm:t>
    </dgm:pt>
    <dgm:pt modelId="{4E514C28-A7C2-40F7-AA65-7EDA322EE6FC}" type="parTrans" cxnId="{DA7DC472-4861-4DB2-AC73-DD991B59F0EC}">
      <dgm:prSet/>
      <dgm:spPr/>
      <dgm:t>
        <a:bodyPr/>
        <a:lstStyle/>
        <a:p>
          <a:endParaRPr lang="en-US"/>
        </a:p>
      </dgm:t>
    </dgm:pt>
    <dgm:pt modelId="{D29DD0FD-24F8-4B41-BD08-34C1870CBB4D}" type="sibTrans" cxnId="{DA7DC472-4861-4DB2-AC73-DD991B59F0EC}">
      <dgm:prSet phldrT="04" phldr="0"/>
      <dgm:spPr/>
      <dgm:t>
        <a:bodyPr/>
        <a:lstStyle/>
        <a:p>
          <a:r>
            <a:rPr lang="en-US" dirty="0"/>
            <a:t>04</a:t>
          </a:r>
        </a:p>
      </dgm:t>
    </dgm:pt>
    <dgm:pt modelId="{1A405198-D714-4686-B813-B8CFAC69FC8F}" type="pres">
      <dgm:prSet presAssocID="{48A4EA6F-65F4-42EE-90F3-2EA2C399F18E}" presName="Name0" presStyleCnt="0">
        <dgm:presLayoutVars>
          <dgm:animLvl val="lvl"/>
          <dgm:resizeHandles val="exact"/>
        </dgm:presLayoutVars>
      </dgm:prSet>
      <dgm:spPr/>
    </dgm:pt>
    <dgm:pt modelId="{F5E1AD81-D68F-4363-8E01-3A4A9586BEB4}" type="pres">
      <dgm:prSet presAssocID="{2E7E6121-F3AE-43C7-89C4-D1BA4102483D}" presName="compositeNode" presStyleCnt="0">
        <dgm:presLayoutVars>
          <dgm:bulletEnabled val="1"/>
        </dgm:presLayoutVars>
      </dgm:prSet>
      <dgm:spPr/>
    </dgm:pt>
    <dgm:pt modelId="{856079D0-6E26-437A-B07B-882D5F39A29D}" type="pres">
      <dgm:prSet presAssocID="{2E7E6121-F3AE-43C7-89C4-D1BA4102483D}" presName="bgRect" presStyleLbl="alignNode1" presStyleIdx="0" presStyleCnt="4" custScaleY="119307"/>
      <dgm:spPr/>
    </dgm:pt>
    <dgm:pt modelId="{074B4DDC-B833-4758-B5AC-519D7FDA2B71}" type="pres">
      <dgm:prSet presAssocID="{BD6DEDC0-46E0-4593-8915-03A6D5A67D74}" presName="sibTransNodeRect" presStyleLbl="alignNode1" presStyleIdx="0" presStyleCnt="4" custScaleX="65395" custScaleY="66663" custLinFactNeighborX="-17418" custLinFactNeighborY="-14071">
        <dgm:presLayoutVars>
          <dgm:chMax val="0"/>
          <dgm:bulletEnabled val="1"/>
        </dgm:presLayoutVars>
      </dgm:prSet>
      <dgm:spPr/>
    </dgm:pt>
    <dgm:pt modelId="{9F5F759D-98F4-4C7D-86F3-B58476CC1DB9}" type="pres">
      <dgm:prSet presAssocID="{2E7E6121-F3AE-43C7-89C4-D1BA4102483D}" presName="nodeRect" presStyleLbl="alignNode1" presStyleIdx="0" presStyleCnt="4">
        <dgm:presLayoutVars>
          <dgm:bulletEnabled val="1"/>
        </dgm:presLayoutVars>
      </dgm:prSet>
      <dgm:spPr/>
    </dgm:pt>
    <dgm:pt modelId="{7F34446E-73AA-4BCD-B7C3-E1E6D301C0FF}" type="pres">
      <dgm:prSet presAssocID="{BD6DEDC0-46E0-4593-8915-03A6D5A67D74}" presName="sibTrans" presStyleCnt="0"/>
      <dgm:spPr/>
    </dgm:pt>
    <dgm:pt modelId="{30328501-E047-4CA5-A040-BD58973D73D6}" type="pres">
      <dgm:prSet presAssocID="{DE766C30-532D-4D77-A709-40DA3175E8C3}" presName="compositeNode" presStyleCnt="0">
        <dgm:presLayoutVars>
          <dgm:bulletEnabled val="1"/>
        </dgm:presLayoutVars>
      </dgm:prSet>
      <dgm:spPr/>
    </dgm:pt>
    <dgm:pt modelId="{59AD3940-7E4D-4233-A855-AF410A017196}" type="pres">
      <dgm:prSet presAssocID="{DE766C30-532D-4D77-A709-40DA3175E8C3}" presName="bgRect" presStyleLbl="alignNode1" presStyleIdx="1" presStyleCnt="4" custScaleY="119307"/>
      <dgm:spPr/>
    </dgm:pt>
    <dgm:pt modelId="{DE7CC994-4C21-48AD-B2EA-AF9C79193515}" type="pres">
      <dgm:prSet presAssocID="{B70F0D9C-7921-4CE8-A013-DFECE439B46B}" presName="sibTransNodeRect" presStyleLbl="alignNode1" presStyleIdx="1" presStyleCnt="4" custLinFactNeighborX="-3519" custLinFactNeighborY="-18329">
        <dgm:presLayoutVars>
          <dgm:chMax val="0"/>
          <dgm:bulletEnabled val="1"/>
        </dgm:presLayoutVars>
      </dgm:prSet>
      <dgm:spPr/>
    </dgm:pt>
    <dgm:pt modelId="{24D9DF6D-1D4D-41A9-B375-F1E1A6AB44BA}" type="pres">
      <dgm:prSet presAssocID="{DE766C30-532D-4D77-A709-40DA3175E8C3}" presName="nodeRect" presStyleLbl="alignNode1" presStyleIdx="1" presStyleCnt="4">
        <dgm:presLayoutVars>
          <dgm:bulletEnabled val="1"/>
        </dgm:presLayoutVars>
      </dgm:prSet>
      <dgm:spPr/>
    </dgm:pt>
    <dgm:pt modelId="{7DF63F13-2611-4927-BDA8-8DF3F6D843CA}" type="pres">
      <dgm:prSet presAssocID="{B70F0D9C-7921-4CE8-A013-DFECE439B46B}" presName="sibTrans" presStyleCnt="0"/>
      <dgm:spPr/>
    </dgm:pt>
    <dgm:pt modelId="{7BBEF746-B62D-4406-9169-E7BC943713D1}" type="pres">
      <dgm:prSet presAssocID="{692A8528-4715-4190-9F3E-45D49E3C2E33}" presName="compositeNode" presStyleCnt="0">
        <dgm:presLayoutVars>
          <dgm:bulletEnabled val="1"/>
        </dgm:presLayoutVars>
      </dgm:prSet>
      <dgm:spPr/>
    </dgm:pt>
    <dgm:pt modelId="{90593BD0-DCFC-4CB0-A9FE-82E8D49F6E98}" type="pres">
      <dgm:prSet presAssocID="{692A8528-4715-4190-9F3E-45D49E3C2E33}" presName="bgRect" presStyleLbl="alignNode1" presStyleIdx="2" presStyleCnt="4" custScaleY="119307" custLinFactNeighborX="-440" custLinFactNeighborY="-1429"/>
      <dgm:spPr/>
    </dgm:pt>
    <dgm:pt modelId="{9791BA61-62F6-4470-9E0E-6D8CDB3E0E2E}" type="pres">
      <dgm:prSet presAssocID="{9A1B39EA-0B26-433B-B46C-A61E47CA9430}" presName="sibTransNodeRect" presStyleLbl="alignNode1" presStyleIdx="2" presStyleCnt="4" custLinFactNeighborX="-440" custLinFactNeighborY="-20162">
        <dgm:presLayoutVars>
          <dgm:chMax val="0"/>
          <dgm:bulletEnabled val="1"/>
        </dgm:presLayoutVars>
      </dgm:prSet>
      <dgm:spPr/>
    </dgm:pt>
    <dgm:pt modelId="{A8E34A92-10EA-44B1-A15D-8CA2F4CECEB6}" type="pres">
      <dgm:prSet presAssocID="{692A8528-4715-4190-9F3E-45D49E3C2E33}" presName="nodeRect" presStyleLbl="alignNode1" presStyleIdx="2" presStyleCnt="4">
        <dgm:presLayoutVars>
          <dgm:bulletEnabled val="1"/>
        </dgm:presLayoutVars>
      </dgm:prSet>
      <dgm:spPr/>
    </dgm:pt>
    <dgm:pt modelId="{6D7FE442-100D-432B-A0FD-6D3C2AB08361}" type="pres">
      <dgm:prSet presAssocID="{9A1B39EA-0B26-433B-B46C-A61E47CA9430}" presName="sibTrans" presStyleCnt="0"/>
      <dgm:spPr/>
    </dgm:pt>
    <dgm:pt modelId="{4F76A597-C871-456A-9780-756F6C395B99}" type="pres">
      <dgm:prSet presAssocID="{D39D4E4F-0CC2-4F92-A4D2-7A2536C42799}" presName="compositeNode" presStyleCnt="0">
        <dgm:presLayoutVars>
          <dgm:bulletEnabled val="1"/>
        </dgm:presLayoutVars>
      </dgm:prSet>
      <dgm:spPr/>
    </dgm:pt>
    <dgm:pt modelId="{99A278FB-8E0E-444F-8727-48A9BB305494}" type="pres">
      <dgm:prSet presAssocID="{D39D4E4F-0CC2-4F92-A4D2-7A2536C42799}" presName="bgRect" presStyleLbl="alignNode1" presStyleIdx="3" presStyleCnt="4" custScaleY="119307"/>
      <dgm:spPr/>
    </dgm:pt>
    <dgm:pt modelId="{8C82B7DD-BA93-4810-8AD4-3AA06A5859BF}" type="pres">
      <dgm:prSet presAssocID="{D29DD0FD-24F8-4B41-BD08-34C1870CBB4D}" presName="sibTransNodeRect" presStyleLbl="alignNode1" presStyleIdx="3" presStyleCnt="4" custLinFactNeighborX="-148" custLinFactNeighborY="-19245">
        <dgm:presLayoutVars>
          <dgm:chMax val="0"/>
          <dgm:bulletEnabled val="1"/>
        </dgm:presLayoutVars>
      </dgm:prSet>
      <dgm:spPr/>
    </dgm:pt>
    <dgm:pt modelId="{19890B79-1F51-4C6B-AFB4-720588A9AECF}" type="pres">
      <dgm:prSet presAssocID="{D39D4E4F-0CC2-4F92-A4D2-7A2536C42799}" presName="nodeRect" presStyleLbl="alignNode1" presStyleIdx="3" presStyleCnt="4">
        <dgm:presLayoutVars>
          <dgm:bulletEnabled val="1"/>
        </dgm:presLayoutVars>
      </dgm:prSet>
      <dgm:spPr/>
    </dgm:pt>
  </dgm:ptLst>
  <dgm:cxnLst>
    <dgm:cxn modelId="{4C7C9323-95F4-4089-9CEB-F6E1E515BCE2}" type="presOf" srcId="{692A8528-4715-4190-9F3E-45D49E3C2E33}" destId="{90593BD0-DCFC-4CB0-A9FE-82E8D49F6E98}" srcOrd="0" destOrd="0" presId="urn:microsoft.com/office/officeart/2016/7/layout/LinearBlockProcessNumbered"/>
    <dgm:cxn modelId="{3B7B5A40-9900-48D0-B96B-CFD2D803CAE7}" type="presOf" srcId="{DE766C30-532D-4D77-A709-40DA3175E8C3}" destId="{24D9DF6D-1D4D-41A9-B375-F1E1A6AB44BA}" srcOrd="1" destOrd="0" presId="urn:microsoft.com/office/officeart/2016/7/layout/LinearBlockProcessNumbered"/>
    <dgm:cxn modelId="{28A4BD40-4D8B-4BFC-8033-26356B05173F}" type="presOf" srcId="{D39D4E4F-0CC2-4F92-A4D2-7A2536C42799}" destId="{99A278FB-8E0E-444F-8727-48A9BB305494}" srcOrd="0" destOrd="0" presId="urn:microsoft.com/office/officeart/2016/7/layout/LinearBlockProcessNumbered"/>
    <dgm:cxn modelId="{7CFA7066-DE83-43C2-BAD1-82AFD9BE0DF0}" srcId="{48A4EA6F-65F4-42EE-90F3-2EA2C399F18E}" destId="{2E7E6121-F3AE-43C7-89C4-D1BA4102483D}" srcOrd="0" destOrd="0" parTransId="{63F59FD1-3A55-4419-97AD-D77BFA57116D}" sibTransId="{BD6DEDC0-46E0-4593-8915-03A6D5A67D74}"/>
    <dgm:cxn modelId="{AB634247-FD42-4EA7-9BF6-5B55908B9707}" type="presOf" srcId="{D29DD0FD-24F8-4B41-BD08-34C1870CBB4D}" destId="{8C82B7DD-BA93-4810-8AD4-3AA06A5859BF}" srcOrd="0" destOrd="0" presId="urn:microsoft.com/office/officeart/2016/7/layout/LinearBlockProcessNumbered"/>
    <dgm:cxn modelId="{DA7DC472-4861-4DB2-AC73-DD991B59F0EC}" srcId="{48A4EA6F-65F4-42EE-90F3-2EA2C399F18E}" destId="{D39D4E4F-0CC2-4F92-A4D2-7A2536C42799}" srcOrd="3" destOrd="0" parTransId="{4E514C28-A7C2-40F7-AA65-7EDA322EE6FC}" sibTransId="{D29DD0FD-24F8-4B41-BD08-34C1870CBB4D}"/>
    <dgm:cxn modelId="{C5CC0053-8D31-47D1-97D3-F9F6F1C9E70C}" type="presOf" srcId="{2E7E6121-F3AE-43C7-89C4-D1BA4102483D}" destId="{856079D0-6E26-437A-B07B-882D5F39A29D}" srcOrd="0" destOrd="0" presId="urn:microsoft.com/office/officeart/2016/7/layout/LinearBlockProcessNumbered"/>
    <dgm:cxn modelId="{A2C1D87B-4E6A-49E5-971E-DF71E2B2C3F0}" type="presOf" srcId="{DE766C30-532D-4D77-A709-40DA3175E8C3}" destId="{59AD3940-7E4D-4233-A855-AF410A017196}" srcOrd="0" destOrd="0" presId="urn:microsoft.com/office/officeart/2016/7/layout/LinearBlockProcessNumbered"/>
    <dgm:cxn modelId="{E3CD597C-7A57-43EC-93E9-59D0ACEFB05E}" srcId="{48A4EA6F-65F4-42EE-90F3-2EA2C399F18E}" destId="{DE766C30-532D-4D77-A709-40DA3175E8C3}" srcOrd="1" destOrd="0" parTransId="{2564C219-96F4-4DEC-83F2-B22FC6CF6E01}" sibTransId="{B70F0D9C-7921-4CE8-A013-DFECE439B46B}"/>
    <dgm:cxn modelId="{4ED90984-02A5-4614-89A8-07892B84E385}" type="presOf" srcId="{48A4EA6F-65F4-42EE-90F3-2EA2C399F18E}" destId="{1A405198-D714-4686-B813-B8CFAC69FC8F}" srcOrd="0" destOrd="0" presId="urn:microsoft.com/office/officeart/2016/7/layout/LinearBlockProcessNumbered"/>
    <dgm:cxn modelId="{9E204F90-330E-458E-B784-895C86BE5BC6}" srcId="{48A4EA6F-65F4-42EE-90F3-2EA2C399F18E}" destId="{692A8528-4715-4190-9F3E-45D49E3C2E33}" srcOrd="2" destOrd="0" parTransId="{0D184B12-4001-4265-8D23-EFBF527E96FF}" sibTransId="{9A1B39EA-0B26-433B-B46C-A61E47CA9430}"/>
    <dgm:cxn modelId="{DFE0D29A-25F4-432C-A93F-4F4C980CF95D}" type="presOf" srcId="{D39D4E4F-0CC2-4F92-A4D2-7A2536C42799}" destId="{19890B79-1F51-4C6B-AFB4-720588A9AECF}" srcOrd="1" destOrd="0" presId="urn:microsoft.com/office/officeart/2016/7/layout/LinearBlockProcessNumbered"/>
    <dgm:cxn modelId="{9ADF00B3-19E8-44C2-AD82-F91465EAEE8F}" type="presOf" srcId="{692A8528-4715-4190-9F3E-45D49E3C2E33}" destId="{A8E34A92-10EA-44B1-A15D-8CA2F4CECEB6}" srcOrd="1" destOrd="0" presId="urn:microsoft.com/office/officeart/2016/7/layout/LinearBlockProcessNumbered"/>
    <dgm:cxn modelId="{517DA0B7-6A8A-4A87-812C-5B4BC21C9C2E}" type="presOf" srcId="{BD6DEDC0-46E0-4593-8915-03A6D5A67D74}" destId="{074B4DDC-B833-4758-B5AC-519D7FDA2B71}" srcOrd="0" destOrd="0" presId="urn:microsoft.com/office/officeart/2016/7/layout/LinearBlockProcessNumbered"/>
    <dgm:cxn modelId="{F04912DC-AA61-4488-8FBA-6662170FA0A7}" type="presOf" srcId="{2E7E6121-F3AE-43C7-89C4-D1BA4102483D}" destId="{9F5F759D-98F4-4C7D-86F3-B58476CC1DB9}" srcOrd="1" destOrd="0" presId="urn:microsoft.com/office/officeart/2016/7/layout/LinearBlockProcessNumbered"/>
    <dgm:cxn modelId="{E03DDFDE-A1AE-4A25-8A6A-0D20C0D8E6E2}" type="presOf" srcId="{9A1B39EA-0B26-433B-B46C-A61E47CA9430}" destId="{9791BA61-62F6-4470-9E0E-6D8CDB3E0E2E}" srcOrd="0" destOrd="0" presId="urn:microsoft.com/office/officeart/2016/7/layout/LinearBlockProcessNumbered"/>
    <dgm:cxn modelId="{A81910FF-CE70-422C-BF10-125A3E6831B3}" type="presOf" srcId="{B70F0D9C-7921-4CE8-A013-DFECE439B46B}" destId="{DE7CC994-4C21-48AD-B2EA-AF9C79193515}" srcOrd="0" destOrd="0" presId="urn:microsoft.com/office/officeart/2016/7/layout/LinearBlockProcessNumbered"/>
    <dgm:cxn modelId="{329A4303-3A98-4C5E-A387-3B054E79E78C}" type="presParOf" srcId="{1A405198-D714-4686-B813-B8CFAC69FC8F}" destId="{F5E1AD81-D68F-4363-8E01-3A4A9586BEB4}" srcOrd="0" destOrd="0" presId="urn:microsoft.com/office/officeart/2016/7/layout/LinearBlockProcessNumbered"/>
    <dgm:cxn modelId="{34BA4B03-E23B-4303-8BD5-FFB3342B3F9E}" type="presParOf" srcId="{F5E1AD81-D68F-4363-8E01-3A4A9586BEB4}" destId="{856079D0-6E26-437A-B07B-882D5F39A29D}" srcOrd="0" destOrd="0" presId="urn:microsoft.com/office/officeart/2016/7/layout/LinearBlockProcessNumbered"/>
    <dgm:cxn modelId="{DF975F78-D7F5-4BE1-A8CC-592CC84E1145}" type="presParOf" srcId="{F5E1AD81-D68F-4363-8E01-3A4A9586BEB4}" destId="{074B4DDC-B833-4758-B5AC-519D7FDA2B71}" srcOrd="1" destOrd="0" presId="urn:microsoft.com/office/officeart/2016/7/layout/LinearBlockProcessNumbered"/>
    <dgm:cxn modelId="{43155E30-5F51-4CE2-8388-0DE45856E84A}" type="presParOf" srcId="{F5E1AD81-D68F-4363-8E01-3A4A9586BEB4}" destId="{9F5F759D-98F4-4C7D-86F3-B58476CC1DB9}" srcOrd="2" destOrd="0" presId="urn:microsoft.com/office/officeart/2016/7/layout/LinearBlockProcessNumbered"/>
    <dgm:cxn modelId="{6282A7D5-ED09-4CF0-BD20-32A78091AC48}" type="presParOf" srcId="{1A405198-D714-4686-B813-B8CFAC69FC8F}" destId="{7F34446E-73AA-4BCD-B7C3-E1E6D301C0FF}" srcOrd="1" destOrd="0" presId="urn:microsoft.com/office/officeart/2016/7/layout/LinearBlockProcessNumbered"/>
    <dgm:cxn modelId="{A3736EB5-FAC9-43C2-9D2D-78C29E65B532}" type="presParOf" srcId="{1A405198-D714-4686-B813-B8CFAC69FC8F}" destId="{30328501-E047-4CA5-A040-BD58973D73D6}" srcOrd="2" destOrd="0" presId="urn:microsoft.com/office/officeart/2016/7/layout/LinearBlockProcessNumbered"/>
    <dgm:cxn modelId="{44B4AD0D-3C24-4DB7-BE69-60C8BF2418F9}" type="presParOf" srcId="{30328501-E047-4CA5-A040-BD58973D73D6}" destId="{59AD3940-7E4D-4233-A855-AF410A017196}" srcOrd="0" destOrd="0" presId="urn:microsoft.com/office/officeart/2016/7/layout/LinearBlockProcessNumbered"/>
    <dgm:cxn modelId="{13A0F40D-B9D8-4FDC-B49A-EA18C601F805}" type="presParOf" srcId="{30328501-E047-4CA5-A040-BD58973D73D6}" destId="{DE7CC994-4C21-48AD-B2EA-AF9C79193515}" srcOrd="1" destOrd="0" presId="urn:microsoft.com/office/officeart/2016/7/layout/LinearBlockProcessNumbered"/>
    <dgm:cxn modelId="{3578FC48-2BA7-47B8-89BA-0F5B2AB743EA}" type="presParOf" srcId="{30328501-E047-4CA5-A040-BD58973D73D6}" destId="{24D9DF6D-1D4D-41A9-B375-F1E1A6AB44BA}" srcOrd="2" destOrd="0" presId="urn:microsoft.com/office/officeart/2016/7/layout/LinearBlockProcessNumbered"/>
    <dgm:cxn modelId="{B5FFFECF-5D91-4F8C-9860-21CCEAD5450B}" type="presParOf" srcId="{1A405198-D714-4686-B813-B8CFAC69FC8F}" destId="{7DF63F13-2611-4927-BDA8-8DF3F6D843CA}" srcOrd="3" destOrd="0" presId="urn:microsoft.com/office/officeart/2016/7/layout/LinearBlockProcessNumbered"/>
    <dgm:cxn modelId="{1CF43E1F-9D13-4EC7-961B-FF54A68C220E}" type="presParOf" srcId="{1A405198-D714-4686-B813-B8CFAC69FC8F}" destId="{7BBEF746-B62D-4406-9169-E7BC943713D1}" srcOrd="4" destOrd="0" presId="urn:microsoft.com/office/officeart/2016/7/layout/LinearBlockProcessNumbered"/>
    <dgm:cxn modelId="{07078D95-615C-4913-9D18-51F740DDBAC5}" type="presParOf" srcId="{7BBEF746-B62D-4406-9169-E7BC943713D1}" destId="{90593BD0-DCFC-4CB0-A9FE-82E8D49F6E98}" srcOrd="0" destOrd="0" presId="urn:microsoft.com/office/officeart/2016/7/layout/LinearBlockProcessNumbered"/>
    <dgm:cxn modelId="{2BBEBFA6-CD4A-46EA-B578-768109767724}" type="presParOf" srcId="{7BBEF746-B62D-4406-9169-E7BC943713D1}" destId="{9791BA61-62F6-4470-9E0E-6D8CDB3E0E2E}" srcOrd="1" destOrd="0" presId="urn:microsoft.com/office/officeart/2016/7/layout/LinearBlockProcessNumbered"/>
    <dgm:cxn modelId="{23E62CBC-C015-45FC-8364-731BA5B38822}" type="presParOf" srcId="{7BBEF746-B62D-4406-9169-E7BC943713D1}" destId="{A8E34A92-10EA-44B1-A15D-8CA2F4CECEB6}" srcOrd="2" destOrd="0" presId="urn:microsoft.com/office/officeart/2016/7/layout/LinearBlockProcessNumbered"/>
    <dgm:cxn modelId="{214030EE-4BED-4D44-9AF4-190C88282464}" type="presParOf" srcId="{1A405198-D714-4686-B813-B8CFAC69FC8F}" destId="{6D7FE442-100D-432B-A0FD-6D3C2AB08361}" srcOrd="5" destOrd="0" presId="urn:microsoft.com/office/officeart/2016/7/layout/LinearBlockProcessNumbered"/>
    <dgm:cxn modelId="{196C2FFC-51E2-4272-A5D7-2330BA1FCA2D}" type="presParOf" srcId="{1A405198-D714-4686-B813-B8CFAC69FC8F}" destId="{4F76A597-C871-456A-9780-756F6C395B99}" srcOrd="6" destOrd="0" presId="urn:microsoft.com/office/officeart/2016/7/layout/LinearBlockProcessNumbered"/>
    <dgm:cxn modelId="{F8A1186E-B109-4ED1-A234-19AF128A8099}" type="presParOf" srcId="{4F76A597-C871-456A-9780-756F6C395B99}" destId="{99A278FB-8E0E-444F-8727-48A9BB305494}" srcOrd="0" destOrd="0" presId="urn:microsoft.com/office/officeart/2016/7/layout/LinearBlockProcessNumbered"/>
    <dgm:cxn modelId="{6BE1F160-1AB1-4C93-9BA5-CD234035BE9B}" type="presParOf" srcId="{4F76A597-C871-456A-9780-756F6C395B99}" destId="{8C82B7DD-BA93-4810-8AD4-3AA06A5859BF}" srcOrd="1" destOrd="0" presId="urn:microsoft.com/office/officeart/2016/7/layout/LinearBlockProcessNumbered"/>
    <dgm:cxn modelId="{60BDCF0F-AE8F-4A4F-833C-3EA88D9D3C99}" type="presParOf" srcId="{4F76A597-C871-456A-9780-756F6C395B99}" destId="{19890B79-1F51-4C6B-AFB4-720588A9AEC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C373AA-C50A-4174-8830-0E6AF865130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1F3FBB8-EB65-4FF3-AA19-9577CAFA7E84}">
      <dgm:prSet/>
      <dgm:spPr/>
      <dgm:t>
        <a:bodyPr/>
        <a:lstStyle/>
        <a:p>
          <a:r>
            <a:rPr lang="en-US" dirty="0"/>
            <a:t>School educators are experts in academic and vocational education.  Their primary role is to help students develop transition plans that build on students’ strengths and interests.</a:t>
          </a:r>
        </a:p>
      </dgm:t>
    </dgm:pt>
    <dgm:pt modelId="{D3E0F472-71EB-449B-875E-F6F0D686DDB9}" type="parTrans" cxnId="{48A63041-DB3C-4A15-B020-44E6957D95C0}">
      <dgm:prSet/>
      <dgm:spPr/>
      <dgm:t>
        <a:bodyPr/>
        <a:lstStyle/>
        <a:p>
          <a:endParaRPr lang="en-US"/>
        </a:p>
      </dgm:t>
    </dgm:pt>
    <dgm:pt modelId="{786F8F97-D5CE-4878-9BD0-4A1317A8B784}" type="sibTrans" cxnId="{48A63041-DB3C-4A15-B020-44E6957D95C0}">
      <dgm:prSet/>
      <dgm:spPr/>
      <dgm:t>
        <a:bodyPr/>
        <a:lstStyle/>
        <a:p>
          <a:endParaRPr lang="en-US"/>
        </a:p>
      </dgm:t>
    </dgm:pt>
    <dgm:pt modelId="{6501B611-AA74-453E-BD33-0955D85F2638}">
      <dgm:prSet/>
      <dgm:spPr/>
      <dgm:t>
        <a:bodyPr/>
        <a:lstStyle/>
        <a:p>
          <a:r>
            <a:rPr lang="en-US" dirty="0"/>
            <a:t>Per the US Department of Education as well as the Illinois State Board of Education, the goal of transition planning is to prepare students with disabilities for further education, independent living and </a:t>
          </a:r>
          <a:r>
            <a:rPr lang="en-US" b="1" i="1" dirty="0"/>
            <a:t>employment.</a:t>
          </a:r>
          <a:endParaRPr lang="en-US" dirty="0"/>
        </a:p>
      </dgm:t>
    </dgm:pt>
    <dgm:pt modelId="{C7CB4081-40CD-44BF-B8DD-68EB25294EEF}" type="parTrans" cxnId="{60E59331-9306-494E-B9E5-328533C64E8D}">
      <dgm:prSet/>
      <dgm:spPr/>
      <dgm:t>
        <a:bodyPr/>
        <a:lstStyle/>
        <a:p>
          <a:endParaRPr lang="en-US"/>
        </a:p>
      </dgm:t>
    </dgm:pt>
    <dgm:pt modelId="{AEF84890-5DC6-4F77-9FFD-D00A45543892}" type="sibTrans" cxnId="{60E59331-9306-494E-B9E5-328533C64E8D}">
      <dgm:prSet/>
      <dgm:spPr/>
      <dgm:t>
        <a:bodyPr/>
        <a:lstStyle/>
        <a:p>
          <a:endParaRPr lang="en-US"/>
        </a:p>
      </dgm:t>
    </dgm:pt>
    <dgm:pt modelId="{2E8BEB9D-8792-451F-960B-109DA8F4D728}">
      <dgm:prSet/>
      <dgm:spPr/>
      <dgm:t>
        <a:bodyPr/>
        <a:lstStyle/>
        <a:p>
          <a:r>
            <a:rPr lang="en-US" dirty="0"/>
            <a:t>Many students with disabilities can be successful in competitive, integrated employment, but sill still rely on Social Security cash benefits to achieve maximum financial stability..</a:t>
          </a:r>
        </a:p>
      </dgm:t>
    </dgm:pt>
    <dgm:pt modelId="{7E4EE748-7624-436C-95E6-8D28F8E67167}" type="parTrans" cxnId="{036763E7-6151-49FA-ACBD-2813E19CD378}">
      <dgm:prSet/>
      <dgm:spPr/>
      <dgm:t>
        <a:bodyPr/>
        <a:lstStyle/>
        <a:p>
          <a:endParaRPr lang="en-US"/>
        </a:p>
      </dgm:t>
    </dgm:pt>
    <dgm:pt modelId="{589233B9-BD7C-485F-A194-A25351D6255C}" type="sibTrans" cxnId="{036763E7-6151-49FA-ACBD-2813E19CD378}">
      <dgm:prSet/>
      <dgm:spPr/>
      <dgm:t>
        <a:bodyPr/>
        <a:lstStyle/>
        <a:p>
          <a:endParaRPr lang="en-US"/>
        </a:p>
      </dgm:t>
    </dgm:pt>
    <dgm:pt modelId="{D017AABA-95A1-4B42-A646-AB0D18334B98}">
      <dgm:prSet/>
      <dgm:spPr/>
      <dgm:t>
        <a:bodyPr/>
        <a:lstStyle/>
        <a:p>
          <a:r>
            <a:rPr lang="en-US" dirty="0"/>
            <a:t>Many students with disabilities can be successful in competitive, integrated employment but will still require adult support services funded by Medicaid Waiver to achieve maximum independence.</a:t>
          </a:r>
        </a:p>
      </dgm:t>
    </dgm:pt>
    <dgm:pt modelId="{BDCB476E-8967-482E-84EE-9677822FEC56}" type="parTrans" cxnId="{B87888A1-E234-4496-BC05-676D46D1943A}">
      <dgm:prSet/>
      <dgm:spPr/>
      <dgm:t>
        <a:bodyPr/>
        <a:lstStyle/>
        <a:p>
          <a:endParaRPr lang="en-US"/>
        </a:p>
      </dgm:t>
    </dgm:pt>
    <dgm:pt modelId="{063D9EEB-DAA6-4F4D-895C-2B387D91B03C}" type="sibTrans" cxnId="{B87888A1-E234-4496-BC05-676D46D1943A}">
      <dgm:prSet/>
      <dgm:spPr/>
      <dgm:t>
        <a:bodyPr/>
        <a:lstStyle/>
        <a:p>
          <a:endParaRPr lang="en-US"/>
        </a:p>
      </dgm:t>
    </dgm:pt>
    <dgm:pt modelId="{E9A0C6A0-B5A5-4252-99B3-17DD9996EFBC}">
      <dgm:prSet/>
      <dgm:spPr/>
      <dgm:t>
        <a:bodyPr/>
        <a:lstStyle/>
        <a:p>
          <a:r>
            <a:rPr lang="en-US" dirty="0"/>
            <a:t>To properly balance the goal of obtaining employment with the goal of maintaining benefits, transition programs can add benefits counselors to the transition team and process.</a:t>
          </a:r>
        </a:p>
      </dgm:t>
    </dgm:pt>
    <dgm:pt modelId="{223BB517-BFE5-4649-A6CB-505E7901B0DF}" type="parTrans" cxnId="{5DEC60B5-9404-4157-BA26-C242A8EFC00F}">
      <dgm:prSet/>
      <dgm:spPr/>
      <dgm:t>
        <a:bodyPr/>
        <a:lstStyle/>
        <a:p>
          <a:endParaRPr lang="en-US"/>
        </a:p>
      </dgm:t>
    </dgm:pt>
    <dgm:pt modelId="{E6FDEFB5-A33F-43E0-B606-4DB725235331}" type="sibTrans" cxnId="{5DEC60B5-9404-4157-BA26-C242A8EFC00F}">
      <dgm:prSet/>
      <dgm:spPr/>
      <dgm:t>
        <a:bodyPr/>
        <a:lstStyle/>
        <a:p>
          <a:endParaRPr lang="en-US"/>
        </a:p>
      </dgm:t>
    </dgm:pt>
    <dgm:pt modelId="{4FDD4ED7-E254-4CCE-A25F-46E75C652025}" type="pres">
      <dgm:prSet presAssocID="{C3C373AA-C50A-4174-8830-0E6AF8651309}" presName="linear" presStyleCnt="0">
        <dgm:presLayoutVars>
          <dgm:animLvl val="lvl"/>
          <dgm:resizeHandles val="exact"/>
        </dgm:presLayoutVars>
      </dgm:prSet>
      <dgm:spPr/>
    </dgm:pt>
    <dgm:pt modelId="{00B233B3-1CAB-4D22-9626-B8F7D658931E}" type="pres">
      <dgm:prSet presAssocID="{41F3FBB8-EB65-4FF3-AA19-9577CAFA7E84}" presName="parentText" presStyleLbl="node1" presStyleIdx="0" presStyleCnt="5">
        <dgm:presLayoutVars>
          <dgm:chMax val="0"/>
          <dgm:bulletEnabled val="1"/>
        </dgm:presLayoutVars>
      </dgm:prSet>
      <dgm:spPr/>
    </dgm:pt>
    <dgm:pt modelId="{EC7E5886-2ADC-4C9A-AA26-7E60B288528F}" type="pres">
      <dgm:prSet presAssocID="{786F8F97-D5CE-4878-9BD0-4A1317A8B784}" presName="spacer" presStyleCnt="0"/>
      <dgm:spPr/>
    </dgm:pt>
    <dgm:pt modelId="{C0A1AD12-A8BE-4E96-88AC-4A9BD8A9303B}" type="pres">
      <dgm:prSet presAssocID="{6501B611-AA74-453E-BD33-0955D85F2638}" presName="parentText" presStyleLbl="node1" presStyleIdx="1" presStyleCnt="5">
        <dgm:presLayoutVars>
          <dgm:chMax val="0"/>
          <dgm:bulletEnabled val="1"/>
        </dgm:presLayoutVars>
      </dgm:prSet>
      <dgm:spPr/>
    </dgm:pt>
    <dgm:pt modelId="{D5632104-CD7D-4277-8E16-A56DE67038C7}" type="pres">
      <dgm:prSet presAssocID="{AEF84890-5DC6-4F77-9FFD-D00A45543892}" presName="spacer" presStyleCnt="0"/>
      <dgm:spPr/>
    </dgm:pt>
    <dgm:pt modelId="{DA439F67-2906-4046-966E-F7CF9C30DD14}" type="pres">
      <dgm:prSet presAssocID="{2E8BEB9D-8792-451F-960B-109DA8F4D728}" presName="parentText" presStyleLbl="node1" presStyleIdx="2" presStyleCnt="5">
        <dgm:presLayoutVars>
          <dgm:chMax val="0"/>
          <dgm:bulletEnabled val="1"/>
        </dgm:presLayoutVars>
      </dgm:prSet>
      <dgm:spPr/>
    </dgm:pt>
    <dgm:pt modelId="{D89A5828-E897-48F9-B274-363D2F987B41}" type="pres">
      <dgm:prSet presAssocID="{589233B9-BD7C-485F-A194-A25351D6255C}" presName="spacer" presStyleCnt="0"/>
      <dgm:spPr/>
    </dgm:pt>
    <dgm:pt modelId="{70974AF9-0EB7-4F1A-80EF-92400F53846D}" type="pres">
      <dgm:prSet presAssocID="{D017AABA-95A1-4B42-A646-AB0D18334B98}" presName="parentText" presStyleLbl="node1" presStyleIdx="3" presStyleCnt="5">
        <dgm:presLayoutVars>
          <dgm:chMax val="0"/>
          <dgm:bulletEnabled val="1"/>
        </dgm:presLayoutVars>
      </dgm:prSet>
      <dgm:spPr/>
    </dgm:pt>
    <dgm:pt modelId="{72BCC049-5621-4CE0-A29B-A4AC4C72757B}" type="pres">
      <dgm:prSet presAssocID="{063D9EEB-DAA6-4F4D-895C-2B387D91B03C}" presName="spacer" presStyleCnt="0"/>
      <dgm:spPr/>
    </dgm:pt>
    <dgm:pt modelId="{A530649D-A5F4-4FC6-89F4-B743BDECC689}" type="pres">
      <dgm:prSet presAssocID="{E9A0C6A0-B5A5-4252-99B3-17DD9996EFBC}" presName="parentText" presStyleLbl="node1" presStyleIdx="4" presStyleCnt="5">
        <dgm:presLayoutVars>
          <dgm:chMax val="0"/>
          <dgm:bulletEnabled val="1"/>
        </dgm:presLayoutVars>
      </dgm:prSet>
      <dgm:spPr/>
    </dgm:pt>
  </dgm:ptLst>
  <dgm:cxnLst>
    <dgm:cxn modelId="{82A7D924-38F5-443B-9CCE-B567FB487D6C}" type="presOf" srcId="{41F3FBB8-EB65-4FF3-AA19-9577CAFA7E84}" destId="{00B233B3-1CAB-4D22-9626-B8F7D658931E}" srcOrd="0" destOrd="0" presId="urn:microsoft.com/office/officeart/2005/8/layout/vList2"/>
    <dgm:cxn modelId="{60E59331-9306-494E-B9E5-328533C64E8D}" srcId="{C3C373AA-C50A-4174-8830-0E6AF8651309}" destId="{6501B611-AA74-453E-BD33-0955D85F2638}" srcOrd="1" destOrd="0" parTransId="{C7CB4081-40CD-44BF-B8DD-68EB25294EEF}" sibTransId="{AEF84890-5DC6-4F77-9FFD-D00A45543892}"/>
    <dgm:cxn modelId="{48A63041-DB3C-4A15-B020-44E6957D95C0}" srcId="{C3C373AA-C50A-4174-8830-0E6AF8651309}" destId="{41F3FBB8-EB65-4FF3-AA19-9577CAFA7E84}" srcOrd="0" destOrd="0" parTransId="{D3E0F472-71EB-449B-875E-F6F0D686DDB9}" sibTransId="{786F8F97-D5CE-4878-9BD0-4A1317A8B784}"/>
    <dgm:cxn modelId="{0C958464-C17F-4CDF-9326-371BE466AC28}" type="presOf" srcId="{2E8BEB9D-8792-451F-960B-109DA8F4D728}" destId="{DA439F67-2906-4046-966E-F7CF9C30DD14}" srcOrd="0" destOrd="0" presId="urn:microsoft.com/office/officeart/2005/8/layout/vList2"/>
    <dgm:cxn modelId="{587A696A-3EFD-4A4B-BE3B-BC1C7528640E}" type="presOf" srcId="{E9A0C6A0-B5A5-4252-99B3-17DD9996EFBC}" destId="{A530649D-A5F4-4FC6-89F4-B743BDECC689}" srcOrd="0" destOrd="0" presId="urn:microsoft.com/office/officeart/2005/8/layout/vList2"/>
    <dgm:cxn modelId="{36BA8288-3A15-4AC1-B39A-2388F0E5B538}" type="presOf" srcId="{C3C373AA-C50A-4174-8830-0E6AF8651309}" destId="{4FDD4ED7-E254-4CCE-A25F-46E75C652025}" srcOrd="0" destOrd="0" presId="urn:microsoft.com/office/officeart/2005/8/layout/vList2"/>
    <dgm:cxn modelId="{EE6EF195-9E1A-4447-B343-A69D9A7AFFDB}" type="presOf" srcId="{6501B611-AA74-453E-BD33-0955D85F2638}" destId="{C0A1AD12-A8BE-4E96-88AC-4A9BD8A9303B}" srcOrd="0" destOrd="0" presId="urn:microsoft.com/office/officeart/2005/8/layout/vList2"/>
    <dgm:cxn modelId="{B87888A1-E234-4496-BC05-676D46D1943A}" srcId="{C3C373AA-C50A-4174-8830-0E6AF8651309}" destId="{D017AABA-95A1-4B42-A646-AB0D18334B98}" srcOrd="3" destOrd="0" parTransId="{BDCB476E-8967-482E-84EE-9677822FEC56}" sibTransId="{063D9EEB-DAA6-4F4D-895C-2B387D91B03C}"/>
    <dgm:cxn modelId="{5DEC60B5-9404-4157-BA26-C242A8EFC00F}" srcId="{C3C373AA-C50A-4174-8830-0E6AF8651309}" destId="{E9A0C6A0-B5A5-4252-99B3-17DD9996EFBC}" srcOrd="4" destOrd="0" parTransId="{223BB517-BFE5-4649-A6CB-505E7901B0DF}" sibTransId="{E6FDEFB5-A33F-43E0-B606-4DB725235331}"/>
    <dgm:cxn modelId="{31B398D4-16F7-45B5-BD00-FB51AE69B17D}" type="presOf" srcId="{D017AABA-95A1-4B42-A646-AB0D18334B98}" destId="{70974AF9-0EB7-4F1A-80EF-92400F53846D}" srcOrd="0" destOrd="0" presId="urn:microsoft.com/office/officeart/2005/8/layout/vList2"/>
    <dgm:cxn modelId="{036763E7-6151-49FA-ACBD-2813E19CD378}" srcId="{C3C373AA-C50A-4174-8830-0E6AF8651309}" destId="{2E8BEB9D-8792-451F-960B-109DA8F4D728}" srcOrd="2" destOrd="0" parTransId="{7E4EE748-7624-436C-95E6-8D28F8E67167}" sibTransId="{589233B9-BD7C-485F-A194-A25351D6255C}"/>
    <dgm:cxn modelId="{4CA3088F-F9C4-4705-B88F-D6939CFDF9F1}" type="presParOf" srcId="{4FDD4ED7-E254-4CCE-A25F-46E75C652025}" destId="{00B233B3-1CAB-4D22-9626-B8F7D658931E}" srcOrd="0" destOrd="0" presId="urn:microsoft.com/office/officeart/2005/8/layout/vList2"/>
    <dgm:cxn modelId="{462F2ED3-734B-4799-8E69-FAEB0D2A7316}" type="presParOf" srcId="{4FDD4ED7-E254-4CCE-A25F-46E75C652025}" destId="{EC7E5886-2ADC-4C9A-AA26-7E60B288528F}" srcOrd="1" destOrd="0" presId="urn:microsoft.com/office/officeart/2005/8/layout/vList2"/>
    <dgm:cxn modelId="{5050A7B0-3862-4E9E-A64A-EAC8D3696747}" type="presParOf" srcId="{4FDD4ED7-E254-4CCE-A25F-46E75C652025}" destId="{C0A1AD12-A8BE-4E96-88AC-4A9BD8A9303B}" srcOrd="2" destOrd="0" presId="urn:microsoft.com/office/officeart/2005/8/layout/vList2"/>
    <dgm:cxn modelId="{08F47062-F8C5-4055-89E9-46C8CF4D6633}" type="presParOf" srcId="{4FDD4ED7-E254-4CCE-A25F-46E75C652025}" destId="{D5632104-CD7D-4277-8E16-A56DE67038C7}" srcOrd="3" destOrd="0" presId="urn:microsoft.com/office/officeart/2005/8/layout/vList2"/>
    <dgm:cxn modelId="{A8DCDEFB-8960-4D1B-9781-3D88AFD123E5}" type="presParOf" srcId="{4FDD4ED7-E254-4CCE-A25F-46E75C652025}" destId="{DA439F67-2906-4046-966E-F7CF9C30DD14}" srcOrd="4" destOrd="0" presId="urn:microsoft.com/office/officeart/2005/8/layout/vList2"/>
    <dgm:cxn modelId="{CB6D6FEC-A1C4-4829-A64E-BB6D5479485C}" type="presParOf" srcId="{4FDD4ED7-E254-4CCE-A25F-46E75C652025}" destId="{D89A5828-E897-48F9-B274-363D2F987B41}" srcOrd="5" destOrd="0" presId="urn:microsoft.com/office/officeart/2005/8/layout/vList2"/>
    <dgm:cxn modelId="{8B6F8EFA-A338-42F2-AD9C-676332EAB61E}" type="presParOf" srcId="{4FDD4ED7-E254-4CCE-A25F-46E75C652025}" destId="{70974AF9-0EB7-4F1A-80EF-92400F53846D}" srcOrd="6" destOrd="0" presId="urn:microsoft.com/office/officeart/2005/8/layout/vList2"/>
    <dgm:cxn modelId="{F4D3163A-4E1F-4BFA-99FB-561D06A644AD}" type="presParOf" srcId="{4FDD4ED7-E254-4CCE-A25F-46E75C652025}" destId="{72BCC049-5621-4CE0-A29B-A4AC4C72757B}" srcOrd="7" destOrd="0" presId="urn:microsoft.com/office/officeart/2005/8/layout/vList2"/>
    <dgm:cxn modelId="{34DBD3ED-64E0-4A2A-A9E9-D1C226426558}" type="presParOf" srcId="{4FDD4ED7-E254-4CCE-A25F-46E75C652025}" destId="{A530649D-A5F4-4FC6-89F4-B743BDECC68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34D251-1BF6-4CF5-B4D7-ED1945407020}"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9C9568B5-FD2D-4EB3-98EF-7B567C7DB62D}">
      <dgm:prSet/>
      <dgm:spPr/>
      <dgm:t>
        <a:bodyPr/>
        <a:lstStyle/>
        <a:p>
          <a:r>
            <a:rPr lang="en-US" dirty="0"/>
            <a:t>Research has found that:</a:t>
          </a:r>
        </a:p>
      </dgm:t>
    </dgm:pt>
    <dgm:pt modelId="{DBE8744C-0E01-4598-8B06-940AB3E6AB93}" type="parTrans" cxnId="{2A214689-2899-4FFF-8FDF-BA96C51A1D70}">
      <dgm:prSet/>
      <dgm:spPr/>
      <dgm:t>
        <a:bodyPr/>
        <a:lstStyle/>
        <a:p>
          <a:endParaRPr lang="en-US"/>
        </a:p>
      </dgm:t>
    </dgm:pt>
    <dgm:pt modelId="{FE513B5C-821A-4DBE-947E-B2B17B637488}" type="sibTrans" cxnId="{2A214689-2899-4FFF-8FDF-BA96C51A1D70}">
      <dgm:prSet/>
      <dgm:spPr/>
      <dgm:t>
        <a:bodyPr/>
        <a:lstStyle/>
        <a:p>
          <a:endParaRPr lang="en-US"/>
        </a:p>
      </dgm:t>
    </dgm:pt>
    <dgm:pt modelId="{611B71C0-3F87-4EA5-A015-D90E103629E9}">
      <dgm:prSet/>
      <dgm:spPr/>
      <dgm:t>
        <a:bodyPr/>
        <a:lstStyle/>
        <a:p>
          <a:r>
            <a:rPr lang="en-US" dirty="0"/>
            <a:t>Transition aged youth, including those with intellectual disability, who receive Work Incentives Benefits Counseling have higher rates of employment.</a:t>
          </a:r>
        </a:p>
      </dgm:t>
    </dgm:pt>
    <dgm:pt modelId="{F3D5E975-A657-44AB-BB93-E5579186B0D0}" type="parTrans" cxnId="{9CD2279D-C695-4722-A427-3BC27D9FAAF5}">
      <dgm:prSet/>
      <dgm:spPr/>
      <dgm:t>
        <a:bodyPr/>
        <a:lstStyle/>
        <a:p>
          <a:endParaRPr lang="en-US"/>
        </a:p>
      </dgm:t>
    </dgm:pt>
    <dgm:pt modelId="{2086096E-B779-43D3-B4DE-A97DD3882766}" type="sibTrans" cxnId="{9CD2279D-C695-4722-A427-3BC27D9FAAF5}">
      <dgm:prSet/>
      <dgm:spPr/>
      <dgm:t>
        <a:bodyPr/>
        <a:lstStyle/>
        <a:p>
          <a:endParaRPr lang="en-US"/>
        </a:p>
      </dgm:t>
    </dgm:pt>
    <dgm:pt modelId="{A55695C9-FA94-4B00-A8E4-938B62487FA7}">
      <dgm:prSet/>
      <dgm:spPr/>
      <dgm:t>
        <a:bodyPr/>
        <a:lstStyle/>
        <a:p>
          <a:r>
            <a:rPr lang="en-US" dirty="0"/>
            <a:t>Transition aged youth, including those with intellectual disability, who receive Work Incentives Benefits Counseling have higher hourly wages and</a:t>
          </a:r>
        </a:p>
      </dgm:t>
    </dgm:pt>
    <dgm:pt modelId="{4DB25630-70DF-43AD-87CC-F915E4CA536A}" type="parTrans" cxnId="{252F72EE-95E0-49F6-9851-FC9676CF9261}">
      <dgm:prSet/>
      <dgm:spPr/>
      <dgm:t>
        <a:bodyPr/>
        <a:lstStyle/>
        <a:p>
          <a:endParaRPr lang="en-US"/>
        </a:p>
      </dgm:t>
    </dgm:pt>
    <dgm:pt modelId="{79FF83F2-3E39-46B3-9BB0-3B7609499B6D}" type="sibTrans" cxnId="{252F72EE-95E0-49F6-9851-FC9676CF9261}">
      <dgm:prSet/>
      <dgm:spPr/>
      <dgm:t>
        <a:bodyPr/>
        <a:lstStyle/>
        <a:p>
          <a:endParaRPr lang="en-US"/>
        </a:p>
      </dgm:t>
    </dgm:pt>
    <dgm:pt modelId="{0ED158BA-E164-42D6-A7DA-1AA2FF9D85D8}">
      <dgm:prSet/>
      <dgm:spPr/>
      <dgm:t>
        <a:bodyPr/>
        <a:lstStyle/>
        <a:p>
          <a:r>
            <a:rPr lang="en-US" dirty="0"/>
            <a:t>Transition aged youth, including those with intellectual disability, who receive Work Incentives Benefits Counseling work more hours per week.</a:t>
          </a:r>
        </a:p>
      </dgm:t>
    </dgm:pt>
    <dgm:pt modelId="{60354A22-01A6-4DAA-B2A4-83B30695761D}" type="parTrans" cxnId="{E72406D7-51AB-4A56-B3A2-43D837048231}">
      <dgm:prSet/>
      <dgm:spPr/>
      <dgm:t>
        <a:bodyPr/>
        <a:lstStyle/>
        <a:p>
          <a:endParaRPr lang="en-US"/>
        </a:p>
      </dgm:t>
    </dgm:pt>
    <dgm:pt modelId="{5BC9C183-0806-42A9-BD3A-5D342F979B13}" type="sibTrans" cxnId="{E72406D7-51AB-4A56-B3A2-43D837048231}">
      <dgm:prSet/>
      <dgm:spPr/>
      <dgm:t>
        <a:bodyPr/>
        <a:lstStyle/>
        <a:p>
          <a:endParaRPr lang="en-US"/>
        </a:p>
      </dgm:t>
    </dgm:pt>
    <dgm:pt modelId="{187D1F85-1512-4F31-B780-E20B3C8821DD}">
      <dgm:prSet/>
      <dgm:spPr/>
      <dgm:t>
        <a:bodyPr/>
        <a:lstStyle/>
        <a:p>
          <a:r>
            <a:rPr lang="en-US" dirty="0"/>
            <a:t>Source: Iwanaga et al., 2021</a:t>
          </a:r>
        </a:p>
      </dgm:t>
    </dgm:pt>
    <dgm:pt modelId="{4A3C61A6-49A6-4475-B73A-61B008A020F8}" type="parTrans" cxnId="{FCB0C984-A30C-4F80-8D62-751EAE485B37}">
      <dgm:prSet/>
      <dgm:spPr/>
      <dgm:t>
        <a:bodyPr/>
        <a:lstStyle/>
        <a:p>
          <a:endParaRPr lang="en-US"/>
        </a:p>
      </dgm:t>
    </dgm:pt>
    <dgm:pt modelId="{054C927F-0FDF-41EA-AD96-87BD0930490C}" type="sibTrans" cxnId="{FCB0C984-A30C-4F80-8D62-751EAE485B37}">
      <dgm:prSet/>
      <dgm:spPr/>
      <dgm:t>
        <a:bodyPr/>
        <a:lstStyle/>
        <a:p>
          <a:endParaRPr lang="en-US"/>
        </a:p>
      </dgm:t>
    </dgm:pt>
    <dgm:pt modelId="{1D17ACA9-0D53-4989-AD30-EBE490799614}" type="pres">
      <dgm:prSet presAssocID="{DA34D251-1BF6-4CF5-B4D7-ED1945407020}" presName="Name0" presStyleCnt="0">
        <dgm:presLayoutVars>
          <dgm:dir/>
          <dgm:animLvl val="lvl"/>
          <dgm:resizeHandles val="exact"/>
        </dgm:presLayoutVars>
      </dgm:prSet>
      <dgm:spPr/>
    </dgm:pt>
    <dgm:pt modelId="{6051F91E-FE5D-4071-9279-1ADBC412A586}" type="pres">
      <dgm:prSet presAssocID="{9C9568B5-FD2D-4EB3-98EF-7B567C7DB62D}" presName="linNode" presStyleCnt="0"/>
      <dgm:spPr/>
    </dgm:pt>
    <dgm:pt modelId="{CF1744FE-2B9F-4FA2-9B6E-9FBF32F940D9}" type="pres">
      <dgm:prSet presAssocID="{9C9568B5-FD2D-4EB3-98EF-7B567C7DB62D}" presName="parentText" presStyleLbl="node1" presStyleIdx="0" presStyleCnt="1">
        <dgm:presLayoutVars>
          <dgm:chMax val="1"/>
          <dgm:bulletEnabled val="1"/>
        </dgm:presLayoutVars>
      </dgm:prSet>
      <dgm:spPr/>
    </dgm:pt>
    <dgm:pt modelId="{8EFF8A79-C148-4A47-B32C-B2A825059F3A}" type="pres">
      <dgm:prSet presAssocID="{9C9568B5-FD2D-4EB3-98EF-7B567C7DB62D}" presName="descendantText" presStyleLbl="alignAccFollowNode1" presStyleIdx="0" presStyleCnt="1">
        <dgm:presLayoutVars>
          <dgm:bulletEnabled val="1"/>
        </dgm:presLayoutVars>
      </dgm:prSet>
      <dgm:spPr/>
    </dgm:pt>
  </dgm:ptLst>
  <dgm:cxnLst>
    <dgm:cxn modelId="{F8EB7650-20A8-4EC4-9BA9-D5226D81EA24}" type="presOf" srcId="{DA34D251-1BF6-4CF5-B4D7-ED1945407020}" destId="{1D17ACA9-0D53-4989-AD30-EBE490799614}" srcOrd="0" destOrd="0" presId="urn:microsoft.com/office/officeart/2005/8/layout/vList5"/>
    <dgm:cxn modelId="{FCB0C984-A30C-4F80-8D62-751EAE485B37}" srcId="{9C9568B5-FD2D-4EB3-98EF-7B567C7DB62D}" destId="{187D1F85-1512-4F31-B780-E20B3C8821DD}" srcOrd="3" destOrd="0" parTransId="{4A3C61A6-49A6-4475-B73A-61B008A020F8}" sibTransId="{054C927F-0FDF-41EA-AD96-87BD0930490C}"/>
    <dgm:cxn modelId="{2A214689-2899-4FFF-8FDF-BA96C51A1D70}" srcId="{DA34D251-1BF6-4CF5-B4D7-ED1945407020}" destId="{9C9568B5-FD2D-4EB3-98EF-7B567C7DB62D}" srcOrd="0" destOrd="0" parTransId="{DBE8744C-0E01-4598-8B06-940AB3E6AB93}" sibTransId="{FE513B5C-821A-4DBE-947E-B2B17B637488}"/>
    <dgm:cxn modelId="{9CD2279D-C695-4722-A427-3BC27D9FAAF5}" srcId="{9C9568B5-FD2D-4EB3-98EF-7B567C7DB62D}" destId="{611B71C0-3F87-4EA5-A015-D90E103629E9}" srcOrd="0" destOrd="0" parTransId="{F3D5E975-A657-44AB-BB93-E5579186B0D0}" sibTransId="{2086096E-B779-43D3-B4DE-A97DD3882766}"/>
    <dgm:cxn modelId="{48D4B4A5-E361-42EB-A02E-9E23136E700C}" type="presOf" srcId="{9C9568B5-FD2D-4EB3-98EF-7B567C7DB62D}" destId="{CF1744FE-2B9F-4FA2-9B6E-9FBF32F940D9}" srcOrd="0" destOrd="0" presId="urn:microsoft.com/office/officeart/2005/8/layout/vList5"/>
    <dgm:cxn modelId="{E72406D7-51AB-4A56-B3A2-43D837048231}" srcId="{9C9568B5-FD2D-4EB3-98EF-7B567C7DB62D}" destId="{0ED158BA-E164-42D6-A7DA-1AA2FF9D85D8}" srcOrd="2" destOrd="0" parTransId="{60354A22-01A6-4DAA-B2A4-83B30695761D}" sibTransId="{5BC9C183-0806-42A9-BD3A-5D342F979B13}"/>
    <dgm:cxn modelId="{252F72EE-95E0-49F6-9851-FC9676CF9261}" srcId="{9C9568B5-FD2D-4EB3-98EF-7B567C7DB62D}" destId="{A55695C9-FA94-4B00-A8E4-938B62487FA7}" srcOrd="1" destOrd="0" parTransId="{4DB25630-70DF-43AD-87CC-F915E4CA536A}" sibTransId="{79FF83F2-3E39-46B3-9BB0-3B7609499B6D}"/>
    <dgm:cxn modelId="{1155DAEF-41D7-493D-A059-0278FC01BFC7}" type="presOf" srcId="{A55695C9-FA94-4B00-A8E4-938B62487FA7}" destId="{8EFF8A79-C148-4A47-B32C-B2A825059F3A}" srcOrd="0" destOrd="1" presId="urn:microsoft.com/office/officeart/2005/8/layout/vList5"/>
    <dgm:cxn modelId="{5FA316F1-8F60-4EFD-9998-3AF2DE5DA3ED}" type="presOf" srcId="{187D1F85-1512-4F31-B780-E20B3C8821DD}" destId="{8EFF8A79-C148-4A47-B32C-B2A825059F3A}" srcOrd="0" destOrd="3" presId="urn:microsoft.com/office/officeart/2005/8/layout/vList5"/>
    <dgm:cxn modelId="{6FED81F7-83AC-4F9B-8CBC-D88169A58953}" type="presOf" srcId="{0ED158BA-E164-42D6-A7DA-1AA2FF9D85D8}" destId="{8EFF8A79-C148-4A47-B32C-B2A825059F3A}" srcOrd="0" destOrd="2" presId="urn:microsoft.com/office/officeart/2005/8/layout/vList5"/>
    <dgm:cxn modelId="{D110F7FF-AE7F-4832-A2BA-6EBBE2A6B75E}" type="presOf" srcId="{611B71C0-3F87-4EA5-A015-D90E103629E9}" destId="{8EFF8A79-C148-4A47-B32C-B2A825059F3A}" srcOrd="0" destOrd="0" presId="urn:microsoft.com/office/officeart/2005/8/layout/vList5"/>
    <dgm:cxn modelId="{D14EF6BB-52E0-4E13-975D-89D68877640D}" type="presParOf" srcId="{1D17ACA9-0D53-4989-AD30-EBE490799614}" destId="{6051F91E-FE5D-4071-9279-1ADBC412A586}" srcOrd="0" destOrd="0" presId="urn:microsoft.com/office/officeart/2005/8/layout/vList5"/>
    <dgm:cxn modelId="{62EA5CE1-FD2F-4958-B182-1CB0473AD7FB}" type="presParOf" srcId="{6051F91E-FE5D-4071-9279-1ADBC412A586}" destId="{CF1744FE-2B9F-4FA2-9B6E-9FBF32F940D9}" srcOrd="0" destOrd="0" presId="urn:microsoft.com/office/officeart/2005/8/layout/vList5"/>
    <dgm:cxn modelId="{258DFC38-98B8-45B6-B328-36FB0431B5B9}" type="presParOf" srcId="{6051F91E-FE5D-4071-9279-1ADBC412A586}" destId="{8EFF8A79-C148-4A47-B32C-B2A825059F3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D4E306-DC13-41CC-88E1-200A02CFF65F}"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43F390BD-86E2-4F2E-B888-2E4A9891D0DB}">
      <dgm:prSet custT="1"/>
      <dgm:spPr/>
      <dgm:t>
        <a:bodyPr/>
        <a:lstStyle/>
        <a:p>
          <a:r>
            <a:rPr lang="en-US" sz="1600" dirty="0"/>
            <a:t>Frequently have more overall income that students who receive benefits only.</a:t>
          </a:r>
        </a:p>
      </dgm:t>
    </dgm:pt>
    <dgm:pt modelId="{C75397F7-69D3-485E-970F-2F36A18993BE}" type="parTrans" cxnId="{EA4729B1-083A-46CB-9F88-3B6A1F4079B2}">
      <dgm:prSet/>
      <dgm:spPr/>
      <dgm:t>
        <a:bodyPr/>
        <a:lstStyle/>
        <a:p>
          <a:endParaRPr lang="en-US"/>
        </a:p>
      </dgm:t>
    </dgm:pt>
    <dgm:pt modelId="{C5CB7580-0530-4713-AD9C-5C7267EA2F3B}" type="sibTrans" cxnId="{EA4729B1-083A-46CB-9F88-3B6A1F4079B2}">
      <dgm:prSet phldrT="01" phldr="0"/>
      <dgm:spPr/>
      <dgm:t>
        <a:bodyPr/>
        <a:lstStyle/>
        <a:p>
          <a:r>
            <a:rPr lang="en-US" dirty="0"/>
            <a:t>01</a:t>
          </a:r>
        </a:p>
      </dgm:t>
    </dgm:pt>
    <dgm:pt modelId="{71638D7F-7263-4695-9F61-C8A51CEDD436}">
      <dgm:prSet custT="1"/>
      <dgm:spPr/>
      <dgm:t>
        <a:bodyPr/>
        <a:lstStyle/>
        <a:p>
          <a:r>
            <a:rPr lang="en-US" sz="1600" dirty="0"/>
            <a:t>Have opportunity to contribute to their communities</a:t>
          </a:r>
          <a:r>
            <a:rPr lang="en-US" sz="1300" dirty="0"/>
            <a:t>.</a:t>
          </a:r>
        </a:p>
      </dgm:t>
    </dgm:pt>
    <dgm:pt modelId="{C3407733-D870-4B75-BAEE-4910DE24A2F7}" type="parTrans" cxnId="{3AC6E778-2EDA-4B4C-B285-6535F28B8763}">
      <dgm:prSet/>
      <dgm:spPr/>
      <dgm:t>
        <a:bodyPr/>
        <a:lstStyle/>
        <a:p>
          <a:endParaRPr lang="en-US"/>
        </a:p>
      </dgm:t>
    </dgm:pt>
    <dgm:pt modelId="{04F3419B-E2B1-4316-867C-956BD876B548}" type="sibTrans" cxnId="{3AC6E778-2EDA-4B4C-B285-6535F28B8763}">
      <dgm:prSet phldrT="02" phldr="0"/>
      <dgm:spPr/>
      <dgm:t>
        <a:bodyPr/>
        <a:lstStyle/>
        <a:p>
          <a:r>
            <a:rPr lang="en-US" dirty="0"/>
            <a:t>02</a:t>
          </a:r>
        </a:p>
      </dgm:t>
    </dgm:pt>
    <dgm:pt modelId="{1BED4A5F-9A40-41F3-92F7-300E42198836}">
      <dgm:prSet custT="1"/>
      <dgm:spPr/>
      <dgm:t>
        <a:bodyPr/>
        <a:lstStyle/>
        <a:p>
          <a:r>
            <a:rPr lang="en-US" sz="1600" dirty="0"/>
            <a:t>Have the opportunity to continue learning and building new skills.</a:t>
          </a:r>
        </a:p>
      </dgm:t>
    </dgm:pt>
    <dgm:pt modelId="{C7385DA4-9B34-49B4-A877-DCC75372792F}" type="parTrans" cxnId="{0A332225-D1BF-40C9-89CF-E2D5D9739B60}">
      <dgm:prSet/>
      <dgm:spPr/>
      <dgm:t>
        <a:bodyPr/>
        <a:lstStyle/>
        <a:p>
          <a:endParaRPr lang="en-US"/>
        </a:p>
      </dgm:t>
    </dgm:pt>
    <dgm:pt modelId="{D532B5D8-6CED-4BB2-AB67-22C1D20EA345}" type="sibTrans" cxnId="{0A332225-D1BF-40C9-89CF-E2D5D9739B60}">
      <dgm:prSet phldrT="03" phldr="0"/>
      <dgm:spPr/>
      <dgm:t>
        <a:bodyPr/>
        <a:lstStyle/>
        <a:p>
          <a:r>
            <a:rPr lang="en-US" dirty="0"/>
            <a:t>03</a:t>
          </a:r>
        </a:p>
      </dgm:t>
    </dgm:pt>
    <dgm:pt modelId="{ADC5C163-D969-4769-AA08-8725AA300E9F}">
      <dgm:prSet custT="1"/>
      <dgm:spPr/>
      <dgm:t>
        <a:bodyPr/>
        <a:lstStyle/>
        <a:p>
          <a:r>
            <a:rPr lang="en-US" sz="1600" dirty="0"/>
            <a:t>Have a sense of pride in their accomplishments.</a:t>
          </a:r>
        </a:p>
      </dgm:t>
    </dgm:pt>
    <dgm:pt modelId="{12E10C26-0165-4E2C-A74F-F23BF894E7B0}" type="parTrans" cxnId="{7A4CDF6F-95E9-4AAC-9AE3-6E94C2AEA8DE}">
      <dgm:prSet/>
      <dgm:spPr/>
      <dgm:t>
        <a:bodyPr/>
        <a:lstStyle/>
        <a:p>
          <a:endParaRPr lang="en-US"/>
        </a:p>
      </dgm:t>
    </dgm:pt>
    <dgm:pt modelId="{D7D33A28-38B4-45E1-BE18-ED5039DDE60A}" type="sibTrans" cxnId="{7A4CDF6F-95E9-4AAC-9AE3-6E94C2AEA8DE}">
      <dgm:prSet phldrT="04" phldr="0"/>
      <dgm:spPr/>
      <dgm:t>
        <a:bodyPr/>
        <a:lstStyle/>
        <a:p>
          <a:r>
            <a:rPr lang="en-US" dirty="0"/>
            <a:t>04</a:t>
          </a:r>
        </a:p>
      </dgm:t>
    </dgm:pt>
    <dgm:pt modelId="{CB29DBAB-4668-4E08-9438-8892B1C3A53C}">
      <dgm:prSet custT="1"/>
      <dgm:spPr/>
      <dgm:t>
        <a:bodyPr/>
        <a:lstStyle/>
        <a:p>
          <a:r>
            <a:rPr lang="en-US" sz="1600" dirty="0"/>
            <a:t>Have opportunities to interact and build relationships with co-workers.</a:t>
          </a:r>
        </a:p>
      </dgm:t>
    </dgm:pt>
    <dgm:pt modelId="{A1DD6AA3-9DC4-4CAA-A6AB-491C63F4DBD1}" type="parTrans" cxnId="{41434B1B-0C72-4E8E-80D1-E06B344647DD}">
      <dgm:prSet/>
      <dgm:spPr/>
      <dgm:t>
        <a:bodyPr/>
        <a:lstStyle/>
        <a:p>
          <a:endParaRPr lang="en-US"/>
        </a:p>
      </dgm:t>
    </dgm:pt>
    <dgm:pt modelId="{A96788B9-777B-4F48-BA32-309C453B2C24}" type="sibTrans" cxnId="{41434B1B-0C72-4E8E-80D1-E06B344647DD}">
      <dgm:prSet phldrT="05" phldr="0"/>
      <dgm:spPr/>
      <dgm:t>
        <a:bodyPr/>
        <a:lstStyle/>
        <a:p>
          <a:r>
            <a:rPr lang="en-US" dirty="0"/>
            <a:t>05</a:t>
          </a:r>
        </a:p>
      </dgm:t>
    </dgm:pt>
    <dgm:pt modelId="{84ED5884-D84B-4B6C-99D7-E76BBF275A61}">
      <dgm:prSet custT="1"/>
      <dgm:spPr/>
      <dgm:t>
        <a:bodyPr/>
        <a:lstStyle/>
        <a:p>
          <a:r>
            <a:rPr lang="en-US" sz="1600" dirty="0"/>
            <a:t>Build social capital that can help them develop other areas of their lives.</a:t>
          </a:r>
        </a:p>
      </dgm:t>
    </dgm:pt>
    <dgm:pt modelId="{64DA6AF7-6126-4280-A486-178B67EEDF6F}" type="parTrans" cxnId="{3F4DB25E-6DBF-444D-8289-45337709AB8A}">
      <dgm:prSet/>
      <dgm:spPr/>
      <dgm:t>
        <a:bodyPr/>
        <a:lstStyle/>
        <a:p>
          <a:endParaRPr lang="en-US"/>
        </a:p>
      </dgm:t>
    </dgm:pt>
    <dgm:pt modelId="{7C59355B-A0DC-4BED-9017-506BB86B5702}" type="sibTrans" cxnId="{3F4DB25E-6DBF-444D-8289-45337709AB8A}">
      <dgm:prSet phldrT="06" phldr="0"/>
      <dgm:spPr/>
      <dgm:t>
        <a:bodyPr/>
        <a:lstStyle/>
        <a:p>
          <a:r>
            <a:rPr lang="en-US" dirty="0"/>
            <a:t>06</a:t>
          </a:r>
        </a:p>
      </dgm:t>
    </dgm:pt>
    <dgm:pt modelId="{26D6944E-7F83-43F9-AD1A-03363660FCA0}" type="pres">
      <dgm:prSet presAssocID="{1CD4E306-DC13-41CC-88E1-200A02CFF65F}" presName="Name0" presStyleCnt="0">
        <dgm:presLayoutVars>
          <dgm:animLvl val="lvl"/>
          <dgm:resizeHandles val="exact"/>
        </dgm:presLayoutVars>
      </dgm:prSet>
      <dgm:spPr/>
    </dgm:pt>
    <dgm:pt modelId="{FCC8F028-C89A-4F26-8FD4-458CD3EFA8E3}" type="pres">
      <dgm:prSet presAssocID="{43F390BD-86E2-4F2E-B888-2E4A9891D0DB}" presName="compositeNode" presStyleCnt="0">
        <dgm:presLayoutVars>
          <dgm:bulletEnabled val="1"/>
        </dgm:presLayoutVars>
      </dgm:prSet>
      <dgm:spPr/>
    </dgm:pt>
    <dgm:pt modelId="{09FDB3E7-CDF7-462F-B6A5-401E7AE5D1CE}" type="pres">
      <dgm:prSet presAssocID="{43F390BD-86E2-4F2E-B888-2E4A9891D0DB}" presName="bgRect" presStyleLbl="alignNode1" presStyleIdx="0" presStyleCnt="6" custScaleY="149833" custLinFactNeighborX="-162" custLinFactNeighborY="-1274"/>
      <dgm:spPr/>
    </dgm:pt>
    <dgm:pt modelId="{60DF5FEA-A009-4970-AD22-B3C36AEE0116}" type="pres">
      <dgm:prSet presAssocID="{C5CB7580-0530-4713-AD9C-5C7267EA2F3B}" presName="sibTransNodeRect" presStyleLbl="alignNode1" presStyleIdx="0" presStyleCnt="6">
        <dgm:presLayoutVars>
          <dgm:chMax val="0"/>
          <dgm:bulletEnabled val="1"/>
        </dgm:presLayoutVars>
      </dgm:prSet>
      <dgm:spPr/>
    </dgm:pt>
    <dgm:pt modelId="{4102AC2E-A992-4517-BD49-A791CE8290F6}" type="pres">
      <dgm:prSet presAssocID="{43F390BD-86E2-4F2E-B888-2E4A9891D0DB}" presName="nodeRect" presStyleLbl="alignNode1" presStyleIdx="0" presStyleCnt="6">
        <dgm:presLayoutVars>
          <dgm:bulletEnabled val="1"/>
        </dgm:presLayoutVars>
      </dgm:prSet>
      <dgm:spPr/>
    </dgm:pt>
    <dgm:pt modelId="{FDBB7B5A-9A7B-45A3-A9DA-F0A62ADA2FDC}" type="pres">
      <dgm:prSet presAssocID="{C5CB7580-0530-4713-AD9C-5C7267EA2F3B}" presName="sibTrans" presStyleCnt="0"/>
      <dgm:spPr/>
    </dgm:pt>
    <dgm:pt modelId="{5C01989C-0D94-4AC2-B82F-9D41F2632D52}" type="pres">
      <dgm:prSet presAssocID="{71638D7F-7263-4695-9F61-C8A51CEDD436}" presName="compositeNode" presStyleCnt="0">
        <dgm:presLayoutVars>
          <dgm:bulletEnabled val="1"/>
        </dgm:presLayoutVars>
      </dgm:prSet>
      <dgm:spPr/>
    </dgm:pt>
    <dgm:pt modelId="{417F620F-C23C-4E14-A093-2051F5E50E05}" type="pres">
      <dgm:prSet presAssocID="{71638D7F-7263-4695-9F61-C8A51CEDD436}" presName="bgRect" presStyleLbl="alignNode1" presStyleIdx="1" presStyleCnt="6" custScaleY="149833"/>
      <dgm:spPr/>
    </dgm:pt>
    <dgm:pt modelId="{DCA29E44-4D9A-464B-B900-D92129AD455B}" type="pres">
      <dgm:prSet presAssocID="{04F3419B-E2B1-4316-867C-956BD876B548}" presName="sibTransNodeRect" presStyleLbl="alignNode1" presStyleIdx="1" presStyleCnt="6">
        <dgm:presLayoutVars>
          <dgm:chMax val="0"/>
          <dgm:bulletEnabled val="1"/>
        </dgm:presLayoutVars>
      </dgm:prSet>
      <dgm:spPr/>
    </dgm:pt>
    <dgm:pt modelId="{6E72081B-F6BE-4D92-82BF-977134995BC4}" type="pres">
      <dgm:prSet presAssocID="{71638D7F-7263-4695-9F61-C8A51CEDD436}" presName="nodeRect" presStyleLbl="alignNode1" presStyleIdx="1" presStyleCnt="6">
        <dgm:presLayoutVars>
          <dgm:bulletEnabled val="1"/>
        </dgm:presLayoutVars>
      </dgm:prSet>
      <dgm:spPr/>
    </dgm:pt>
    <dgm:pt modelId="{3BC593DB-97C3-4871-8821-B57E79ADE04B}" type="pres">
      <dgm:prSet presAssocID="{04F3419B-E2B1-4316-867C-956BD876B548}" presName="sibTrans" presStyleCnt="0"/>
      <dgm:spPr/>
    </dgm:pt>
    <dgm:pt modelId="{05EB00F8-81F5-471E-990C-0F171E847FFF}" type="pres">
      <dgm:prSet presAssocID="{1BED4A5F-9A40-41F3-92F7-300E42198836}" presName="compositeNode" presStyleCnt="0">
        <dgm:presLayoutVars>
          <dgm:bulletEnabled val="1"/>
        </dgm:presLayoutVars>
      </dgm:prSet>
      <dgm:spPr/>
    </dgm:pt>
    <dgm:pt modelId="{81E7DF37-3C22-4297-9D89-404178B7B763}" type="pres">
      <dgm:prSet presAssocID="{1BED4A5F-9A40-41F3-92F7-300E42198836}" presName="bgRect" presStyleLbl="alignNode1" presStyleIdx="2" presStyleCnt="6" custScaleY="153083"/>
      <dgm:spPr/>
    </dgm:pt>
    <dgm:pt modelId="{A06AB516-691D-4F01-BD74-B9AFCD77F75D}" type="pres">
      <dgm:prSet presAssocID="{D532B5D8-6CED-4BB2-AB67-22C1D20EA345}" presName="sibTransNodeRect" presStyleLbl="alignNode1" presStyleIdx="2" presStyleCnt="6">
        <dgm:presLayoutVars>
          <dgm:chMax val="0"/>
          <dgm:bulletEnabled val="1"/>
        </dgm:presLayoutVars>
      </dgm:prSet>
      <dgm:spPr/>
    </dgm:pt>
    <dgm:pt modelId="{B210A38F-22DA-47BC-92D2-5C287288C62D}" type="pres">
      <dgm:prSet presAssocID="{1BED4A5F-9A40-41F3-92F7-300E42198836}" presName="nodeRect" presStyleLbl="alignNode1" presStyleIdx="2" presStyleCnt="6">
        <dgm:presLayoutVars>
          <dgm:bulletEnabled val="1"/>
        </dgm:presLayoutVars>
      </dgm:prSet>
      <dgm:spPr/>
    </dgm:pt>
    <dgm:pt modelId="{0B0CF6C3-D159-4369-9047-3C68EB5A1326}" type="pres">
      <dgm:prSet presAssocID="{D532B5D8-6CED-4BB2-AB67-22C1D20EA345}" presName="sibTrans" presStyleCnt="0"/>
      <dgm:spPr/>
    </dgm:pt>
    <dgm:pt modelId="{91C6B2C2-7CE7-433E-B5F1-EF6A76A410C6}" type="pres">
      <dgm:prSet presAssocID="{ADC5C163-D969-4769-AA08-8725AA300E9F}" presName="compositeNode" presStyleCnt="0">
        <dgm:presLayoutVars>
          <dgm:bulletEnabled val="1"/>
        </dgm:presLayoutVars>
      </dgm:prSet>
      <dgm:spPr/>
    </dgm:pt>
    <dgm:pt modelId="{E63EAAB2-60B5-4EC0-94AC-0EA75F71CA8A}" type="pres">
      <dgm:prSet presAssocID="{ADC5C163-D969-4769-AA08-8725AA300E9F}" presName="bgRect" presStyleLbl="alignNode1" presStyleIdx="3" presStyleCnt="6" custScaleY="156403"/>
      <dgm:spPr/>
    </dgm:pt>
    <dgm:pt modelId="{780214F7-3508-4D06-896D-3171FC6EC181}" type="pres">
      <dgm:prSet presAssocID="{D7D33A28-38B4-45E1-BE18-ED5039DDE60A}" presName="sibTransNodeRect" presStyleLbl="alignNode1" presStyleIdx="3" presStyleCnt="6">
        <dgm:presLayoutVars>
          <dgm:chMax val="0"/>
          <dgm:bulletEnabled val="1"/>
        </dgm:presLayoutVars>
      </dgm:prSet>
      <dgm:spPr/>
    </dgm:pt>
    <dgm:pt modelId="{44F1ECE0-4196-4BC1-8D7D-934085CD98B3}" type="pres">
      <dgm:prSet presAssocID="{ADC5C163-D969-4769-AA08-8725AA300E9F}" presName="nodeRect" presStyleLbl="alignNode1" presStyleIdx="3" presStyleCnt="6">
        <dgm:presLayoutVars>
          <dgm:bulletEnabled val="1"/>
        </dgm:presLayoutVars>
      </dgm:prSet>
      <dgm:spPr/>
    </dgm:pt>
    <dgm:pt modelId="{0FF57137-CC6B-468F-B93D-BA9382F4253F}" type="pres">
      <dgm:prSet presAssocID="{D7D33A28-38B4-45E1-BE18-ED5039DDE60A}" presName="sibTrans" presStyleCnt="0"/>
      <dgm:spPr/>
    </dgm:pt>
    <dgm:pt modelId="{90C0DBA8-CE33-48DA-861D-86B50F37DC8D}" type="pres">
      <dgm:prSet presAssocID="{CB29DBAB-4668-4E08-9438-8892B1C3A53C}" presName="compositeNode" presStyleCnt="0">
        <dgm:presLayoutVars>
          <dgm:bulletEnabled val="1"/>
        </dgm:presLayoutVars>
      </dgm:prSet>
      <dgm:spPr/>
    </dgm:pt>
    <dgm:pt modelId="{32803B45-2100-470F-8D63-D942B87E8F17}" type="pres">
      <dgm:prSet presAssocID="{CB29DBAB-4668-4E08-9438-8892B1C3A53C}" presName="bgRect" presStyleLbl="alignNode1" presStyleIdx="4" presStyleCnt="6" custScaleY="155514"/>
      <dgm:spPr/>
    </dgm:pt>
    <dgm:pt modelId="{CD3FBD93-5A5D-44EA-8912-38C526BC5578}" type="pres">
      <dgm:prSet presAssocID="{A96788B9-777B-4F48-BA32-309C453B2C24}" presName="sibTransNodeRect" presStyleLbl="alignNode1" presStyleIdx="4" presStyleCnt="6">
        <dgm:presLayoutVars>
          <dgm:chMax val="0"/>
          <dgm:bulletEnabled val="1"/>
        </dgm:presLayoutVars>
      </dgm:prSet>
      <dgm:spPr/>
    </dgm:pt>
    <dgm:pt modelId="{CA8FE1D2-6306-4059-9C88-7887E463D4BA}" type="pres">
      <dgm:prSet presAssocID="{CB29DBAB-4668-4E08-9438-8892B1C3A53C}" presName="nodeRect" presStyleLbl="alignNode1" presStyleIdx="4" presStyleCnt="6">
        <dgm:presLayoutVars>
          <dgm:bulletEnabled val="1"/>
        </dgm:presLayoutVars>
      </dgm:prSet>
      <dgm:spPr/>
    </dgm:pt>
    <dgm:pt modelId="{321AFBC1-96A4-4D01-801D-E10E998B1CE2}" type="pres">
      <dgm:prSet presAssocID="{A96788B9-777B-4F48-BA32-309C453B2C24}" presName="sibTrans" presStyleCnt="0"/>
      <dgm:spPr/>
    </dgm:pt>
    <dgm:pt modelId="{E46A3A0C-126E-48C3-B608-0C9D10C33460}" type="pres">
      <dgm:prSet presAssocID="{84ED5884-D84B-4B6C-99D7-E76BBF275A61}" presName="compositeNode" presStyleCnt="0">
        <dgm:presLayoutVars>
          <dgm:bulletEnabled val="1"/>
        </dgm:presLayoutVars>
      </dgm:prSet>
      <dgm:spPr/>
    </dgm:pt>
    <dgm:pt modelId="{59DEB0A7-2B09-4B24-91D9-CAF714D3A731}" type="pres">
      <dgm:prSet presAssocID="{84ED5884-D84B-4B6C-99D7-E76BBF275A61}" presName="bgRect" presStyleLbl="alignNode1" presStyleIdx="5" presStyleCnt="6" custScaleY="160009"/>
      <dgm:spPr/>
    </dgm:pt>
    <dgm:pt modelId="{1B73B34C-72B5-4ABB-B402-861D6BE6CAD0}" type="pres">
      <dgm:prSet presAssocID="{7C59355B-A0DC-4BED-9017-506BB86B5702}" presName="sibTransNodeRect" presStyleLbl="alignNode1" presStyleIdx="5" presStyleCnt="6">
        <dgm:presLayoutVars>
          <dgm:chMax val="0"/>
          <dgm:bulletEnabled val="1"/>
        </dgm:presLayoutVars>
      </dgm:prSet>
      <dgm:spPr/>
    </dgm:pt>
    <dgm:pt modelId="{D8844CFE-B384-4A95-B83D-F26E93BA5292}" type="pres">
      <dgm:prSet presAssocID="{84ED5884-D84B-4B6C-99D7-E76BBF275A61}" presName="nodeRect" presStyleLbl="alignNode1" presStyleIdx="5" presStyleCnt="6">
        <dgm:presLayoutVars>
          <dgm:bulletEnabled val="1"/>
        </dgm:presLayoutVars>
      </dgm:prSet>
      <dgm:spPr/>
    </dgm:pt>
  </dgm:ptLst>
  <dgm:cxnLst>
    <dgm:cxn modelId="{18B6BD09-213C-42C3-831E-E154766F901E}" type="presOf" srcId="{CB29DBAB-4668-4E08-9438-8892B1C3A53C}" destId="{CA8FE1D2-6306-4059-9C88-7887E463D4BA}" srcOrd="1" destOrd="0" presId="urn:microsoft.com/office/officeart/2016/7/layout/LinearBlockProcessNumbered"/>
    <dgm:cxn modelId="{41434B1B-0C72-4E8E-80D1-E06B344647DD}" srcId="{1CD4E306-DC13-41CC-88E1-200A02CFF65F}" destId="{CB29DBAB-4668-4E08-9438-8892B1C3A53C}" srcOrd="4" destOrd="0" parTransId="{A1DD6AA3-9DC4-4CAA-A6AB-491C63F4DBD1}" sibTransId="{A96788B9-777B-4F48-BA32-309C453B2C24}"/>
    <dgm:cxn modelId="{F7774724-7DC8-4DB8-9191-8D384BB56FE9}" type="presOf" srcId="{A96788B9-777B-4F48-BA32-309C453B2C24}" destId="{CD3FBD93-5A5D-44EA-8912-38C526BC5578}" srcOrd="0" destOrd="0" presId="urn:microsoft.com/office/officeart/2016/7/layout/LinearBlockProcessNumbered"/>
    <dgm:cxn modelId="{0A332225-D1BF-40C9-89CF-E2D5D9739B60}" srcId="{1CD4E306-DC13-41CC-88E1-200A02CFF65F}" destId="{1BED4A5F-9A40-41F3-92F7-300E42198836}" srcOrd="2" destOrd="0" parTransId="{C7385DA4-9B34-49B4-A877-DCC75372792F}" sibTransId="{D532B5D8-6CED-4BB2-AB67-22C1D20EA345}"/>
    <dgm:cxn modelId="{2E666138-971F-478A-9247-507988088940}" type="presOf" srcId="{1BED4A5F-9A40-41F3-92F7-300E42198836}" destId="{B210A38F-22DA-47BC-92D2-5C287288C62D}" srcOrd="1" destOrd="0" presId="urn:microsoft.com/office/officeart/2016/7/layout/LinearBlockProcessNumbered"/>
    <dgm:cxn modelId="{5169BC5D-8AFB-44AE-B56D-A425DA574457}" type="presOf" srcId="{84ED5884-D84B-4B6C-99D7-E76BBF275A61}" destId="{D8844CFE-B384-4A95-B83D-F26E93BA5292}" srcOrd="1" destOrd="0" presId="urn:microsoft.com/office/officeart/2016/7/layout/LinearBlockProcessNumbered"/>
    <dgm:cxn modelId="{3F4DB25E-6DBF-444D-8289-45337709AB8A}" srcId="{1CD4E306-DC13-41CC-88E1-200A02CFF65F}" destId="{84ED5884-D84B-4B6C-99D7-E76BBF275A61}" srcOrd="5" destOrd="0" parTransId="{64DA6AF7-6126-4280-A486-178B67EEDF6F}" sibTransId="{7C59355B-A0DC-4BED-9017-506BB86B5702}"/>
    <dgm:cxn modelId="{ADE89942-3574-470F-8389-CA533534B09B}" type="presOf" srcId="{CB29DBAB-4668-4E08-9438-8892B1C3A53C}" destId="{32803B45-2100-470F-8D63-D942B87E8F17}" srcOrd="0" destOrd="0" presId="urn:microsoft.com/office/officeart/2016/7/layout/LinearBlockProcessNumbered"/>
    <dgm:cxn modelId="{6CE45665-8E8D-449A-BC93-26CD1599B047}" type="presOf" srcId="{1CD4E306-DC13-41CC-88E1-200A02CFF65F}" destId="{26D6944E-7F83-43F9-AD1A-03363660FCA0}" srcOrd="0" destOrd="0" presId="urn:microsoft.com/office/officeart/2016/7/layout/LinearBlockProcessNumbered"/>
    <dgm:cxn modelId="{CD635C66-BAA1-4441-8E45-85B1C828654B}" type="presOf" srcId="{43F390BD-86E2-4F2E-B888-2E4A9891D0DB}" destId="{4102AC2E-A992-4517-BD49-A791CE8290F6}" srcOrd="1" destOrd="0" presId="urn:microsoft.com/office/officeart/2016/7/layout/LinearBlockProcessNumbered"/>
    <dgm:cxn modelId="{FAF20B6B-C599-48A5-8F21-E8ADE3A354DC}" type="presOf" srcId="{04F3419B-E2B1-4316-867C-956BD876B548}" destId="{DCA29E44-4D9A-464B-B900-D92129AD455B}" srcOrd="0" destOrd="0" presId="urn:microsoft.com/office/officeart/2016/7/layout/LinearBlockProcessNumbered"/>
    <dgm:cxn modelId="{7A4CDF6F-95E9-4AAC-9AE3-6E94C2AEA8DE}" srcId="{1CD4E306-DC13-41CC-88E1-200A02CFF65F}" destId="{ADC5C163-D969-4769-AA08-8725AA300E9F}" srcOrd="3" destOrd="0" parTransId="{12E10C26-0165-4E2C-A74F-F23BF894E7B0}" sibTransId="{D7D33A28-38B4-45E1-BE18-ED5039DDE60A}"/>
    <dgm:cxn modelId="{0F2A8954-A1F0-44B6-85D7-EAE428473F91}" type="presOf" srcId="{D7D33A28-38B4-45E1-BE18-ED5039DDE60A}" destId="{780214F7-3508-4D06-896D-3171FC6EC181}" srcOrd="0" destOrd="0" presId="urn:microsoft.com/office/officeart/2016/7/layout/LinearBlockProcessNumbered"/>
    <dgm:cxn modelId="{3AC6E778-2EDA-4B4C-B285-6535F28B8763}" srcId="{1CD4E306-DC13-41CC-88E1-200A02CFF65F}" destId="{71638D7F-7263-4695-9F61-C8A51CEDD436}" srcOrd="1" destOrd="0" parTransId="{C3407733-D870-4B75-BAEE-4910DE24A2F7}" sibTransId="{04F3419B-E2B1-4316-867C-956BD876B548}"/>
    <dgm:cxn modelId="{74D5455A-CF83-42C1-B380-3C9A3984EAC9}" type="presOf" srcId="{ADC5C163-D969-4769-AA08-8725AA300E9F}" destId="{44F1ECE0-4196-4BC1-8D7D-934085CD98B3}" srcOrd="1" destOrd="0" presId="urn:microsoft.com/office/officeart/2016/7/layout/LinearBlockProcessNumbered"/>
    <dgm:cxn modelId="{C79BEE7A-87DB-48CE-9CF9-A4AEB49575F8}" type="presOf" srcId="{C5CB7580-0530-4713-AD9C-5C7267EA2F3B}" destId="{60DF5FEA-A009-4970-AD22-B3C36AEE0116}" srcOrd="0" destOrd="0" presId="urn:microsoft.com/office/officeart/2016/7/layout/LinearBlockProcessNumbered"/>
    <dgm:cxn modelId="{25269D82-9431-4B30-AF2F-E49579F8DC43}" type="presOf" srcId="{71638D7F-7263-4695-9F61-C8A51CEDD436}" destId="{6E72081B-F6BE-4D92-82BF-977134995BC4}" srcOrd="1" destOrd="0" presId="urn:microsoft.com/office/officeart/2016/7/layout/LinearBlockProcessNumbered"/>
    <dgm:cxn modelId="{AE13B68D-237C-46D4-862C-29983A3CDF66}" type="presOf" srcId="{84ED5884-D84B-4B6C-99D7-E76BBF275A61}" destId="{59DEB0A7-2B09-4B24-91D9-CAF714D3A731}" srcOrd="0" destOrd="0" presId="urn:microsoft.com/office/officeart/2016/7/layout/LinearBlockProcessNumbered"/>
    <dgm:cxn modelId="{39D46FA2-7258-42E2-AF4A-001660416C24}" type="presOf" srcId="{71638D7F-7263-4695-9F61-C8A51CEDD436}" destId="{417F620F-C23C-4E14-A093-2051F5E50E05}" srcOrd="0" destOrd="0" presId="urn:microsoft.com/office/officeart/2016/7/layout/LinearBlockProcessNumbered"/>
    <dgm:cxn modelId="{EA4729B1-083A-46CB-9F88-3B6A1F4079B2}" srcId="{1CD4E306-DC13-41CC-88E1-200A02CFF65F}" destId="{43F390BD-86E2-4F2E-B888-2E4A9891D0DB}" srcOrd="0" destOrd="0" parTransId="{C75397F7-69D3-485E-970F-2F36A18993BE}" sibTransId="{C5CB7580-0530-4713-AD9C-5C7267EA2F3B}"/>
    <dgm:cxn modelId="{5AAD55B6-E9AE-4C8C-B880-1A52397B3649}" type="presOf" srcId="{7C59355B-A0DC-4BED-9017-506BB86B5702}" destId="{1B73B34C-72B5-4ABB-B402-861D6BE6CAD0}" srcOrd="0" destOrd="0" presId="urn:microsoft.com/office/officeart/2016/7/layout/LinearBlockProcessNumbered"/>
    <dgm:cxn modelId="{1014EEC7-0825-4FFB-8C01-FD3FFFA0F4B3}" type="presOf" srcId="{ADC5C163-D969-4769-AA08-8725AA300E9F}" destId="{E63EAAB2-60B5-4EC0-94AC-0EA75F71CA8A}" srcOrd="0" destOrd="0" presId="urn:microsoft.com/office/officeart/2016/7/layout/LinearBlockProcessNumbered"/>
    <dgm:cxn modelId="{15F27BCA-C25B-4CB8-AB37-59847A3E2013}" type="presOf" srcId="{1BED4A5F-9A40-41F3-92F7-300E42198836}" destId="{81E7DF37-3C22-4297-9D89-404178B7B763}" srcOrd="0" destOrd="0" presId="urn:microsoft.com/office/officeart/2016/7/layout/LinearBlockProcessNumbered"/>
    <dgm:cxn modelId="{DBA77BD4-2489-461F-AB6C-BC7F215F1157}" type="presOf" srcId="{D532B5D8-6CED-4BB2-AB67-22C1D20EA345}" destId="{A06AB516-691D-4F01-BD74-B9AFCD77F75D}" srcOrd="0" destOrd="0" presId="urn:microsoft.com/office/officeart/2016/7/layout/LinearBlockProcessNumbered"/>
    <dgm:cxn modelId="{FB73D7F5-00EF-41B1-ADA8-5C3C4464350C}" type="presOf" srcId="{43F390BD-86E2-4F2E-B888-2E4A9891D0DB}" destId="{09FDB3E7-CDF7-462F-B6A5-401E7AE5D1CE}" srcOrd="0" destOrd="0" presId="urn:microsoft.com/office/officeart/2016/7/layout/LinearBlockProcessNumbered"/>
    <dgm:cxn modelId="{ABBF0592-CA53-45D1-93D2-5514DFD54105}" type="presParOf" srcId="{26D6944E-7F83-43F9-AD1A-03363660FCA0}" destId="{FCC8F028-C89A-4F26-8FD4-458CD3EFA8E3}" srcOrd="0" destOrd="0" presId="urn:microsoft.com/office/officeart/2016/7/layout/LinearBlockProcessNumbered"/>
    <dgm:cxn modelId="{09EE1ACD-9EF5-494E-B6DC-FEA31306EC2E}" type="presParOf" srcId="{FCC8F028-C89A-4F26-8FD4-458CD3EFA8E3}" destId="{09FDB3E7-CDF7-462F-B6A5-401E7AE5D1CE}" srcOrd="0" destOrd="0" presId="urn:microsoft.com/office/officeart/2016/7/layout/LinearBlockProcessNumbered"/>
    <dgm:cxn modelId="{9EBC545D-829D-4055-AC79-DD8358575732}" type="presParOf" srcId="{FCC8F028-C89A-4F26-8FD4-458CD3EFA8E3}" destId="{60DF5FEA-A009-4970-AD22-B3C36AEE0116}" srcOrd="1" destOrd="0" presId="urn:microsoft.com/office/officeart/2016/7/layout/LinearBlockProcessNumbered"/>
    <dgm:cxn modelId="{EB5F1C64-EC34-4036-BBA6-47E39DFC9372}" type="presParOf" srcId="{FCC8F028-C89A-4F26-8FD4-458CD3EFA8E3}" destId="{4102AC2E-A992-4517-BD49-A791CE8290F6}" srcOrd="2" destOrd="0" presId="urn:microsoft.com/office/officeart/2016/7/layout/LinearBlockProcessNumbered"/>
    <dgm:cxn modelId="{F87E01CE-FF6C-4A2B-B928-C7B7A255BB96}" type="presParOf" srcId="{26D6944E-7F83-43F9-AD1A-03363660FCA0}" destId="{FDBB7B5A-9A7B-45A3-A9DA-F0A62ADA2FDC}" srcOrd="1" destOrd="0" presId="urn:microsoft.com/office/officeart/2016/7/layout/LinearBlockProcessNumbered"/>
    <dgm:cxn modelId="{C0762A9C-29EC-42CB-8A41-623EC0FC6B48}" type="presParOf" srcId="{26D6944E-7F83-43F9-AD1A-03363660FCA0}" destId="{5C01989C-0D94-4AC2-B82F-9D41F2632D52}" srcOrd="2" destOrd="0" presId="urn:microsoft.com/office/officeart/2016/7/layout/LinearBlockProcessNumbered"/>
    <dgm:cxn modelId="{E73895F4-12A8-4586-B754-B6FA40973D3E}" type="presParOf" srcId="{5C01989C-0D94-4AC2-B82F-9D41F2632D52}" destId="{417F620F-C23C-4E14-A093-2051F5E50E05}" srcOrd="0" destOrd="0" presId="urn:microsoft.com/office/officeart/2016/7/layout/LinearBlockProcessNumbered"/>
    <dgm:cxn modelId="{2661B400-0327-442D-A9CE-7E8B59432B63}" type="presParOf" srcId="{5C01989C-0D94-4AC2-B82F-9D41F2632D52}" destId="{DCA29E44-4D9A-464B-B900-D92129AD455B}" srcOrd="1" destOrd="0" presId="urn:microsoft.com/office/officeart/2016/7/layout/LinearBlockProcessNumbered"/>
    <dgm:cxn modelId="{A7A366EC-75B9-473A-9AF6-8D31C597043D}" type="presParOf" srcId="{5C01989C-0D94-4AC2-B82F-9D41F2632D52}" destId="{6E72081B-F6BE-4D92-82BF-977134995BC4}" srcOrd="2" destOrd="0" presId="urn:microsoft.com/office/officeart/2016/7/layout/LinearBlockProcessNumbered"/>
    <dgm:cxn modelId="{15D51096-32C2-4789-AA98-38F51C35BE95}" type="presParOf" srcId="{26D6944E-7F83-43F9-AD1A-03363660FCA0}" destId="{3BC593DB-97C3-4871-8821-B57E79ADE04B}" srcOrd="3" destOrd="0" presId="urn:microsoft.com/office/officeart/2016/7/layout/LinearBlockProcessNumbered"/>
    <dgm:cxn modelId="{EAA64ED8-5DFC-4C9B-8344-7A6066B1EE62}" type="presParOf" srcId="{26D6944E-7F83-43F9-AD1A-03363660FCA0}" destId="{05EB00F8-81F5-471E-990C-0F171E847FFF}" srcOrd="4" destOrd="0" presId="urn:microsoft.com/office/officeart/2016/7/layout/LinearBlockProcessNumbered"/>
    <dgm:cxn modelId="{D7182D7D-0B7D-4D27-A9D2-72D80BC9453D}" type="presParOf" srcId="{05EB00F8-81F5-471E-990C-0F171E847FFF}" destId="{81E7DF37-3C22-4297-9D89-404178B7B763}" srcOrd="0" destOrd="0" presId="urn:microsoft.com/office/officeart/2016/7/layout/LinearBlockProcessNumbered"/>
    <dgm:cxn modelId="{07ED2E55-9F51-4A5F-B156-0AD1BE9812C8}" type="presParOf" srcId="{05EB00F8-81F5-471E-990C-0F171E847FFF}" destId="{A06AB516-691D-4F01-BD74-B9AFCD77F75D}" srcOrd="1" destOrd="0" presId="urn:microsoft.com/office/officeart/2016/7/layout/LinearBlockProcessNumbered"/>
    <dgm:cxn modelId="{3AE658AC-F083-4A9F-B2AB-60E4BE558DEB}" type="presParOf" srcId="{05EB00F8-81F5-471E-990C-0F171E847FFF}" destId="{B210A38F-22DA-47BC-92D2-5C287288C62D}" srcOrd="2" destOrd="0" presId="urn:microsoft.com/office/officeart/2016/7/layout/LinearBlockProcessNumbered"/>
    <dgm:cxn modelId="{D6C96EDC-3D3F-41C0-AD28-E2B782008DD1}" type="presParOf" srcId="{26D6944E-7F83-43F9-AD1A-03363660FCA0}" destId="{0B0CF6C3-D159-4369-9047-3C68EB5A1326}" srcOrd="5" destOrd="0" presId="urn:microsoft.com/office/officeart/2016/7/layout/LinearBlockProcessNumbered"/>
    <dgm:cxn modelId="{E3C430D0-D99A-4F68-BE8C-8EBD6CAF1750}" type="presParOf" srcId="{26D6944E-7F83-43F9-AD1A-03363660FCA0}" destId="{91C6B2C2-7CE7-433E-B5F1-EF6A76A410C6}" srcOrd="6" destOrd="0" presId="urn:microsoft.com/office/officeart/2016/7/layout/LinearBlockProcessNumbered"/>
    <dgm:cxn modelId="{73E1E232-282A-4AF7-A5AC-E843DAA0F0EE}" type="presParOf" srcId="{91C6B2C2-7CE7-433E-B5F1-EF6A76A410C6}" destId="{E63EAAB2-60B5-4EC0-94AC-0EA75F71CA8A}" srcOrd="0" destOrd="0" presId="urn:microsoft.com/office/officeart/2016/7/layout/LinearBlockProcessNumbered"/>
    <dgm:cxn modelId="{D7F9A239-7AA6-4DB9-B689-5CB8C3A1CEB2}" type="presParOf" srcId="{91C6B2C2-7CE7-433E-B5F1-EF6A76A410C6}" destId="{780214F7-3508-4D06-896D-3171FC6EC181}" srcOrd="1" destOrd="0" presId="urn:microsoft.com/office/officeart/2016/7/layout/LinearBlockProcessNumbered"/>
    <dgm:cxn modelId="{B0022D8C-F489-4C82-A553-ADCA424B0BCF}" type="presParOf" srcId="{91C6B2C2-7CE7-433E-B5F1-EF6A76A410C6}" destId="{44F1ECE0-4196-4BC1-8D7D-934085CD98B3}" srcOrd="2" destOrd="0" presId="urn:microsoft.com/office/officeart/2016/7/layout/LinearBlockProcessNumbered"/>
    <dgm:cxn modelId="{A145BD4B-89E9-4BC3-9366-368D71BDEDC4}" type="presParOf" srcId="{26D6944E-7F83-43F9-AD1A-03363660FCA0}" destId="{0FF57137-CC6B-468F-B93D-BA9382F4253F}" srcOrd="7" destOrd="0" presId="urn:microsoft.com/office/officeart/2016/7/layout/LinearBlockProcessNumbered"/>
    <dgm:cxn modelId="{FBCD3DD8-ED9E-4765-A79E-783E255363FC}" type="presParOf" srcId="{26D6944E-7F83-43F9-AD1A-03363660FCA0}" destId="{90C0DBA8-CE33-48DA-861D-86B50F37DC8D}" srcOrd="8" destOrd="0" presId="urn:microsoft.com/office/officeart/2016/7/layout/LinearBlockProcessNumbered"/>
    <dgm:cxn modelId="{715C04B5-876F-4965-90F6-AFD3440E6FA6}" type="presParOf" srcId="{90C0DBA8-CE33-48DA-861D-86B50F37DC8D}" destId="{32803B45-2100-470F-8D63-D942B87E8F17}" srcOrd="0" destOrd="0" presId="urn:microsoft.com/office/officeart/2016/7/layout/LinearBlockProcessNumbered"/>
    <dgm:cxn modelId="{B98CF65C-1000-4F36-8762-DCAE609D2640}" type="presParOf" srcId="{90C0DBA8-CE33-48DA-861D-86B50F37DC8D}" destId="{CD3FBD93-5A5D-44EA-8912-38C526BC5578}" srcOrd="1" destOrd="0" presId="urn:microsoft.com/office/officeart/2016/7/layout/LinearBlockProcessNumbered"/>
    <dgm:cxn modelId="{2D3793BC-832C-4658-BEA3-83E0B3A8761F}" type="presParOf" srcId="{90C0DBA8-CE33-48DA-861D-86B50F37DC8D}" destId="{CA8FE1D2-6306-4059-9C88-7887E463D4BA}" srcOrd="2" destOrd="0" presId="urn:microsoft.com/office/officeart/2016/7/layout/LinearBlockProcessNumbered"/>
    <dgm:cxn modelId="{339D60C4-7604-4FBD-B02D-38FC4704721B}" type="presParOf" srcId="{26D6944E-7F83-43F9-AD1A-03363660FCA0}" destId="{321AFBC1-96A4-4D01-801D-E10E998B1CE2}" srcOrd="9" destOrd="0" presId="urn:microsoft.com/office/officeart/2016/7/layout/LinearBlockProcessNumbered"/>
    <dgm:cxn modelId="{EC6D7509-89DF-48E7-97A0-1ABC5B167CD2}" type="presParOf" srcId="{26D6944E-7F83-43F9-AD1A-03363660FCA0}" destId="{E46A3A0C-126E-48C3-B608-0C9D10C33460}" srcOrd="10" destOrd="0" presId="urn:microsoft.com/office/officeart/2016/7/layout/LinearBlockProcessNumbered"/>
    <dgm:cxn modelId="{3461C25A-A2D5-46A2-B534-7F324636B424}" type="presParOf" srcId="{E46A3A0C-126E-48C3-B608-0C9D10C33460}" destId="{59DEB0A7-2B09-4B24-91D9-CAF714D3A731}" srcOrd="0" destOrd="0" presId="urn:microsoft.com/office/officeart/2016/7/layout/LinearBlockProcessNumbered"/>
    <dgm:cxn modelId="{2653B5C9-A6FF-49F3-AED4-CDB7F853EEFD}" type="presParOf" srcId="{E46A3A0C-126E-48C3-B608-0C9D10C33460}" destId="{1B73B34C-72B5-4ABB-B402-861D6BE6CAD0}" srcOrd="1" destOrd="0" presId="urn:microsoft.com/office/officeart/2016/7/layout/LinearBlockProcessNumbered"/>
    <dgm:cxn modelId="{3AEA1986-033E-43DC-9C20-07B3956E8029}" type="presParOf" srcId="{E46A3A0C-126E-48C3-B608-0C9D10C33460}" destId="{D8844CFE-B384-4A95-B83D-F26E93BA529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1D2813-BCB8-45AD-B88C-F0B9FB24B3C4}"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6D0BA85D-BDC9-4290-A217-939320E9CC8D}">
      <dgm:prSet/>
      <dgm:spPr/>
      <dgm:t>
        <a:bodyPr/>
        <a:lstStyle/>
        <a:p>
          <a:r>
            <a:rPr lang="en-US" dirty="0"/>
            <a:t>Research</a:t>
          </a:r>
        </a:p>
      </dgm:t>
    </dgm:pt>
    <dgm:pt modelId="{A5527137-C5D0-4084-95C9-7258F7CC8E6C}" type="parTrans" cxnId="{D7985F9D-7358-47BA-9D4F-733764E7A5F7}">
      <dgm:prSet/>
      <dgm:spPr/>
      <dgm:t>
        <a:bodyPr/>
        <a:lstStyle/>
        <a:p>
          <a:endParaRPr lang="en-US"/>
        </a:p>
      </dgm:t>
    </dgm:pt>
    <dgm:pt modelId="{08FCB8FB-1DE2-4804-8C93-FA8FA37A1AD6}" type="sibTrans" cxnId="{D7985F9D-7358-47BA-9D4F-733764E7A5F7}">
      <dgm:prSet/>
      <dgm:spPr/>
      <dgm:t>
        <a:bodyPr/>
        <a:lstStyle/>
        <a:p>
          <a:endParaRPr lang="en-US"/>
        </a:p>
      </dgm:t>
    </dgm:pt>
    <dgm:pt modelId="{C250D470-4C39-441A-A856-E6E61D51E33C}">
      <dgm:prSet/>
      <dgm:spPr/>
      <dgm:t>
        <a:bodyPr/>
        <a:lstStyle/>
        <a:p>
          <a:r>
            <a:rPr lang="en-US" dirty="0"/>
            <a:t>research accredited programs</a:t>
          </a:r>
        </a:p>
      </dgm:t>
    </dgm:pt>
    <dgm:pt modelId="{D26FB721-3EE1-4FA6-9F86-9C7D1B8114DF}" type="parTrans" cxnId="{A0C5BD8F-C87A-483C-8716-50F8EAB73B39}">
      <dgm:prSet/>
      <dgm:spPr/>
      <dgm:t>
        <a:bodyPr/>
        <a:lstStyle/>
        <a:p>
          <a:endParaRPr lang="en-US"/>
        </a:p>
      </dgm:t>
    </dgm:pt>
    <dgm:pt modelId="{6889C5CA-83F4-4AB3-920D-34E7F4AA040B}" type="sibTrans" cxnId="{A0C5BD8F-C87A-483C-8716-50F8EAB73B39}">
      <dgm:prSet/>
      <dgm:spPr/>
      <dgm:t>
        <a:bodyPr/>
        <a:lstStyle/>
        <a:p>
          <a:endParaRPr lang="en-US"/>
        </a:p>
      </dgm:t>
    </dgm:pt>
    <dgm:pt modelId="{0160BF97-E916-4802-85F7-2F47255B0AA4}">
      <dgm:prSet/>
      <dgm:spPr/>
      <dgm:t>
        <a:bodyPr/>
        <a:lstStyle/>
        <a:p>
          <a:r>
            <a:rPr lang="en-US" dirty="0"/>
            <a:t>Select</a:t>
          </a:r>
        </a:p>
      </dgm:t>
    </dgm:pt>
    <dgm:pt modelId="{79331C39-8A44-45D6-8379-5D8E45D7E138}" type="parTrans" cxnId="{FEC59ADB-092E-44B5-9783-45FCCCFA4DEE}">
      <dgm:prSet/>
      <dgm:spPr/>
      <dgm:t>
        <a:bodyPr/>
        <a:lstStyle/>
        <a:p>
          <a:endParaRPr lang="en-US"/>
        </a:p>
      </dgm:t>
    </dgm:pt>
    <dgm:pt modelId="{ACC720B8-A076-413C-A978-91FC35F32CD4}" type="sibTrans" cxnId="{FEC59ADB-092E-44B5-9783-45FCCCFA4DEE}">
      <dgm:prSet/>
      <dgm:spPr/>
      <dgm:t>
        <a:bodyPr/>
        <a:lstStyle/>
        <a:p>
          <a:endParaRPr lang="en-US"/>
        </a:p>
      </dgm:t>
    </dgm:pt>
    <dgm:pt modelId="{64E7526F-D367-4870-B48A-A1627CDE4E6B}">
      <dgm:prSet/>
      <dgm:spPr/>
      <dgm:t>
        <a:bodyPr/>
        <a:lstStyle/>
        <a:p>
          <a:r>
            <a:rPr lang="en-US" dirty="0"/>
            <a:t>select a program</a:t>
          </a:r>
        </a:p>
      </dgm:t>
    </dgm:pt>
    <dgm:pt modelId="{4ABAFE82-A129-4275-B2E6-A7CF754B0817}" type="parTrans" cxnId="{331874D5-882D-470D-B366-0A43C73FB77A}">
      <dgm:prSet/>
      <dgm:spPr/>
      <dgm:t>
        <a:bodyPr/>
        <a:lstStyle/>
        <a:p>
          <a:endParaRPr lang="en-US"/>
        </a:p>
      </dgm:t>
    </dgm:pt>
    <dgm:pt modelId="{DB244F91-77AD-4938-9ED0-75CCA2E3BA0F}" type="sibTrans" cxnId="{331874D5-882D-470D-B366-0A43C73FB77A}">
      <dgm:prSet/>
      <dgm:spPr/>
      <dgm:t>
        <a:bodyPr/>
        <a:lstStyle/>
        <a:p>
          <a:endParaRPr lang="en-US"/>
        </a:p>
      </dgm:t>
    </dgm:pt>
    <dgm:pt modelId="{38E78A4B-976C-4FDF-AFD3-B5E30EEB9846}">
      <dgm:prSet/>
      <dgm:spPr/>
      <dgm:t>
        <a:bodyPr/>
        <a:lstStyle/>
        <a:p>
          <a:r>
            <a:rPr lang="en-US" dirty="0"/>
            <a:t>Arrange</a:t>
          </a:r>
        </a:p>
      </dgm:t>
    </dgm:pt>
    <dgm:pt modelId="{5D911414-0909-4359-B400-DBEBBED0CC67}" type="parTrans" cxnId="{78157F38-19C3-47F7-9AB3-98C0F0C55B58}">
      <dgm:prSet/>
      <dgm:spPr/>
      <dgm:t>
        <a:bodyPr/>
        <a:lstStyle/>
        <a:p>
          <a:endParaRPr lang="en-US"/>
        </a:p>
      </dgm:t>
    </dgm:pt>
    <dgm:pt modelId="{B5D5AE83-F423-4562-82B8-21E8ABD15C0E}" type="sibTrans" cxnId="{78157F38-19C3-47F7-9AB3-98C0F0C55B58}">
      <dgm:prSet/>
      <dgm:spPr/>
      <dgm:t>
        <a:bodyPr/>
        <a:lstStyle/>
        <a:p>
          <a:endParaRPr lang="en-US"/>
        </a:p>
      </dgm:t>
    </dgm:pt>
    <dgm:pt modelId="{DCFDF24F-D048-42AA-9556-58F8E8491CF4}">
      <dgm:prSet/>
      <dgm:spPr/>
      <dgm:t>
        <a:bodyPr/>
        <a:lstStyle/>
        <a:p>
          <a:r>
            <a:rPr lang="en-US" dirty="0"/>
            <a:t>arrange technology and transportation</a:t>
          </a:r>
        </a:p>
      </dgm:t>
    </dgm:pt>
    <dgm:pt modelId="{58279142-6E65-4D2F-B97B-6CD9EA245C70}" type="parTrans" cxnId="{EEBB5A3A-E7ED-4A0F-B33E-8636B9009544}">
      <dgm:prSet/>
      <dgm:spPr/>
      <dgm:t>
        <a:bodyPr/>
        <a:lstStyle/>
        <a:p>
          <a:endParaRPr lang="en-US"/>
        </a:p>
      </dgm:t>
    </dgm:pt>
    <dgm:pt modelId="{24AEB35D-0CB8-454F-9CEC-7C2A0F6077A5}" type="sibTrans" cxnId="{EEBB5A3A-E7ED-4A0F-B33E-8636B9009544}">
      <dgm:prSet/>
      <dgm:spPr/>
      <dgm:t>
        <a:bodyPr/>
        <a:lstStyle/>
        <a:p>
          <a:endParaRPr lang="en-US"/>
        </a:p>
      </dgm:t>
    </dgm:pt>
    <dgm:pt modelId="{FBDC5CA7-C9DD-456A-8A34-E1E13F9CF85D}">
      <dgm:prSet/>
      <dgm:spPr/>
      <dgm:t>
        <a:bodyPr/>
        <a:lstStyle/>
        <a:p>
          <a:r>
            <a:rPr lang="en-US" dirty="0"/>
            <a:t>Determine</a:t>
          </a:r>
        </a:p>
      </dgm:t>
    </dgm:pt>
    <dgm:pt modelId="{751CACE9-33FC-4CB0-B6B3-814A92F533B4}" type="parTrans" cxnId="{6982CC68-9EE0-4384-BDF8-DDAC1B689610}">
      <dgm:prSet/>
      <dgm:spPr/>
      <dgm:t>
        <a:bodyPr/>
        <a:lstStyle/>
        <a:p>
          <a:endParaRPr lang="en-US"/>
        </a:p>
      </dgm:t>
    </dgm:pt>
    <dgm:pt modelId="{9D256A3D-2EFF-4623-ADDB-046817DDD090}" type="sibTrans" cxnId="{6982CC68-9EE0-4384-BDF8-DDAC1B689610}">
      <dgm:prSet/>
      <dgm:spPr/>
      <dgm:t>
        <a:bodyPr/>
        <a:lstStyle/>
        <a:p>
          <a:endParaRPr lang="en-US"/>
        </a:p>
      </dgm:t>
    </dgm:pt>
    <dgm:pt modelId="{AFE3DE73-F02F-4236-8D68-BE34BD5EB82C}">
      <dgm:prSet/>
      <dgm:spPr/>
      <dgm:t>
        <a:bodyPr/>
        <a:lstStyle/>
        <a:p>
          <a:r>
            <a:rPr lang="en-US" dirty="0"/>
            <a:t>determine your class schedule</a:t>
          </a:r>
        </a:p>
      </dgm:t>
    </dgm:pt>
    <dgm:pt modelId="{65246F38-E9D5-40EE-B197-13A934E9E2E6}" type="parTrans" cxnId="{7B3CF3A6-5BF4-45FD-97B9-32AACE8ED961}">
      <dgm:prSet/>
      <dgm:spPr/>
      <dgm:t>
        <a:bodyPr/>
        <a:lstStyle/>
        <a:p>
          <a:endParaRPr lang="en-US"/>
        </a:p>
      </dgm:t>
    </dgm:pt>
    <dgm:pt modelId="{3A6129EB-70C3-459B-8E9F-984033FE7EC6}" type="sibTrans" cxnId="{7B3CF3A6-5BF4-45FD-97B9-32AACE8ED961}">
      <dgm:prSet/>
      <dgm:spPr/>
      <dgm:t>
        <a:bodyPr/>
        <a:lstStyle/>
        <a:p>
          <a:endParaRPr lang="en-US"/>
        </a:p>
      </dgm:t>
    </dgm:pt>
    <dgm:pt modelId="{55E8CEA4-939F-4060-B688-265DA82B5A17}">
      <dgm:prSet/>
      <dgm:spPr/>
      <dgm:t>
        <a:bodyPr/>
        <a:lstStyle/>
        <a:p>
          <a:r>
            <a:rPr lang="en-US" dirty="0"/>
            <a:t>Pass</a:t>
          </a:r>
        </a:p>
      </dgm:t>
    </dgm:pt>
    <dgm:pt modelId="{FAB38C56-8C35-4D62-BFF9-547E1398B369}" type="parTrans" cxnId="{CEBD4A5A-742B-4B24-815B-1667A5C79AB9}">
      <dgm:prSet/>
      <dgm:spPr/>
      <dgm:t>
        <a:bodyPr/>
        <a:lstStyle/>
        <a:p>
          <a:endParaRPr lang="en-US"/>
        </a:p>
      </dgm:t>
    </dgm:pt>
    <dgm:pt modelId="{8C622B1B-69E3-419A-B6E6-B2EB08C641DA}" type="sibTrans" cxnId="{CEBD4A5A-742B-4B24-815B-1667A5C79AB9}">
      <dgm:prSet/>
      <dgm:spPr/>
      <dgm:t>
        <a:bodyPr/>
        <a:lstStyle/>
        <a:p>
          <a:endParaRPr lang="en-US"/>
        </a:p>
      </dgm:t>
    </dgm:pt>
    <dgm:pt modelId="{79AED62C-3265-4429-A7CD-834220368DED}">
      <dgm:prSet/>
      <dgm:spPr/>
      <dgm:t>
        <a:bodyPr/>
        <a:lstStyle/>
        <a:p>
          <a:r>
            <a:rPr lang="en-US" dirty="0"/>
            <a:t>pass the classes, </a:t>
          </a:r>
        </a:p>
      </dgm:t>
    </dgm:pt>
    <dgm:pt modelId="{7B21BC12-A6BF-462D-8544-E8859E0D2A29}" type="parTrans" cxnId="{43CBFAC6-6BC0-4810-883F-76972431FA6A}">
      <dgm:prSet/>
      <dgm:spPr/>
      <dgm:t>
        <a:bodyPr/>
        <a:lstStyle/>
        <a:p>
          <a:endParaRPr lang="en-US"/>
        </a:p>
      </dgm:t>
    </dgm:pt>
    <dgm:pt modelId="{1EC81C57-E41E-467D-912F-FF8FEA7531A7}" type="sibTrans" cxnId="{43CBFAC6-6BC0-4810-883F-76972431FA6A}">
      <dgm:prSet/>
      <dgm:spPr/>
      <dgm:t>
        <a:bodyPr/>
        <a:lstStyle/>
        <a:p>
          <a:endParaRPr lang="en-US"/>
        </a:p>
      </dgm:t>
    </dgm:pt>
    <dgm:pt modelId="{7D5FCF57-ED69-4DA2-8FAD-4B991C305E34}">
      <dgm:prSet/>
      <dgm:spPr/>
      <dgm:t>
        <a:bodyPr/>
        <a:lstStyle/>
        <a:p>
          <a:r>
            <a:rPr lang="en-US" dirty="0"/>
            <a:t>Obtain</a:t>
          </a:r>
        </a:p>
      </dgm:t>
    </dgm:pt>
    <dgm:pt modelId="{5B2F35BD-26AA-45EF-83F5-69D1D7FB441D}" type="parTrans" cxnId="{89945594-7907-4263-B58D-60C4A6F5F187}">
      <dgm:prSet/>
      <dgm:spPr/>
      <dgm:t>
        <a:bodyPr/>
        <a:lstStyle/>
        <a:p>
          <a:endParaRPr lang="en-US"/>
        </a:p>
      </dgm:t>
    </dgm:pt>
    <dgm:pt modelId="{4A5E5D4D-2EE3-419A-A844-BD79ACE71AB7}" type="sibTrans" cxnId="{89945594-7907-4263-B58D-60C4A6F5F187}">
      <dgm:prSet/>
      <dgm:spPr/>
      <dgm:t>
        <a:bodyPr/>
        <a:lstStyle/>
        <a:p>
          <a:endParaRPr lang="en-US"/>
        </a:p>
      </dgm:t>
    </dgm:pt>
    <dgm:pt modelId="{67F5A418-6773-4821-9479-E804FED69C44}">
      <dgm:prSet/>
      <dgm:spPr/>
      <dgm:t>
        <a:bodyPr/>
        <a:lstStyle/>
        <a:p>
          <a:r>
            <a:rPr lang="en-US" dirty="0"/>
            <a:t>obtain an internship,</a:t>
          </a:r>
        </a:p>
      </dgm:t>
    </dgm:pt>
    <dgm:pt modelId="{6D46D421-2301-44AE-8B6B-774F25812CE1}" type="parTrans" cxnId="{442B233C-09C0-4D33-9730-73D841B05DB4}">
      <dgm:prSet/>
      <dgm:spPr/>
      <dgm:t>
        <a:bodyPr/>
        <a:lstStyle/>
        <a:p>
          <a:endParaRPr lang="en-US"/>
        </a:p>
      </dgm:t>
    </dgm:pt>
    <dgm:pt modelId="{C9C814DD-6C1A-4F21-B581-7311191C7397}" type="sibTrans" cxnId="{442B233C-09C0-4D33-9730-73D841B05DB4}">
      <dgm:prSet/>
      <dgm:spPr/>
      <dgm:t>
        <a:bodyPr/>
        <a:lstStyle/>
        <a:p>
          <a:endParaRPr lang="en-US"/>
        </a:p>
      </dgm:t>
    </dgm:pt>
    <dgm:pt modelId="{393AD370-6E53-4AAF-97A7-FEB0D4AFC812}">
      <dgm:prSet/>
      <dgm:spPr/>
      <dgm:t>
        <a:bodyPr/>
        <a:lstStyle/>
        <a:p>
          <a:r>
            <a:rPr lang="en-US" dirty="0"/>
            <a:t>Create</a:t>
          </a:r>
        </a:p>
      </dgm:t>
    </dgm:pt>
    <dgm:pt modelId="{08FB6D3E-65F3-4FBA-A1A6-0A097B58F4A0}" type="parTrans" cxnId="{12D1B44C-2131-4100-BE58-B3C346CBC678}">
      <dgm:prSet/>
      <dgm:spPr/>
      <dgm:t>
        <a:bodyPr/>
        <a:lstStyle/>
        <a:p>
          <a:endParaRPr lang="en-US"/>
        </a:p>
      </dgm:t>
    </dgm:pt>
    <dgm:pt modelId="{FBA0E5F6-456A-4228-AC96-5B6DD6808D8B}" type="sibTrans" cxnId="{12D1B44C-2131-4100-BE58-B3C346CBC678}">
      <dgm:prSet/>
      <dgm:spPr/>
      <dgm:t>
        <a:bodyPr/>
        <a:lstStyle/>
        <a:p>
          <a:endParaRPr lang="en-US"/>
        </a:p>
      </dgm:t>
    </dgm:pt>
    <dgm:pt modelId="{B0329130-3B97-4C4D-AA13-95B0ECDBC95A}">
      <dgm:prSet/>
      <dgm:spPr/>
      <dgm:t>
        <a:bodyPr/>
        <a:lstStyle/>
        <a:p>
          <a:r>
            <a:rPr lang="en-US" dirty="0"/>
            <a:t>create a targeted resume,</a:t>
          </a:r>
        </a:p>
      </dgm:t>
    </dgm:pt>
    <dgm:pt modelId="{D62C2085-C139-481A-A2FE-6A77383D9F17}" type="parTrans" cxnId="{2B839FF5-21D5-44F3-AF2D-1E6D80D1146C}">
      <dgm:prSet/>
      <dgm:spPr/>
      <dgm:t>
        <a:bodyPr/>
        <a:lstStyle/>
        <a:p>
          <a:endParaRPr lang="en-US"/>
        </a:p>
      </dgm:t>
    </dgm:pt>
    <dgm:pt modelId="{42060439-99BB-4F42-833A-AC16C87E9749}" type="sibTrans" cxnId="{2B839FF5-21D5-44F3-AF2D-1E6D80D1146C}">
      <dgm:prSet/>
      <dgm:spPr/>
      <dgm:t>
        <a:bodyPr/>
        <a:lstStyle/>
        <a:p>
          <a:endParaRPr lang="en-US"/>
        </a:p>
      </dgm:t>
    </dgm:pt>
    <dgm:pt modelId="{9051889B-13F5-462C-B328-4E4644765EA3}">
      <dgm:prSet/>
      <dgm:spPr/>
      <dgm:t>
        <a:bodyPr/>
        <a:lstStyle/>
        <a:p>
          <a:r>
            <a:rPr lang="en-US" dirty="0"/>
            <a:t>Locate</a:t>
          </a:r>
        </a:p>
      </dgm:t>
    </dgm:pt>
    <dgm:pt modelId="{CDFF6578-39BD-42CA-BB6F-D2EF0BC1049B}" type="parTrans" cxnId="{7F31FF4F-0EFB-4553-9FE5-BE9317DF9EE0}">
      <dgm:prSet/>
      <dgm:spPr/>
      <dgm:t>
        <a:bodyPr/>
        <a:lstStyle/>
        <a:p>
          <a:endParaRPr lang="en-US"/>
        </a:p>
      </dgm:t>
    </dgm:pt>
    <dgm:pt modelId="{E44430CB-F92D-4352-8E6F-B90F152997BA}" type="sibTrans" cxnId="{7F31FF4F-0EFB-4553-9FE5-BE9317DF9EE0}">
      <dgm:prSet/>
      <dgm:spPr/>
      <dgm:t>
        <a:bodyPr/>
        <a:lstStyle/>
        <a:p>
          <a:endParaRPr lang="en-US"/>
        </a:p>
      </dgm:t>
    </dgm:pt>
    <dgm:pt modelId="{B09357BC-D5FD-404E-8DAB-47F19AA9C743}">
      <dgm:prSet/>
      <dgm:spPr/>
      <dgm:t>
        <a:bodyPr/>
        <a:lstStyle/>
        <a:p>
          <a:r>
            <a:rPr lang="en-US" dirty="0"/>
            <a:t>locate practices that are hiring, </a:t>
          </a:r>
        </a:p>
      </dgm:t>
    </dgm:pt>
    <dgm:pt modelId="{8EB7273B-570C-4B35-9827-A5006632ADCD}" type="parTrans" cxnId="{441A3B7A-20D2-4140-82C8-3C501FFBD8B6}">
      <dgm:prSet/>
      <dgm:spPr/>
      <dgm:t>
        <a:bodyPr/>
        <a:lstStyle/>
        <a:p>
          <a:endParaRPr lang="en-US"/>
        </a:p>
      </dgm:t>
    </dgm:pt>
    <dgm:pt modelId="{6DFD5554-BFAE-4650-9F28-EF49CFAB4CEA}" type="sibTrans" cxnId="{441A3B7A-20D2-4140-82C8-3C501FFBD8B6}">
      <dgm:prSet/>
      <dgm:spPr/>
      <dgm:t>
        <a:bodyPr/>
        <a:lstStyle/>
        <a:p>
          <a:endParaRPr lang="en-US"/>
        </a:p>
      </dgm:t>
    </dgm:pt>
    <dgm:pt modelId="{C3B3BB87-C297-4B4D-A229-8D8F4FE5F87A}">
      <dgm:prSet/>
      <dgm:spPr/>
      <dgm:t>
        <a:bodyPr/>
        <a:lstStyle/>
        <a:p>
          <a:r>
            <a:rPr lang="en-US" dirty="0"/>
            <a:t>Interviewing</a:t>
          </a:r>
        </a:p>
      </dgm:t>
    </dgm:pt>
    <dgm:pt modelId="{D1E4136D-7731-4FFF-9A35-6AD02F208151}" type="parTrans" cxnId="{EA56BCB0-126F-4CE9-A3D8-71378145121B}">
      <dgm:prSet/>
      <dgm:spPr/>
      <dgm:t>
        <a:bodyPr/>
        <a:lstStyle/>
        <a:p>
          <a:endParaRPr lang="en-US"/>
        </a:p>
      </dgm:t>
    </dgm:pt>
    <dgm:pt modelId="{36BEB029-FDAA-46D8-8B3E-9BB9FCCA586B}" type="sibTrans" cxnId="{EA56BCB0-126F-4CE9-A3D8-71378145121B}">
      <dgm:prSet/>
      <dgm:spPr/>
      <dgm:t>
        <a:bodyPr/>
        <a:lstStyle/>
        <a:p>
          <a:endParaRPr lang="en-US"/>
        </a:p>
      </dgm:t>
    </dgm:pt>
    <dgm:pt modelId="{56ADC00A-28AE-4F18-A60C-13D05F4D769D}">
      <dgm:prSet/>
      <dgm:spPr/>
      <dgm:t>
        <a:bodyPr/>
        <a:lstStyle/>
        <a:p>
          <a:r>
            <a:rPr lang="en-US" dirty="0"/>
            <a:t>practice interviewing</a:t>
          </a:r>
        </a:p>
      </dgm:t>
    </dgm:pt>
    <dgm:pt modelId="{4E8AFFC9-24B5-41CD-9CA2-CC14A90B4218}" type="parTrans" cxnId="{BDF3D8A7-7E64-4E05-85A1-36BE5D99FC80}">
      <dgm:prSet/>
      <dgm:spPr/>
      <dgm:t>
        <a:bodyPr/>
        <a:lstStyle/>
        <a:p>
          <a:endParaRPr lang="en-US"/>
        </a:p>
      </dgm:t>
    </dgm:pt>
    <dgm:pt modelId="{2A574623-3030-40BF-89F7-8D698499E00A}" type="sibTrans" cxnId="{BDF3D8A7-7E64-4E05-85A1-36BE5D99FC80}">
      <dgm:prSet/>
      <dgm:spPr/>
      <dgm:t>
        <a:bodyPr/>
        <a:lstStyle/>
        <a:p>
          <a:endParaRPr lang="en-US"/>
        </a:p>
      </dgm:t>
    </dgm:pt>
    <dgm:pt modelId="{750910AB-29FC-4055-B37C-61D27BA0B83B}">
      <dgm:prSet/>
      <dgm:spPr/>
      <dgm:t>
        <a:bodyPr/>
        <a:lstStyle/>
        <a:p>
          <a:r>
            <a:rPr lang="en-US" dirty="0"/>
            <a:t>Interview</a:t>
          </a:r>
        </a:p>
      </dgm:t>
    </dgm:pt>
    <dgm:pt modelId="{19ED6ADA-9D1B-4AD9-8C94-DE86A70091D3}" type="parTrans" cxnId="{67F62E64-D052-4F0E-A7F5-351873870109}">
      <dgm:prSet/>
      <dgm:spPr/>
      <dgm:t>
        <a:bodyPr/>
        <a:lstStyle/>
        <a:p>
          <a:endParaRPr lang="en-US"/>
        </a:p>
      </dgm:t>
    </dgm:pt>
    <dgm:pt modelId="{8A9B4F26-ECD7-458F-9A14-EF380F2A9E09}" type="sibTrans" cxnId="{67F62E64-D052-4F0E-A7F5-351873870109}">
      <dgm:prSet/>
      <dgm:spPr/>
      <dgm:t>
        <a:bodyPr/>
        <a:lstStyle/>
        <a:p>
          <a:endParaRPr lang="en-US"/>
        </a:p>
      </dgm:t>
    </dgm:pt>
    <dgm:pt modelId="{A9AF87E3-B1E2-4438-A42D-45F0F38DBA42}">
      <dgm:prSet/>
      <dgm:spPr/>
      <dgm:t>
        <a:bodyPr/>
        <a:lstStyle/>
        <a:p>
          <a:r>
            <a:rPr lang="en-US" dirty="0"/>
            <a:t>interview, and follow up</a:t>
          </a:r>
        </a:p>
      </dgm:t>
    </dgm:pt>
    <dgm:pt modelId="{6AFC79D0-3A5B-41D8-97A4-8EB0FE260686}" type="parTrans" cxnId="{3278714B-82F3-42B3-8E21-1DBA626A56A2}">
      <dgm:prSet/>
      <dgm:spPr/>
      <dgm:t>
        <a:bodyPr/>
        <a:lstStyle/>
        <a:p>
          <a:endParaRPr lang="en-US"/>
        </a:p>
      </dgm:t>
    </dgm:pt>
    <dgm:pt modelId="{459EF067-FDF7-4333-B013-4305A40FEFE6}" type="sibTrans" cxnId="{3278714B-82F3-42B3-8E21-1DBA626A56A2}">
      <dgm:prSet/>
      <dgm:spPr/>
      <dgm:t>
        <a:bodyPr/>
        <a:lstStyle/>
        <a:p>
          <a:endParaRPr lang="en-US"/>
        </a:p>
      </dgm:t>
    </dgm:pt>
    <dgm:pt modelId="{D727EB38-E2AF-4A02-8644-8D74E561CF41}" type="pres">
      <dgm:prSet presAssocID="{AF1D2813-BCB8-45AD-B88C-F0B9FB24B3C4}" presName="Name0" presStyleCnt="0">
        <dgm:presLayoutVars>
          <dgm:dir/>
          <dgm:animLvl val="lvl"/>
          <dgm:resizeHandles val="exact"/>
        </dgm:presLayoutVars>
      </dgm:prSet>
      <dgm:spPr/>
    </dgm:pt>
    <dgm:pt modelId="{FEA9DD08-AF26-4603-91F0-FF495C594240}" type="pres">
      <dgm:prSet presAssocID="{6D0BA85D-BDC9-4290-A217-939320E9CC8D}" presName="linNode" presStyleCnt="0"/>
      <dgm:spPr/>
    </dgm:pt>
    <dgm:pt modelId="{F91F0A59-FAF7-41E9-9694-CF8DA392242E}" type="pres">
      <dgm:prSet presAssocID="{6D0BA85D-BDC9-4290-A217-939320E9CC8D}" presName="parentText" presStyleLbl="alignNode1" presStyleIdx="0" presStyleCnt="10">
        <dgm:presLayoutVars>
          <dgm:chMax val="1"/>
          <dgm:bulletEnabled/>
        </dgm:presLayoutVars>
      </dgm:prSet>
      <dgm:spPr/>
    </dgm:pt>
    <dgm:pt modelId="{9BE11660-2F8E-4A0D-8717-66895C0008D9}" type="pres">
      <dgm:prSet presAssocID="{6D0BA85D-BDC9-4290-A217-939320E9CC8D}" presName="descendantText" presStyleLbl="alignAccFollowNode1" presStyleIdx="0" presStyleCnt="10">
        <dgm:presLayoutVars>
          <dgm:bulletEnabled/>
        </dgm:presLayoutVars>
      </dgm:prSet>
      <dgm:spPr/>
    </dgm:pt>
    <dgm:pt modelId="{ACB28A70-06D6-4B50-9998-3B3F20121194}" type="pres">
      <dgm:prSet presAssocID="{08FCB8FB-1DE2-4804-8C93-FA8FA37A1AD6}" presName="sp" presStyleCnt="0"/>
      <dgm:spPr/>
    </dgm:pt>
    <dgm:pt modelId="{C6283257-1F40-4A0B-AFFA-682D436F121B}" type="pres">
      <dgm:prSet presAssocID="{0160BF97-E916-4802-85F7-2F47255B0AA4}" presName="linNode" presStyleCnt="0"/>
      <dgm:spPr/>
    </dgm:pt>
    <dgm:pt modelId="{538E6C8B-F497-442C-893B-84270C1F3B1C}" type="pres">
      <dgm:prSet presAssocID="{0160BF97-E916-4802-85F7-2F47255B0AA4}" presName="parentText" presStyleLbl="alignNode1" presStyleIdx="1" presStyleCnt="10">
        <dgm:presLayoutVars>
          <dgm:chMax val="1"/>
          <dgm:bulletEnabled/>
        </dgm:presLayoutVars>
      </dgm:prSet>
      <dgm:spPr/>
    </dgm:pt>
    <dgm:pt modelId="{3A8086EC-CC4F-4DCF-AC12-F56BD168E927}" type="pres">
      <dgm:prSet presAssocID="{0160BF97-E916-4802-85F7-2F47255B0AA4}" presName="descendantText" presStyleLbl="alignAccFollowNode1" presStyleIdx="1" presStyleCnt="10">
        <dgm:presLayoutVars>
          <dgm:bulletEnabled/>
        </dgm:presLayoutVars>
      </dgm:prSet>
      <dgm:spPr/>
    </dgm:pt>
    <dgm:pt modelId="{EB2EB90B-8FA2-41D4-A11B-75EA3AF322A4}" type="pres">
      <dgm:prSet presAssocID="{ACC720B8-A076-413C-A978-91FC35F32CD4}" presName="sp" presStyleCnt="0"/>
      <dgm:spPr/>
    </dgm:pt>
    <dgm:pt modelId="{AC23E8BC-CF28-4AAC-B03B-C2CD2DEE0A2C}" type="pres">
      <dgm:prSet presAssocID="{38E78A4B-976C-4FDF-AFD3-B5E30EEB9846}" presName="linNode" presStyleCnt="0"/>
      <dgm:spPr/>
    </dgm:pt>
    <dgm:pt modelId="{92F057E4-0A77-4616-AA62-944E15BD1EC7}" type="pres">
      <dgm:prSet presAssocID="{38E78A4B-976C-4FDF-AFD3-B5E30EEB9846}" presName="parentText" presStyleLbl="alignNode1" presStyleIdx="2" presStyleCnt="10">
        <dgm:presLayoutVars>
          <dgm:chMax val="1"/>
          <dgm:bulletEnabled/>
        </dgm:presLayoutVars>
      </dgm:prSet>
      <dgm:spPr/>
    </dgm:pt>
    <dgm:pt modelId="{D5ADAA04-7E58-49E9-8252-2E6C8D936FA8}" type="pres">
      <dgm:prSet presAssocID="{38E78A4B-976C-4FDF-AFD3-B5E30EEB9846}" presName="descendantText" presStyleLbl="alignAccFollowNode1" presStyleIdx="2" presStyleCnt="10">
        <dgm:presLayoutVars>
          <dgm:bulletEnabled/>
        </dgm:presLayoutVars>
      </dgm:prSet>
      <dgm:spPr/>
    </dgm:pt>
    <dgm:pt modelId="{69B4C59A-8D6F-44FA-B128-776EBFBC5A0A}" type="pres">
      <dgm:prSet presAssocID="{B5D5AE83-F423-4562-82B8-21E8ABD15C0E}" presName="sp" presStyleCnt="0"/>
      <dgm:spPr/>
    </dgm:pt>
    <dgm:pt modelId="{1B1036DB-55F8-40C6-8E3B-8E7285678218}" type="pres">
      <dgm:prSet presAssocID="{FBDC5CA7-C9DD-456A-8A34-E1E13F9CF85D}" presName="linNode" presStyleCnt="0"/>
      <dgm:spPr/>
    </dgm:pt>
    <dgm:pt modelId="{1B554124-C632-436D-8F99-F6451A263CB4}" type="pres">
      <dgm:prSet presAssocID="{FBDC5CA7-C9DD-456A-8A34-E1E13F9CF85D}" presName="parentText" presStyleLbl="alignNode1" presStyleIdx="3" presStyleCnt="10">
        <dgm:presLayoutVars>
          <dgm:chMax val="1"/>
          <dgm:bulletEnabled/>
        </dgm:presLayoutVars>
      </dgm:prSet>
      <dgm:spPr/>
    </dgm:pt>
    <dgm:pt modelId="{26B6AA59-1D26-46C4-A010-58C377BC7F57}" type="pres">
      <dgm:prSet presAssocID="{FBDC5CA7-C9DD-456A-8A34-E1E13F9CF85D}" presName="descendantText" presStyleLbl="alignAccFollowNode1" presStyleIdx="3" presStyleCnt="10">
        <dgm:presLayoutVars>
          <dgm:bulletEnabled/>
        </dgm:presLayoutVars>
      </dgm:prSet>
      <dgm:spPr/>
    </dgm:pt>
    <dgm:pt modelId="{2F3FBE67-51AF-498D-8CA0-3D3ADC9E1B09}" type="pres">
      <dgm:prSet presAssocID="{9D256A3D-2EFF-4623-ADDB-046817DDD090}" presName="sp" presStyleCnt="0"/>
      <dgm:spPr/>
    </dgm:pt>
    <dgm:pt modelId="{89D8E044-F718-46A6-9DC9-4AA3ACD49DAE}" type="pres">
      <dgm:prSet presAssocID="{55E8CEA4-939F-4060-B688-265DA82B5A17}" presName="linNode" presStyleCnt="0"/>
      <dgm:spPr/>
    </dgm:pt>
    <dgm:pt modelId="{5A07CD9C-BFD9-45DF-9752-194A7C4BA7BE}" type="pres">
      <dgm:prSet presAssocID="{55E8CEA4-939F-4060-B688-265DA82B5A17}" presName="parentText" presStyleLbl="alignNode1" presStyleIdx="4" presStyleCnt="10">
        <dgm:presLayoutVars>
          <dgm:chMax val="1"/>
          <dgm:bulletEnabled/>
        </dgm:presLayoutVars>
      </dgm:prSet>
      <dgm:spPr/>
    </dgm:pt>
    <dgm:pt modelId="{7CA17551-E987-42A3-8627-2B7A394F4860}" type="pres">
      <dgm:prSet presAssocID="{55E8CEA4-939F-4060-B688-265DA82B5A17}" presName="descendantText" presStyleLbl="alignAccFollowNode1" presStyleIdx="4" presStyleCnt="10">
        <dgm:presLayoutVars>
          <dgm:bulletEnabled/>
        </dgm:presLayoutVars>
      </dgm:prSet>
      <dgm:spPr/>
    </dgm:pt>
    <dgm:pt modelId="{247F0A49-C246-4A62-99A5-15EBCED98BF0}" type="pres">
      <dgm:prSet presAssocID="{8C622B1B-69E3-419A-B6E6-B2EB08C641DA}" presName="sp" presStyleCnt="0"/>
      <dgm:spPr/>
    </dgm:pt>
    <dgm:pt modelId="{A554CAC7-EBE6-4DC4-B43A-992075AB7B2A}" type="pres">
      <dgm:prSet presAssocID="{7D5FCF57-ED69-4DA2-8FAD-4B991C305E34}" presName="linNode" presStyleCnt="0"/>
      <dgm:spPr/>
    </dgm:pt>
    <dgm:pt modelId="{D9CF85F5-7E52-4D91-A9E3-6471BA06F269}" type="pres">
      <dgm:prSet presAssocID="{7D5FCF57-ED69-4DA2-8FAD-4B991C305E34}" presName="parentText" presStyleLbl="alignNode1" presStyleIdx="5" presStyleCnt="10">
        <dgm:presLayoutVars>
          <dgm:chMax val="1"/>
          <dgm:bulletEnabled/>
        </dgm:presLayoutVars>
      </dgm:prSet>
      <dgm:spPr/>
    </dgm:pt>
    <dgm:pt modelId="{4A7C94A5-6863-4B1F-A4E3-3A19CB443880}" type="pres">
      <dgm:prSet presAssocID="{7D5FCF57-ED69-4DA2-8FAD-4B991C305E34}" presName="descendantText" presStyleLbl="alignAccFollowNode1" presStyleIdx="5" presStyleCnt="10">
        <dgm:presLayoutVars>
          <dgm:bulletEnabled/>
        </dgm:presLayoutVars>
      </dgm:prSet>
      <dgm:spPr/>
    </dgm:pt>
    <dgm:pt modelId="{86700844-1FB6-40EA-8D56-E22AC4A65185}" type="pres">
      <dgm:prSet presAssocID="{4A5E5D4D-2EE3-419A-A844-BD79ACE71AB7}" presName="sp" presStyleCnt="0"/>
      <dgm:spPr/>
    </dgm:pt>
    <dgm:pt modelId="{FCBD6D10-AD8B-4A37-8409-23023EDBF22B}" type="pres">
      <dgm:prSet presAssocID="{393AD370-6E53-4AAF-97A7-FEB0D4AFC812}" presName="linNode" presStyleCnt="0"/>
      <dgm:spPr/>
    </dgm:pt>
    <dgm:pt modelId="{EB7D27C5-FB32-42CF-B4D7-26A31414E78C}" type="pres">
      <dgm:prSet presAssocID="{393AD370-6E53-4AAF-97A7-FEB0D4AFC812}" presName="parentText" presStyleLbl="alignNode1" presStyleIdx="6" presStyleCnt="10">
        <dgm:presLayoutVars>
          <dgm:chMax val="1"/>
          <dgm:bulletEnabled/>
        </dgm:presLayoutVars>
      </dgm:prSet>
      <dgm:spPr/>
    </dgm:pt>
    <dgm:pt modelId="{DB61A278-430E-4BA6-B2F0-EBC4E8DBB507}" type="pres">
      <dgm:prSet presAssocID="{393AD370-6E53-4AAF-97A7-FEB0D4AFC812}" presName="descendantText" presStyleLbl="alignAccFollowNode1" presStyleIdx="6" presStyleCnt="10">
        <dgm:presLayoutVars>
          <dgm:bulletEnabled/>
        </dgm:presLayoutVars>
      </dgm:prSet>
      <dgm:spPr/>
    </dgm:pt>
    <dgm:pt modelId="{97EEE097-4F96-4E30-8889-29147B68FA41}" type="pres">
      <dgm:prSet presAssocID="{FBA0E5F6-456A-4228-AC96-5B6DD6808D8B}" presName="sp" presStyleCnt="0"/>
      <dgm:spPr/>
    </dgm:pt>
    <dgm:pt modelId="{222F500F-4BE7-4EEB-8DAC-81F7A86E06E0}" type="pres">
      <dgm:prSet presAssocID="{9051889B-13F5-462C-B328-4E4644765EA3}" presName="linNode" presStyleCnt="0"/>
      <dgm:spPr/>
    </dgm:pt>
    <dgm:pt modelId="{8A8EC569-9DBD-4D89-A3B6-8AC44D4F3DDD}" type="pres">
      <dgm:prSet presAssocID="{9051889B-13F5-462C-B328-4E4644765EA3}" presName="parentText" presStyleLbl="alignNode1" presStyleIdx="7" presStyleCnt="10">
        <dgm:presLayoutVars>
          <dgm:chMax val="1"/>
          <dgm:bulletEnabled/>
        </dgm:presLayoutVars>
      </dgm:prSet>
      <dgm:spPr/>
    </dgm:pt>
    <dgm:pt modelId="{A6186EDE-A8AB-4CD5-BD6B-51649DB70B44}" type="pres">
      <dgm:prSet presAssocID="{9051889B-13F5-462C-B328-4E4644765EA3}" presName="descendantText" presStyleLbl="alignAccFollowNode1" presStyleIdx="7" presStyleCnt="10">
        <dgm:presLayoutVars>
          <dgm:bulletEnabled/>
        </dgm:presLayoutVars>
      </dgm:prSet>
      <dgm:spPr/>
    </dgm:pt>
    <dgm:pt modelId="{12332170-9B97-419C-AD20-AB192DB45E01}" type="pres">
      <dgm:prSet presAssocID="{E44430CB-F92D-4352-8E6F-B90F152997BA}" presName="sp" presStyleCnt="0"/>
      <dgm:spPr/>
    </dgm:pt>
    <dgm:pt modelId="{9E79DC5A-EA01-4247-BF87-05D5C594AFC8}" type="pres">
      <dgm:prSet presAssocID="{C3B3BB87-C297-4B4D-A229-8D8F4FE5F87A}" presName="linNode" presStyleCnt="0"/>
      <dgm:spPr/>
    </dgm:pt>
    <dgm:pt modelId="{1D026398-4A5B-44D7-AB80-0C7C643FFA3D}" type="pres">
      <dgm:prSet presAssocID="{C3B3BB87-C297-4B4D-A229-8D8F4FE5F87A}" presName="parentText" presStyleLbl="alignNode1" presStyleIdx="8" presStyleCnt="10">
        <dgm:presLayoutVars>
          <dgm:chMax val="1"/>
          <dgm:bulletEnabled/>
        </dgm:presLayoutVars>
      </dgm:prSet>
      <dgm:spPr/>
    </dgm:pt>
    <dgm:pt modelId="{535D0A7B-3535-455E-8EB1-8C2C76482826}" type="pres">
      <dgm:prSet presAssocID="{C3B3BB87-C297-4B4D-A229-8D8F4FE5F87A}" presName="descendantText" presStyleLbl="alignAccFollowNode1" presStyleIdx="8" presStyleCnt="10">
        <dgm:presLayoutVars>
          <dgm:bulletEnabled/>
        </dgm:presLayoutVars>
      </dgm:prSet>
      <dgm:spPr/>
    </dgm:pt>
    <dgm:pt modelId="{8CD4F1D1-622A-43CA-A3F7-5DE9736A1680}" type="pres">
      <dgm:prSet presAssocID="{36BEB029-FDAA-46D8-8B3E-9BB9FCCA586B}" presName="sp" presStyleCnt="0"/>
      <dgm:spPr/>
    </dgm:pt>
    <dgm:pt modelId="{7F16925F-ED35-48E8-886E-345342209C7A}" type="pres">
      <dgm:prSet presAssocID="{750910AB-29FC-4055-B37C-61D27BA0B83B}" presName="linNode" presStyleCnt="0"/>
      <dgm:spPr/>
    </dgm:pt>
    <dgm:pt modelId="{54C1367D-1CB9-43BD-968E-47AB8ECBEBC9}" type="pres">
      <dgm:prSet presAssocID="{750910AB-29FC-4055-B37C-61D27BA0B83B}" presName="parentText" presStyleLbl="alignNode1" presStyleIdx="9" presStyleCnt="10">
        <dgm:presLayoutVars>
          <dgm:chMax val="1"/>
          <dgm:bulletEnabled/>
        </dgm:presLayoutVars>
      </dgm:prSet>
      <dgm:spPr/>
    </dgm:pt>
    <dgm:pt modelId="{36A1E856-012D-40B4-83A3-457A1F060860}" type="pres">
      <dgm:prSet presAssocID="{750910AB-29FC-4055-B37C-61D27BA0B83B}" presName="descendantText" presStyleLbl="alignAccFollowNode1" presStyleIdx="9" presStyleCnt="10">
        <dgm:presLayoutVars>
          <dgm:bulletEnabled/>
        </dgm:presLayoutVars>
      </dgm:prSet>
      <dgm:spPr/>
    </dgm:pt>
  </dgm:ptLst>
  <dgm:cxnLst>
    <dgm:cxn modelId="{CECBC304-FBC8-49BF-B3A6-A70D12D4042A}" type="presOf" srcId="{C250D470-4C39-441A-A856-E6E61D51E33C}" destId="{9BE11660-2F8E-4A0D-8717-66895C0008D9}" srcOrd="0" destOrd="0" presId="urn:microsoft.com/office/officeart/2016/7/layout/VerticalSolidActionList"/>
    <dgm:cxn modelId="{EAEE250B-7216-40AB-906B-7F99A8BE2306}" type="presOf" srcId="{B0329130-3B97-4C4D-AA13-95B0ECDBC95A}" destId="{DB61A278-430E-4BA6-B2F0-EBC4E8DBB507}" srcOrd="0" destOrd="0" presId="urn:microsoft.com/office/officeart/2016/7/layout/VerticalSolidActionList"/>
    <dgm:cxn modelId="{70110E1B-B497-4F3A-AEA4-083BDB3F6C05}" type="presOf" srcId="{C3B3BB87-C297-4B4D-A229-8D8F4FE5F87A}" destId="{1D026398-4A5B-44D7-AB80-0C7C643FFA3D}" srcOrd="0" destOrd="0" presId="urn:microsoft.com/office/officeart/2016/7/layout/VerticalSolidActionList"/>
    <dgm:cxn modelId="{7056D527-4C0A-4274-813C-A9A85FE9BED3}" type="presOf" srcId="{FBDC5CA7-C9DD-456A-8A34-E1E13F9CF85D}" destId="{1B554124-C632-436D-8F99-F6451A263CB4}" srcOrd="0" destOrd="0" presId="urn:microsoft.com/office/officeart/2016/7/layout/VerticalSolidActionList"/>
    <dgm:cxn modelId="{DD74AD2D-D704-4CBB-B4C7-198B8CB29DC4}" type="presOf" srcId="{9051889B-13F5-462C-B328-4E4644765EA3}" destId="{8A8EC569-9DBD-4D89-A3B6-8AC44D4F3DDD}" srcOrd="0" destOrd="0" presId="urn:microsoft.com/office/officeart/2016/7/layout/VerticalSolidActionList"/>
    <dgm:cxn modelId="{EBA8F235-FD27-4CAA-9F48-0600D5CF52E9}" type="presOf" srcId="{64E7526F-D367-4870-B48A-A1627CDE4E6B}" destId="{3A8086EC-CC4F-4DCF-AC12-F56BD168E927}" srcOrd="0" destOrd="0" presId="urn:microsoft.com/office/officeart/2016/7/layout/VerticalSolidActionList"/>
    <dgm:cxn modelId="{78157F38-19C3-47F7-9AB3-98C0F0C55B58}" srcId="{AF1D2813-BCB8-45AD-B88C-F0B9FB24B3C4}" destId="{38E78A4B-976C-4FDF-AFD3-B5E30EEB9846}" srcOrd="2" destOrd="0" parTransId="{5D911414-0909-4359-B400-DBEBBED0CC67}" sibTransId="{B5D5AE83-F423-4562-82B8-21E8ABD15C0E}"/>
    <dgm:cxn modelId="{0FBFF039-94B4-437A-94AC-16D68F49C3B6}" type="presOf" srcId="{A9AF87E3-B1E2-4438-A42D-45F0F38DBA42}" destId="{36A1E856-012D-40B4-83A3-457A1F060860}" srcOrd="0" destOrd="0" presId="urn:microsoft.com/office/officeart/2016/7/layout/VerticalSolidActionList"/>
    <dgm:cxn modelId="{EEBB5A3A-E7ED-4A0F-B33E-8636B9009544}" srcId="{38E78A4B-976C-4FDF-AFD3-B5E30EEB9846}" destId="{DCFDF24F-D048-42AA-9556-58F8E8491CF4}" srcOrd="0" destOrd="0" parTransId="{58279142-6E65-4D2F-B97B-6CD9EA245C70}" sibTransId="{24AEB35D-0CB8-454F-9CEC-7C2A0F6077A5}"/>
    <dgm:cxn modelId="{442B233C-09C0-4D33-9730-73D841B05DB4}" srcId="{7D5FCF57-ED69-4DA2-8FAD-4B991C305E34}" destId="{67F5A418-6773-4821-9479-E804FED69C44}" srcOrd="0" destOrd="0" parTransId="{6D46D421-2301-44AE-8B6B-774F25812CE1}" sibTransId="{C9C814DD-6C1A-4F21-B581-7311191C7397}"/>
    <dgm:cxn modelId="{67F62E64-D052-4F0E-A7F5-351873870109}" srcId="{AF1D2813-BCB8-45AD-B88C-F0B9FB24B3C4}" destId="{750910AB-29FC-4055-B37C-61D27BA0B83B}" srcOrd="9" destOrd="0" parTransId="{19ED6ADA-9D1B-4AD9-8C94-DE86A70091D3}" sibTransId="{8A9B4F26-ECD7-458F-9A14-EF380F2A9E09}"/>
    <dgm:cxn modelId="{6982CC68-9EE0-4384-BDF8-DDAC1B689610}" srcId="{AF1D2813-BCB8-45AD-B88C-F0B9FB24B3C4}" destId="{FBDC5CA7-C9DD-456A-8A34-E1E13F9CF85D}" srcOrd="3" destOrd="0" parTransId="{751CACE9-33FC-4CB0-B6B3-814A92F533B4}" sibTransId="{9D256A3D-2EFF-4623-ADDB-046817DDD090}"/>
    <dgm:cxn modelId="{3278714B-82F3-42B3-8E21-1DBA626A56A2}" srcId="{750910AB-29FC-4055-B37C-61D27BA0B83B}" destId="{A9AF87E3-B1E2-4438-A42D-45F0F38DBA42}" srcOrd="0" destOrd="0" parTransId="{6AFC79D0-3A5B-41D8-97A4-8EB0FE260686}" sibTransId="{459EF067-FDF7-4333-B013-4305A40FEFE6}"/>
    <dgm:cxn modelId="{12D1B44C-2131-4100-BE58-B3C346CBC678}" srcId="{AF1D2813-BCB8-45AD-B88C-F0B9FB24B3C4}" destId="{393AD370-6E53-4AAF-97A7-FEB0D4AFC812}" srcOrd="6" destOrd="0" parTransId="{08FB6D3E-65F3-4FBA-A1A6-0A097B58F4A0}" sibTransId="{FBA0E5F6-456A-4228-AC96-5B6DD6808D8B}"/>
    <dgm:cxn modelId="{7F31FF4F-0EFB-4553-9FE5-BE9317DF9EE0}" srcId="{AF1D2813-BCB8-45AD-B88C-F0B9FB24B3C4}" destId="{9051889B-13F5-462C-B328-4E4644765EA3}" srcOrd="7" destOrd="0" parTransId="{CDFF6578-39BD-42CA-BB6F-D2EF0BC1049B}" sibTransId="{E44430CB-F92D-4352-8E6F-B90F152997BA}"/>
    <dgm:cxn modelId="{E226FF57-7F31-483F-9CEB-E45D99980232}" type="presOf" srcId="{6D0BA85D-BDC9-4290-A217-939320E9CC8D}" destId="{F91F0A59-FAF7-41E9-9694-CF8DA392242E}" srcOrd="0" destOrd="0" presId="urn:microsoft.com/office/officeart/2016/7/layout/VerticalSolidActionList"/>
    <dgm:cxn modelId="{441A3B7A-20D2-4140-82C8-3C501FFBD8B6}" srcId="{9051889B-13F5-462C-B328-4E4644765EA3}" destId="{B09357BC-D5FD-404E-8DAB-47F19AA9C743}" srcOrd="0" destOrd="0" parTransId="{8EB7273B-570C-4B35-9827-A5006632ADCD}" sibTransId="{6DFD5554-BFAE-4650-9F28-EF49CFAB4CEA}"/>
    <dgm:cxn modelId="{CEBD4A5A-742B-4B24-815B-1667A5C79AB9}" srcId="{AF1D2813-BCB8-45AD-B88C-F0B9FB24B3C4}" destId="{55E8CEA4-939F-4060-B688-265DA82B5A17}" srcOrd="4" destOrd="0" parTransId="{FAB38C56-8C35-4D62-BFF9-547E1398B369}" sibTransId="{8C622B1B-69E3-419A-B6E6-B2EB08C641DA}"/>
    <dgm:cxn modelId="{991ACC7C-811B-4016-A1F7-037BCB7850AE}" type="presOf" srcId="{56ADC00A-28AE-4F18-A60C-13D05F4D769D}" destId="{535D0A7B-3535-455E-8EB1-8C2C76482826}" srcOrd="0" destOrd="0" presId="urn:microsoft.com/office/officeart/2016/7/layout/VerticalSolidActionList"/>
    <dgm:cxn modelId="{A0C5BD8F-C87A-483C-8716-50F8EAB73B39}" srcId="{6D0BA85D-BDC9-4290-A217-939320E9CC8D}" destId="{C250D470-4C39-441A-A856-E6E61D51E33C}" srcOrd="0" destOrd="0" parTransId="{D26FB721-3EE1-4FA6-9F86-9C7D1B8114DF}" sibTransId="{6889C5CA-83F4-4AB3-920D-34E7F4AA040B}"/>
    <dgm:cxn modelId="{098DD490-681E-4440-B34C-15962A301EB7}" type="presOf" srcId="{0160BF97-E916-4802-85F7-2F47255B0AA4}" destId="{538E6C8B-F497-442C-893B-84270C1F3B1C}" srcOrd="0" destOrd="0" presId="urn:microsoft.com/office/officeart/2016/7/layout/VerticalSolidActionList"/>
    <dgm:cxn modelId="{89945594-7907-4263-B58D-60C4A6F5F187}" srcId="{AF1D2813-BCB8-45AD-B88C-F0B9FB24B3C4}" destId="{7D5FCF57-ED69-4DA2-8FAD-4B991C305E34}" srcOrd="5" destOrd="0" parTransId="{5B2F35BD-26AA-45EF-83F5-69D1D7FB441D}" sibTransId="{4A5E5D4D-2EE3-419A-A844-BD79ACE71AB7}"/>
    <dgm:cxn modelId="{42174E95-62C5-41E3-9095-A54A48EE2118}" type="presOf" srcId="{67F5A418-6773-4821-9479-E804FED69C44}" destId="{4A7C94A5-6863-4B1F-A4E3-3A19CB443880}" srcOrd="0" destOrd="0" presId="urn:microsoft.com/office/officeart/2016/7/layout/VerticalSolidActionList"/>
    <dgm:cxn modelId="{D7985F9D-7358-47BA-9D4F-733764E7A5F7}" srcId="{AF1D2813-BCB8-45AD-B88C-F0B9FB24B3C4}" destId="{6D0BA85D-BDC9-4290-A217-939320E9CC8D}" srcOrd="0" destOrd="0" parTransId="{A5527137-C5D0-4084-95C9-7258F7CC8E6C}" sibTransId="{08FCB8FB-1DE2-4804-8C93-FA8FA37A1AD6}"/>
    <dgm:cxn modelId="{3DCA4FA1-7224-4493-91A4-0EB5653958E1}" type="presOf" srcId="{750910AB-29FC-4055-B37C-61D27BA0B83B}" destId="{54C1367D-1CB9-43BD-968E-47AB8ECBEBC9}" srcOrd="0" destOrd="0" presId="urn:microsoft.com/office/officeart/2016/7/layout/VerticalSolidActionList"/>
    <dgm:cxn modelId="{7B3CF3A6-5BF4-45FD-97B9-32AACE8ED961}" srcId="{FBDC5CA7-C9DD-456A-8A34-E1E13F9CF85D}" destId="{AFE3DE73-F02F-4236-8D68-BE34BD5EB82C}" srcOrd="0" destOrd="0" parTransId="{65246F38-E9D5-40EE-B197-13A934E9E2E6}" sibTransId="{3A6129EB-70C3-459B-8E9F-984033FE7EC6}"/>
    <dgm:cxn modelId="{BDF3D8A7-7E64-4E05-85A1-36BE5D99FC80}" srcId="{C3B3BB87-C297-4B4D-A229-8D8F4FE5F87A}" destId="{56ADC00A-28AE-4F18-A60C-13D05F4D769D}" srcOrd="0" destOrd="0" parTransId="{4E8AFFC9-24B5-41CD-9CA2-CC14A90B4218}" sibTransId="{2A574623-3030-40BF-89F7-8D698499E00A}"/>
    <dgm:cxn modelId="{EA56BCB0-126F-4CE9-A3D8-71378145121B}" srcId="{AF1D2813-BCB8-45AD-B88C-F0B9FB24B3C4}" destId="{C3B3BB87-C297-4B4D-A229-8D8F4FE5F87A}" srcOrd="8" destOrd="0" parTransId="{D1E4136D-7731-4FFF-9A35-6AD02F208151}" sibTransId="{36BEB029-FDAA-46D8-8B3E-9BB9FCCA586B}"/>
    <dgm:cxn modelId="{E739E7B2-4755-48DA-806B-C5149A02D7AF}" type="presOf" srcId="{393AD370-6E53-4AAF-97A7-FEB0D4AFC812}" destId="{EB7D27C5-FB32-42CF-B4D7-26A31414E78C}" srcOrd="0" destOrd="0" presId="urn:microsoft.com/office/officeart/2016/7/layout/VerticalSolidActionList"/>
    <dgm:cxn modelId="{8BC7F7BB-D78C-4F80-A4A6-F6A3DDC53123}" type="presOf" srcId="{55E8CEA4-939F-4060-B688-265DA82B5A17}" destId="{5A07CD9C-BFD9-45DF-9752-194A7C4BA7BE}" srcOrd="0" destOrd="0" presId="urn:microsoft.com/office/officeart/2016/7/layout/VerticalSolidActionList"/>
    <dgm:cxn modelId="{43CBFAC6-6BC0-4810-883F-76972431FA6A}" srcId="{55E8CEA4-939F-4060-B688-265DA82B5A17}" destId="{79AED62C-3265-4429-A7CD-834220368DED}" srcOrd="0" destOrd="0" parTransId="{7B21BC12-A6BF-462D-8544-E8859E0D2A29}" sibTransId="{1EC81C57-E41E-467D-912F-FF8FEA7531A7}"/>
    <dgm:cxn modelId="{331874D5-882D-470D-B366-0A43C73FB77A}" srcId="{0160BF97-E916-4802-85F7-2F47255B0AA4}" destId="{64E7526F-D367-4870-B48A-A1627CDE4E6B}" srcOrd="0" destOrd="0" parTransId="{4ABAFE82-A129-4275-B2E6-A7CF754B0817}" sibTransId="{DB244F91-77AD-4938-9ED0-75CCA2E3BA0F}"/>
    <dgm:cxn modelId="{224672D7-5A4D-4842-B075-834A1A08F5A3}" type="presOf" srcId="{AFE3DE73-F02F-4236-8D68-BE34BD5EB82C}" destId="{26B6AA59-1D26-46C4-A010-58C377BC7F57}" srcOrd="0" destOrd="0" presId="urn:microsoft.com/office/officeart/2016/7/layout/VerticalSolidActionList"/>
    <dgm:cxn modelId="{FEC59ADB-092E-44B5-9783-45FCCCFA4DEE}" srcId="{AF1D2813-BCB8-45AD-B88C-F0B9FB24B3C4}" destId="{0160BF97-E916-4802-85F7-2F47255B0AA4}" srcOrd="1" destOrd="0" parTransId="{79331C39-8A44-45D6-8379-5D8E45D7E138}" sibTransId="{ACC720B8-A076-413C-A978-91FC35F32CD4}"/>
    <dgm:cxn modelId="{662613EE-4960-416A-9652-74E4501F9D7A}" type="presOf" srcId="{AF1D2813-BCB8-45AD-B88C-F0B9FB24B3C4}" destId="{D727EB38-E2AF-4A02-8644-8D74E561CF41}" srcOrd="0" destOrd="0" presId="urn:microsoft.com/office/officeart/2016/7/layout/VerticalSolidActionList"/>
    <dgm:cxn modelId="{272D9BF0-C0AB-44F8-8248-50C565177A33}" type="presOf" srcId="{38E78A4B-976C-4FDF-AFD3-B5E30EEB9846}" destId="{92F057E4-0A77-4616-AA62-944E15BD1EC7}" srcOrd="0" destOrd="0" presId="urn:microsoft.com/office/officeart/2016/7/layout/VerticalSolidActionList"/>
    <dgm:cxn modelId="{2B839FF5-21D5-44F3-AF2D-1E6D80D1146C}" srcId="{393AD370-6E53-4AAF-97A7-FEB0D4AFC812}" destId="{B0329130-3B97-4C4D-AA13-95B0ECDBC95A}" srcOrd="0" destOrd="0" parTransId="{D62C2085-C139-481A-A2FE-6A77383D9F17}" sibTransId="{42060439-99BB-4F42-833A-AC16C87E9749}"/>
    <dgm:cxn modelId="{FFC2B6F5-C32A-4AEF-B0FF-EE393CD6F21D}" type="presOf" srcId="{DCFDF24F-D048-42AA-9556-58F8E8491CF4}" destId="{D5ADAA04-7E58-49E9-8252-2E6C8D936FA8}" srcOrd="0" destOrd="0" presId="urn:microsoft.com/office/officeart/2016/7/layout/VerticalSolidActionList"/>
    <dgm:cxn modelId="{A103A7F9-1DF4-4332-8D3F-0DA34B5EE0F6}" type="presOf" srcId="{7D5FCF57-ED69-4DA2-8FAD-4B991C305E34}" destId="{D9CF85F5-7E52-4D91-A9E3-6471BA06F269}" srcOrd="0" destOrd="0" presId="urn:microsoft.com/office/officeart/2016/7/layout/VerticalSolidActionList"/>
    <dgm:cxn modelId="{8DDC9AFC-0ED7-4BA6-BC71-65A9598CDAD1}" type="presOf" srcId="{79AED62C-3265-4429-A7CD-834220368DED}" destId="{7CA17551-E987-42A3-8627-2B7A394F4860}" srcOrd="0" destOrd="0" presId="urn:microsoft.com/office/officeart/2016/7/layout/VerticalSolidActionList"/>
    <dgm:cxn modelId="{A4F89DFC-B2A8-4E69-9C88-AD090D861A9C}" type="presOf" srcId="{B09357BC-D5FD-404E-8DAB-47F19AA9C743}" destId="{A6186EDE-A8AB-4CD5-BD6B-51649DB70B44}" srcOrd="0" destOrd="0" presId="urn:microsoft.com/office/officeart/2016/7/layout/VerticalSolidActionList"/>
    <dgm:cxn modelId="{BA644395-2DD6-408C-A8C3-B709F1C8727E}" type="presParOf" srcId="{D727EB38-E2AF-4A02-8644-8D74E561CF41}" destId="{FEA9DD08-AF26-4603-91F0-FF495C594240}" srcOrd="0" destOrd="0" presId="urn:microsoft.com/office/officeart/2016/7/layout/VerticalSolidActionList"/>
    <dgm:cxn modelId="{9BE396C8-4272-4B3D-999D-B59F4CD0B104}" type="presParOf" srcId="{FEA9DD08-AF26-4603-91F0-FF495C594240}" destId="{F91F0A59-FAF7-41E9-9694-CF8DA392242E}" srcOrd="0" destOrd="0" presId="urn:microsoft.com/office/officeart/2016/7/layout/VerticalSolidActionList"/>
    <dgm:cxn modelId="{84D6987E-29FD-4F27-809F-9B01CD63047A}" type="presParOf" srcId="{FEA9DD08-AF26-4603-91F0-FF495C594240}" destId="{9BE11660-2F8E-4A0D-8717-66895C0008D9}" srcOrd="1" destOrd="0" presId="urn:microsoft.com/office/officeart/2016/7/layout/VerticalSolidActionList"/>
    <dgm:cxn modelId="{0731B45B-CEE5-41CF-A166-DBEA5F285F98}" type="presParOf" srcId="{D727EB38-E2AF-4A02-8644-8D74E561CF41}" destId="{ACB28A70-06D6-4B50-9998-3B3F20121194}" srcOrd="1" destOrd="0" presId="urn:microsoft.com/office/officeart/2016/7/layout/VerticalSolidActionList"/>
    <dgm:cxn modelId="{98B6E4AF-DFD8-4CF0-9467-CABA75E7EDCC}" type="presParOf" srcId="{D727EB38-E2AF-4A02-8644-8D74E561CF41}" destId="{C6283257-1F40-4A0B-AFFA-682D436F121B}" srcOrd="2" destOrd="0" presId="urn:microsoft.com/office/officeart/2016/7/layout/VerticalSolidActionList"/>
    <dgm:cxn modelId="{935ED540-9E3B-4A90-988A-657F54A8F00C}" type="presParOf" srcId="{C6283257-1F40-4A0B-AFFA-682D436F121B}" destId="{538E6C8B-F497-442C-893B-84270C1F3B1C}" srcOrd="0" destOrd="0" presId="urn:microsoft.com/office/officeart/2016/7/layout/VerticalSolidActionList"/>
    <dgm:cxn modelId="{99396938-5647-4FE9-A68E-808A32E343DE}" type="presParOf" srcId="{C6283257-1F40-4A0B-AFFA-682D436F121B}" destId="{3A8086EC-CC4F-4DCF-AC12-F56BD168E927}" srcOrd="1" destOrd="0" presId="urn:microsoft.com/office/officeart/2016/7/layout/VerticalSolidActionList"/>
    <dgm:cxn modelId="{42A6F52C-8030-4750-9AC2-6A93B01B4C05}" type="presParOf" srcId="{D727EB38-E2AF-4A02-8644-8D74E561CF41}" destId="{EB2EB90B-8FA2-41D4-A11B-75EA3AF322A4}" srcOrd="3" destOrd="0" presId="urn:microsoft.com/office/officeart/2016/7/layout/VerticalSolidActionList"/>
    <dgm:cxn modelId="{86B6959A-75AD-4A40-B578-17139DA35C7A}" type="presParOf" srcId="{D727EB38-E2AF-4A02-8644-8D74E561CF41}" destId="{AC23E8BC-CF28-4AAC-B03B-C2CD2DEE0A2C}" srcOrd="4" destOrd="0" presId="urn:microsoft.com/office/officeart/2016/7/layout/VerticalSolidActionList"/>
    <dgm:cxn modelId="{602BBEC8-7F51-4C74-A348-19497AD31B7C}" type="presParOf" srcId="{AC23E8BC-CF28-4AAC-B03B-C2CD2DEE0A2C}" destId="{92F057E4-0A77-4616-AA62-944E15BD1EC7}" srcOrd="0" destOrd="0" presId="urn:microsoft.com/office/officeart/2016/7/layout/VerticalSolidActionList"/>
    <dgm:cxn modelId="{8EDD76A5-CCB7-4FCB-9669-240CAB75CA3F}" type="presParOf" srcId="{AC23E8BC-CF28-4AAC-B03B-C2CD2DEE0A2C}" destId="{D5ADAA04-7E58-49E9-8252-2E6C8D936FA8}" srcOrd="1" destOrd="0" presId="urn:microsoft.com/office/officeart/2016/7/layout/VerticalSolidActionList"/>
    <dgm:cxn modelId="{2CBDA966-67D4-4466-B736-613F4624A7E8}" type="presParOf" srcId="{D727EB38-E2AF-4A02-8644-8D74E561CF41}" destId="{69B4C59A-8D6F-44FA-B128-776EBFBC5A0A}" srcOrd="5" destOrd="0" presId="urn:microsoft.com/office/officeart/2016/7/layout/VerticalSolidActionList"/>
    <dgm:cxn modelId="{31B2873E-6A93-4CF9-9724-FFC2E099A5E6}" type="presParOf" srcId="{D727EB38-E2AF-4A02-8644-8D74E561CF41}" destId="{1B1036DB-55F8-40C6-8E3B-8E7285678218}" srcOrd="6" destOrd="0" presId="urn:microsoft.com/office/officeart/2016/7/layout/VerticalSolidActionList"/>
    <dgm:cxn modelId="{6277F73B-B2DD-4BDB-8122-0219AB65D4B6}" type="presParOf" srcId="{1B1036DB-55F8-40C6-8E3B-8E7285678218}" destId="{1B554124-C632-436D-8F99-F6451A263CB4}" srcOrd="0" destOrd="0" presId="urn:microsoft.com/office/officeart/2016/7/layout/VerticalSolidActionList"/>
    <dgm:cxn modelId="{1234BE97-CD98-4E89-BFFD-2F482841888B}" type="presParOf" srcId="{1B1036DB-55F8-40C6-8E3B-8E7285678218}" destId="{26B6AA59-1D26-46C4-A010-58C377BC7F57}" srcOrd="1" destOrd="0" presId="urn:microsoft.com/office/officeart/2016/7/layout/VerticalSolidActionList"/>
    <dgm:cxn modelId="{9DB076B7-1DDA-4BAE-A7E8-24ECE18D1BE9}" type="presParOf" srcId="{D727EB38-E2AF-4A02-8644-8D74E561CF41}" destId="{2F3FBE67-51AF-498D-8CA0-3D3ADC9E1B09}" srcOrd="7" destOrd="0" presId="urn:microsoft.com/office/officeart/2016/7/layout/VerticalSolidActionList"/>
    <dgm:cxn modelId="{F1D11427-9E49-4719-9C15-D190BDBA12F8}" type="presParOf" srcId="{D727EB38-E2AF-4A02-8644-8D74E561CF41}" destId="{89D8E044-F718-46A6-9DC9-4AA3ACD49DAE}" srcOrd="8" destOrd="0" presId="urn:microsoft.com/office/officeart/2016/7/layout/VerticalSolidActionList"/>
    <dgm:cxn modelId="{E4CE13BE-C632-495C-B74D-2A21708927CA}" type="presParOf" srcId="{89D8E044-F718-46A6-9DC9-4AA3ACD49DAE}" destId="{5A07CD9C-BFD9-45DF-9752-194A7C4BA7BE}" srcOrd="0" destOrd="0" presId="urn:microsoft.com/office/officeart/2016/7/layout/VerticalSolidActionList"/>
    <dgm:cxn modelId="{B4674DC9-08D8-41C1-B227-DFB713D4E287}" type="presParOf" srcId="{89D8E044-F718-46A6-9DC9-4AA3ACD49DAE}" destId="{7CA17551-E987-42A3-8627-2B7A394F4860}" srcOrd="1" destOrd="0" presId="urn:microsoft.com/office/officeart/2016/7/layout/VerticalSolidActionList"/>
    <dgm:cxn modelId="{2C23D8CB-3850-4CFC-860F-FA072DE9D23B}" type="presParOf" srcId="{D727EB38-E2AF-4A02-8644-8D74E561CF41}" destId="{247F0A49-C246-4A62-99A5-15EBCED98BF0}" srcOrd="9" destOrd="0" presId="urn:microsoft.com/office/officeart/2016/7/layout/VerticalSolidActionList"/>
    <dgm:cxn modelId="{55F9225F-AF61-4C0D-9792-18441D6B0D47}" type="presParOf" srcId="{D727EB38-E2AF-4A02-8644-8D74E561CF41}" destId="{A554CAC7-EBE6-4DC4-B43A-992075AB7B2A}" srcOrd="10" destOrd="0" presId="urn:microsoft.com/office/officeart/2016/7/layout/VerticalSolidActionList"/>
    <dgm:cxn modelId="{F91F3245-C211-4A87-8849-BE23CA1D016D}" type="presParOf" srcId="{A554CAC7-EBE6-4DC4-B43A-992075AB7B2A}" destId="{D9CF85F5-7E52-4D91-A9E3-6471BA06F269}" srcOrd="0" destOrd="0" presId="urn:microsoft.com/office/officeart/2016/7/layout/VerticalSolidActionList"/>
    <dgm:cxn modelId="{E68E134A-48C6-4EB0-85E5-65EA84FC9F8B}" type="presParOf" srcId="{A554CAC7-EBE6-4DC4-B43A-992075AB7B2A}" destId="{4A7C94A5-6863-4B1F-A4E3-3A19CB443880}" srcOrd="1" destOrd="0" presId="urn:microsoft.com/office/officeart/2016/7/layout/VerticalSolidActionList"/>
    <dgm:cxn modelId="{128958C9-99E8-49E1-866A-DAEC1E5DB56A}" type="presParOf" srcId="{D727EB38-E2AF-4A02-8644-8D74E561CF41}" destId="{86700844-1FB6-40EA-8D56-E22AC4A65185}" srcOrd="11" destOrd="0" presId="urn:microsoft.com/office/officeart/2016/7/layout/VerticalSolidActionList"/>
    <dgm:cxn modelId="{028FA7CA-6278-4251-A101-CE234218D174}" type="presParOf" srcId="{D727EB38-E2AF-4A02-8644-8D74E561CF41}" destId="{FCBD6D10-AD8B-4A37-8409-23023EDBF22B}" srcOrd="12" destOrd="0" presId="urn:microsoft.com/office/officeart/2016/7/layout/VerticalSolidActionList"/>
    <dgm:cxn modelId="{E21D36D2-D54D-4570-8DEC-944EAD1BE9E4}" type="presParOf" srcId="{FCBD6D10-AD8B-4A37-8409-23023EDBF22B}" destId="{EB7D27C5-FB32-42CF-B4D7-26A31414E78C}" srcOrd="0" destOrd="0" presId="urn:microsoft.com/office/officeart/2016/7/layout/VerticalSolidActionList"/>
    <dgm:cxn modelId="{02C906A2-46F0-4F1F-9849-31EA250B583D}" type="presParOf" srcId="{FCBD6D10-AD8B-4A37-8409-23023EDBF22B}" destId="{DB61A278-430E-4BA6-B2F0-EBC4E8DBB507}" srcOrd="1" destOrd="0" presId="urn:microsoft.com/office/officeart/2016/7/layout/VerticalSolidActionList"/>
    <dgm:cxn modelId="{F0BAA26C-2907-4189-8D97-563184D0B8E3}" type="presParOf" srcId="{D727EB38-E2AF-4A02-8644-8D74E561CF41}" destId="{97EEE097-4F96-4E30-8889-29147B68FA41}" srcOrd="13" destOrd="0" presId="urn:microsoft.com/office/officeart/2016/7/layout/VerticalSolidActionList"/>
    <dgm:cxn modelId="{E7B66555-5567-492F-AD0B-3C28EC65F454}" type="presParOf" srcId="{D727EB38-E2AF-4A02-8644-8D74E561CF41}" destId="{222F500F-4BE7-4EEB-8DAC-81F7A86E06E0}" srcOrd="14" destOrd="0" presId="urn:microsoft.com/office/officeart/2016/7/layout/VerticalSolidActionList"/>
    <dgm:cxn modelId="{AD2FE930-F509-43E3-9457-E5ECDBB20D70}" type="presParOf" srcId="{222F500F-4BE7-4EEB-8DAC-81F7A86E06E0}" destId="{8A8EC569-9DBD-4D89-A3B6-8AC44D4F3DDD}" srcOrd="0" destOrd="0" presId="urn:microsoft.com/office/officeart/2016/7/layout/VerticalSolidActionList"/>
    <dgm:cxn modelId="{465202FF-48B7-478A-BF0A-E1EA260FF6BB}" type="presParOf" srcId="{222F500F-4BE7-4EEB-8DAC-81F7A86E06E0}" destId="{A6186EDE-A8AB-4CD5-BD6B-51649DB70B44}" srcOrd="1" destOrd="0" presId="urn:microsoft.com/office/officeart/2016/7/layout/VerticalSolidActionList"/>
    <dgm:cxn modelId="{51E2E2D5-CB04-4291-85B0-4DF607AAF0B7}" type="presParOf" srcId="{D727EB38-E2AF-4A02-8644-8D74E561CF41}" destId="{12332170-9B97-419C-AD20-AB192DB45E01}" srcOrd="15" destOrd="0" presId="urn:microsoft.com/office/officeart/2016/7/layout/VerticalSolidActionList"/>
    <dgm:cxn modelId="{CE7CC42B-411F-4802-A462-E1B4E307EDAE}" type="presParOf" srcId="{D727EB38-E2AF-4A02-8644-8D74E561CF41}" destId="{9E79DC5A-EA01-4247-BF87-05D5C594AFC8}" srcOrd="16" destOrd="0" presId="urn:microsoft.com/office/officeart/2016/7/layout/VerticalSolidActionList"/>
    <dgm:cxn modelId="{57497B46-DC1F-4FF1-A8C2-E2917F6F2EF4}" type="presParOf" srcId="{9E79DC5A-EA01-4247-BF87-05D5C594AFC8}" destId="{1D026398-4A5B-44D7-AB80-0C7C643FFA3D}" srcOrd="0" destOrd="0" presId="urn:microsoft.com/office/officeart/2016/7/layout/VerticalSolidActionList"/>
    <dgm:cxn modelId="{C9976F83-7555-4F69-9CAB-F2570CA82C96}" type="presParOf" srcId="{9E79DC5A-EA01-4247-BF87-05D5C594AFC8}" destId="{535D0A7B-3535-455E-8EB1-8C2C76482826}" srcOrd="1" destOrd="0" presId="urn:microsoft.com/office/officeart/2016/7/layout/VerticalSolidActionList"/>
    <dgm:cxn modelId="{81AAFC02-CAEE-479A-9E23-614B6A236AEB}" type="presParOf" srcId="{D727EB38-E2AF-4A02-8644-8D74E561CF41}" destId="{8CD4F1D1-622A-43CA-A3F7-5DE9736A1680}" srcOrd="17" destOrd="0" presId="urn:microsoft.com/office/officeart/2016/7/layout/VerticalSolidActionList"/>
    <dgm:cxn modelId="{5AE398DC-6177-4777-B3B7-53775255F29A}" type="presParOf" srcId="{D727EB38-E2AF-4A02-8644-8D74E561CF41}" destId="{7F16925F-ED35-48E8-886E-345342209C7A}" srcOrd="18" destOrd="0" presId="urn:microsoft.com/office/officeart/2016/7/layout/VerticalSolidActionList"/>
    <dgm:cxn modelId="{9A90E0C5-20A4-457E-BEE0-F45DFFAD47DA}" type="presParOf" srcId="{7F16925F-ED35-48E8-886E-345342209C7A}" destId="{54C1367D-1CB9-43BD-968E-47AB8ECBEBC9}" srcOrd="0" destOrd="0" presId="urn:microsoft.com/office/officeart/2016/7/layout/VerticalSolidActionList"/>
    <dgm:cxn modelId="{7766C02D-0BEA-4CAA-87B0-F21452923528}" type="presParOf" srcId="{7F16925F-ED35-48E8-886E-345342209C7A}" destId="{36A1E856-012D-40B4-83A3-457A1F06086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F9906F-A8A2-4D06-801A-2504D4E14A1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E52575F-B6F1-4ABB-BCCF-D2E23DAD7E07}">
      <dgm:prSet/>
      <dgm:spPr/>
      <dgm:t>
        <a:bodyPr/>
        <a:lstStyle/>
        <a:p>
          <a:r>
            <a:rPr lang="en-US" dirty="0"/>
            <a:t>The Student Earned Income Exclusion allows  students under the age of 22 who are regularly attending secondary or postsecondary  education to receive their full SSI payment as long as their monthly earnings do not exceed $2,350 and their annual earnings do not exceed $9,460.</a:t>
          </a:r>
        </a:p>
      </dgm:t>
    </dgm:pt>
    <dgm:pt modelId="{E76EE6FD-B72A-492A-9EEE-BC67ABAFF4C7}" type="parTrans" cxnId="{8605F54A-DE2D-4914-8C2E-D288308AEB2D}">
      <dgm:prSet/>
      <dgm:spPr/>
      <dgm:t>
        <a:bodyPr/>
        <a:lstStyle/>
        <a:p>
          <a:endParaRPr lang="en-US"/>
        </a:p>
      </dgm:t>
    </dgm:pt>
    <dgm:pt modelId="{31B8F74A-3C67-402B-B706-756ADD92EDED}" type="sibTrans" cxnId="{8605F54A-DE2D-4914-8C2E-D288308AEB2D}">
      <dgm:prSet/>
      <dgm:spPr/>
      <dgm:t>
        <a:bodyPr/>
        <a:lstStyle/>
        <a:p>
          <a:endParaRPr lang="en-US" dirty="0"/>
        </a:p>
      </dgm:t>
    </dgm:pt>
    <dgm:pt modelId="{3C97EEEB-5186-447D-9400-D5A67C876230}">
      <dgm:prSet/>
      <dgm:spPr/>
      <dgm:t>
        <a:bodyPr/>
        <a:lstStyle/>
        <a:p>
          <a:r>
            <a:rPr lang="en-US" dirty="0"/>
            <a:t>The Earned Income Exclusion applies to working adults with disabilities who are over 22 and/or no longer full-time students.  The first $20 dollars of any income, the first $65 of earned per month and half of the remaining earned income do not reduce SSI payable.</a:t>
          </a:r>
        </a:p>
      </dgm:t>
    </dgm:pt>
    <dgm:pt modelId="{E4072178-E8D9-4BFA-BC7E-EE86BDD00F20}" type="parTrans" cxnId="{14E71843-0CD2-4BCD-AE00-4209BEE27031}">
      <dgm:prSet/>
      <dgm:spPr/>
      <dgm:t>
        <a:bodyPr/>
        <a:lstStyle/>
        <a:p>
          <a:endParaRPr lang="en-US"/>
        </a:p>
      </dgm:t>
    </dgm:pt>
    <dgm:pt modelId="{51CB3246-7639-4376-9B39-A1040BECF296}" type="sibTrans" cxnId="{14E71843-0CD2-4BCD-AE00-4209BEE27031}">
      <dgm:prSet/>
      <dgm:spPr/>
      <dgm:t>
        <a:bodyPr/>
        <a:lstStyle/>
        <a:p>
          <a:endParaRPr lang="en-US"/>
        </a:p>
      </dgm:t>
    </dgm:pt>
    <dgm:pt modelId="{D6EF26EB-49B0-4800-9CEC-607EAB5808CA}" type="pres">
      <dgm:prSet presAssocID="{75F9906F-A8A2-4D06-801A-2504D4E14A16}" presName="outerComposite" presStyleCnt="0">
        <dgm:presLayoutVars>
          <dgm:chMax val="5"/>
          <dgm:dir/>
          <dgm:resizeHandles val="exact"/>
        </dgm:presLayoutVars>
      </dgm:prSet>
      <dgm:spPr/>
    </dgm:pt>
    <dgm:pt modelId="{57460E71-F698-4D33-A3CC-1D43583B5626}" type="pres">
      <dgm:prSet presAssocID="{75F9906F-A8A2-4D06-801A-2504D4E14A16}" presName="dummyMaxCanvas" presStyleCnt="0">
        <dgm:presLayoutVars/>
      </dgm:prSet>
      <dgm:spPr/>
    </dgm:pt>
    <dgm:pt modelId="{A6FDFC79-4713-4292-A124-13E7CE11C6D8}" type="pres">
      <dgm:prSet presAssocID="{75F9906F-A8A2-4D06-801A-2504D4E14A16}" presName="TwoNodes_1" presStyleLbl="node1" presStyleIdx="0" presStyleCnt="2">
        <dgm:presLayoutVars>
          <dgm:bulletEnabled val="1"/>
        </dgm:presLayoutVars>
      </dgm:prSet>
      <dgm:spPr/>
    </dgm:pt>
    <dgm:pt modelId="{2DCCB83E-2F7B-4396-AC44-6D06C96CC02A}" type="pres">
      <dgm:prSet presAssocID="{75F9906F-A8A2-4D06-801A-2504D4E14A16}" presName="TwoNodes_2" presStyleLbl="node1" presStyleIdx="1" presStyleCnt="2">
        <dgm:presLayoutVars>
          <dgm:bulletEnabled val="1"/>
        </dgm:presLayoutVars>
      </dgm:prSet>
      <dgm:spPr/>
    </dgm:pt>
    <dgm:pt modelId="{3F439674-57D2-4F42-8FC7-A8288731AFB3}" type="pres">
      <dgm:prSet presAssocID="{75F9906F-A8A2-4D06-801A-2504D4E14A16}" presName="TwoConn_1-2" presStyleLbl="fgAccFollowNode1" presStyleIdx="0" presStyleCnt="1">
        <dgm:presLayoutVars>
          <dgm:bulletEnabled val="1"/>
        </dgm:presLayoutVars>
      </dgm:prSet>
      <dgm:spPr/>
    </dgm:pt>
    <dgm:pt modelId="{6BBDFE5C-EEBD-4DBD-A9A0-0EE4457E66F7}" type="pres">
      <dgm:prSet presAssocID="{75F9906F-A8A2-4D06-801A-2504D4E14A16}" presName="TwoNodes_1_text" presStyleLbl="node1" presStyleIdx="1" presStyleCnt="2">
        <dgm:presLayoutVars>
          <dgm:bulletEnabled val="1"/>
        </dgm:presLayoutVars>
      </dgm:prSet>
      <dgm:spPr/>
    </dgm:pt>
    <dgm:pt modelId="{A0911E3A-A2DF-4B21-82A6-333BA735B860}" type="pres">
      <dgm:prSet presAssocID="{75F9906F-A8A2-4D06-801A-2504D4E14A16}" presName="TwoNodes_2_text" presStyleLbl="node1" presStyleIdx="1" presStyleCnt="2">
        <dgm:presLayoutVars>
          <dgm:bulletEnabled val="1"/>
        </dgm:presLayoutVars>
      </dgm:prSet>
      <dgm:spPr/>
    </dgm:pt>
  </dgm:ptLst>
  <dgm:cxnLst>
    <dgm:cxn modelId="{756E270E-6C94-4ECE-A52B-2F25F9D29C06}" type="presOf" srcId="{3C97EEEB-5186-447D-9400-D5A67C876230}" destId="{A0911E3A-A2DF-4B21-82A6-333BA735B860}" srcOrd="1" destOrd="0" presId="urn:microsoft.com/office/officeart/2005/8/layout/vProcess5"/>
    <dgm:cxn modelId="{C60AED20-A2C6-429B-823A-9C1517DD4D3B}" type="presOf" srcId="{75F9906F-A8A2-4D06-801A-2504D4E14A16}" destId="{D6EF26EB-49B0-4800-9CEC-607EAB5808CA}" srcOrd="0" destOrd="0" presId="urn:microsoft.com/office/officeart/2005/8/layout/vProcess5"/>
    <dgm:cxn modelId="{14E71843-0CD2-4BCD-AE00-4209BEE27031}" srcId="{75F9906F-A8A2-4D06-801A-2504D4E14A16}" destId="{3C97EEEB-5186-447D-9400-D5A67C876230}" srcOrd="1" destOrd="0" parTransId="{E4072178-E8D9-4BFA-BC7E-EE86BDD00F20}" sibTransId="{51CB3246-7639-4376-9B39-A1040BECF296}"/>
    <dgm:cxn modelId="{EDC85168-5DB4-400D-84E0-3D2838B8828C}" type="presOf" srcId="{3C97EEEB-5186-447D-9400-D5A67C876230}" destId="{2DCCB83E-2F7B-4396-AC44-6D06C96CC02A}" srcOrd="0" destOrd="0" presId="urn:microsoft.com/office/officeart/2005/8/layout/vProcess5"/>
    <dgm:cxn modelId="{8605F54A-DE2D-4914-8C2E-D288308AEB2D}" srcId="{75F9906F-A8A2-4D06-801A-2504D4E14A16}" destId="{4E52575F-B6F1-4ABB-BCCF-D2E23DAD7E07}" srcOrd="0" destOrd="0" parTransId="{E76EE6FD-B72A-492A-9EEE-BC67ABAFF4C7}" sibTransId="{31B8F74A-3C67-402B-B706-756ADD92EDED}"/>
    <dgm:cxn modelId="{2C45F980-5269-462D-8446-2EB875ABC8C1}" type="presOf" srcId="{4E52575F-B6F1-4ABB-BCCF-D2E23DAD7E07}" destId="{A6FDFC79-4713-4292-A124-13E7CE11C6D8}" srcOrd="0" destOrd="0" presId="urn:microsoft.com/office/officeart/2005/8/layout/vProcess5"/>
    <dgm:cxn modelId="{477E3FA0-74AC-4EBB-8143-BDC833FB2971}" type="presOf" srcId="{31B8F74A-3C67-402B-B706-756ADD92EDED}" destId="{3F439674-57D2-4F42-8FC7-A8288731AFB3}" srcOrd="0" destOrd="0" presId="urn:microsoft.com/office/officeart/2005/8/layout/vProcess5"/>
    <dgm:cxn modelId="{F20175BB-18EC-4355-A256-BEAABF58D7F1}" type="presOf" srcId="{4E52575F-B6F1-4ABB-BCCF-D2E23DAD7E07}" destId="{6BBDFE5C-EEBD-4DBD-A9A0-0EE4457E66F7}" srcOrd="1" destOrd="0" presId="urn:microsoft.com/office/officeart/2005/8/layout/vProcess5"/>
    <dgm:cxn modelId="{0E6A398F-DF89-411B-AA6E-463A9A907EB6}" type="presParOf" srcId="{D6EF26EB-49B0-4800-9CEC-607EAB5808CA}" destId="{57460E71-F698-4D33-A3CC-1D43583B5626}" srcOrd="0" destOrd="0" presId="urn:microsoft.com/office/officeart/2005/8/layout/vProcess5"/>
    <dgm:cxn modelId="{D584DA67-9884-485A-B1C1-098EED21BDBC}" type="presParOf" srcId="{D6EF26EB-49B0-4800-9CEC-607EAB5808CA}" destId="{A6FDFC79-4713-4292-A124-13E7CE11C6D8}" srcOrd="1" destOrd="0" presId="urn:microsoft.com/office/officeart/2005/8/layout/vProcess5"/>
    <dgm:cxn modelId="{C059ACE5-5083-460C-8A7F-4C0147D5622F}" type="presParOf" srcId="{D6EF26EB-49B0-4800-9CEC-607EAB5808CA}" destId="{2DCCB83E-2F7B-4396-AC44-6D06C96CC02A}" srcOrd="2" destOrd="0" presId="urn:microsoft.com/office/officeart/2005/8/layout/vProcess5"/>
    <dgm:cxn modelId="{765EE13C-5A74-427D-A079-203A5070E99D}" type="presParOf" srcId="{D6EF26EB-49B0-4800-9CEC-607EAB5808CA}" destId="{3F439674-57D2-4F42-8FC7-A8288731AFB3}" srcOrd="3" destOrd="0" presId="urn:microsoft.com/office/officeart/2005/8/layout/vProcess5"/>
    <dgm:cxn modelId="{B71ACDE9-E479-4613-B864-7C75415015E7}" type="presParOf" srcId="{D6EF26EB-49B0-4800-9CEC-607EAB5808CA}" destId="{6BBDFE5C-EEBD-4DBD-A9A0-0EE4457E66F7}" srcOrd="4" destOrd="0" presId="urn:microsoft.com/office/officeart/2005/8/layout/vProcess5"/>
    <dgm:cxn modelId="{86C9A2F3-FFA8-4CB1-8D33-A9838905295E}" type="presParOf" srcId="{D6EF26EB-49B0-4800-9CEC-607EAB5808CA}" destId="{A0911E3A-A2DF-4B21-82A6-333BA735B860}"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DC28FD-6A76-4BFA-85B9-C7E5659F16E1}"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3965DA5E-3DB3-4594-BFF6-5BBCC575EB2E}">
      <dgm:prSet/>
      <dgm:spPr/>
      <dgm:t>
        <a:bodyPr/>
        <a:lstStyle/>
        <a:p>
          <a:r>
            <a:rPr lang="en-US" dirty="0"/>
            <a:t>Most students with disabilities in transition will be eligible for SSI and Medicaid at the age of 18.</a:t>
          </a:r>
        </a:p>
      </dgm:t>
    </dgm:pt>
    <dgm:pt modelId="{176950FC-51FB-435F-8D97-D5BC678761F4}" type="parTrans" cxnId="{8561C3E5-1199-4F51-8A8A-5833D83F340A}">
      <dgm:prSet/>
      <dgm:spPr/>
      <dgm:t>
        <a:bodyPr/>
        <a:lstStyle/>
        <a:p>
          <a:endParaRPr lang="en-US"/>
        </a:p>
      </dgm:t>
    </dgm:pt>
    <dgm:pt modelId="{37579CDA-32C5-4314-B62B-6CBEE217D609}" type="sibTrans" cxnId="{8561C3E5-1199-4F51-8A8A-5833D83F340A}">
      <dgm:prSet/>
      <dgm:spPr/>
      <dgm:t>
        <a:bodyPr/>
        <a:lstStyle/>
        <a:p>
          <a:endParaRPr lang="en-US" dirty="0"/>
        </a:p>
      </dgm:t>
    </dgm:pt>
    <dgm:pt modelId="{CDF91C1D-1C50-42B3-8BD3-B6D245CED59E}">
      <dgm:prSet/>
      <dgm:spPr/>
      <dgm:t>
        <a:bodyPr/>
        <a:lstStyle/>
        <a:p>
          <a:r>
            <a:rPr lang="en-US" dirty="0"/>
            <a:t>Once they begin paid employment, they will accumulate Social Security credits.</a:t>
          </a:r>
        </a:p>
      </dgm:t>
    </dgm:pt>
    <dgm:pt modelId="{39F043C4-82DD-4400-9E1B-43D5B3F361A4}" type="parTrans" cxnId="{2CD678A6-44E7-47A0-902C-531A4BDB5A31}">
      <dgm:prSet/>
      <dgm:spPr/>
      <dgm:t>
        <a:bodyPr/>
        <a:lstStyle/>
        <a:p>
          <a:endParaRPr lang="en-US"/>
        </a:p>
      </dgm:t>
    </dgm:pt>
    <dgm:pt modelId="{1C515845-01C0-4DB6-BCD4-EE1259E321B1}" type="sibTrans" cxnId="{2CD678A6-44E7-47A0-902C-531A4BDB5A31}">
      <dgm:prSet/>
      <dgm:spPr/>
      <dgm:t>
        <a:bodyPr/>
        <a:lstStyle/>
        <a:p>
          <a:endParaRPr lang="en-US" dirty="0"/>
        </a:p>
      </dgm:t>
    </dgm:pt>
    <dgm:pt modelId="{7046194C-90D8-48FD-9126-281ED072E97A}">
      <dgm:prSet/>
      <dgm:spPr/>
      <dgm:t>
        <a:bodyPr/>
        <a:lstStyle/>
        <a:p>
          <a:r>
            <a:rPr lang="en-US" dirty="0"/>
            <a:t>When they have accumulated sufficient credits (varies by age), they will be eligible for SSDI.  Depending on their earned income and SSDI amount, they may continue to be eligible for some SSI.</a:t>
          </a:r>
        </a:p>
      </dgm:t>
    </dgm:pt>
    <dgm:pt modelId="{23901410-8DDD-41D5-8E79-7C96EFCBF073}" type="parTrans" cxnId="{1D9A2BBA-685B-4327-AA08-A91E6A6F396B}">
      <dgm:prSet/>
      <dgm:spPr/>
      <dgm:t>
        <a:bodyPr/>
        <a:lstStyle/>
        <a:p>
          <a:endParaRPr lang="en-US"/>
        </a:p>
      </dgm:t>
    </dgm:pt>
    <dgm:pt modelId="{950002B4-606A-4DD9-BCC4-6D82C473CF8D}" type="sibTrans" cxnId="{1D9A2BBA-685B-4327-AA08-A91E6A6F396B}">
      <dgm:prSet/>
      <dgm:spPr/>
      <dgm:t>
        <a:bodyPr/>
        <a:lstStyle/>
        <a:p>
          <a:endParaRPr lang="en-US" dirty="0"/>
        </a:p>
      </dgm:t>
    </dgm:pt>
    <dgm:pt modelId="{2BB3EA16-366E-48C6-869F-6C3E3143AE97}">
      <dgm:prSet/>
      <dgm:spPr/>
      <dgm:t>
        <a:bodyPr/>
        <a:lstStyle/>
        <a:p>
          <a:r>
            <a:rPr lang="en-US" dirty="0"/>
            <a:t>Once they have been eligible for SSDI for 24 months, they become eligible for Medicare.  Many continue to maintain Medicaid eligibility as well.</a:t>
          </a:r>
        </a:p>
      </dgm:t>
    </dgm:pt>
    <dgm:pt modelId="{70EE4DB7-BEDF-44F8-98E5-5DB9C866247F}" type="parTrans" cxnId="{A54D026A-AC6A-47BA-A5CF-7368AEF55246}">
      <dgm:prSet/>
      <dgm:spPr/>
      <dgm:t>
        <a:bodyPr/>
        <a:lstStyle/>
        <a:p>
          <a:endParaRPr lang="en-US"/>
        </a:p>
      </dgm:t>
    </dgm:pt>
    <dgm:pt modelId="{9432321A-06B8-43F7-B5AA-BC0A61F5EB94}" type="sibTrans" cxnId="{A54D026A-AC6A-47BA-A5CF-7368AEF55246}">
      <dgm:prSet/>
      <dgm:spPr/>
      <dgm:t>
        <a:bodyPr/>
        <a:lstStyle/>
        <a:p>
          <a:endParaRPr lang="en-US" dirty="0"/>
        </a:p>
      </dgm:t>
    </dgm:pt>
    <dgm:pt modelId="{0057B717-EFEA-4A39-8EB8-2DC96C11CDD9}">
      <dgm:prSet/>
      <dgm:spPr/>
      <dgm:t>
        <a:bodyPr/>
        <a:lstStyle/>
        <a:p>
          <a:r>
            <a:rPr lang="en-US" dirty="0"/>
            <a:t>If they continue to meet the Social Security definition of “having a disability” until their parents’ file for Social Security, they will begin to receive an additional amount (called “Childhood Disability Benefit” or “Disabled Adult Child”) benefit. </a:t>
          </a:r>
        </a:p>
      </dgm:t>
    </dgm:pt>
    <dgm:pt modelId="{0BB4BF9F-A41C-4A4A-87AF-7B515F9B31A8}" type="parTrans" cxnId="{7FF1E52E-C399-490F-87A7-E53FB7BB9DD6}">
      <dgm:prSet/>
      <dgm:spPr/>
      <dgm:t>
        <a:bodyPr/>
        <a:lstStyle/>
        <a:p>
          <a:endParaRPr lang="en-US"/>
        </a:p>
      </dgm:t>
    </dgm:pt>
    <dgm:pt modelId="{C59650FF-123A-4C49-8CFE-A0DD8C37314F}" type="sibTrans" cxnId="{7FF1E52E-C399-490F-87A7-E53FB7BB9DD6}">
      <dgm:prSet/>
      <dgm:spPr/>
      <dgm:t>
        <a:bodyPr/>
        <a:lstStyle/>
        <a:p>
          <a:endParaRPr lang="en-US" dirty="0"/>
        </a:p>
      </dgm:t>
    </dgm:pt>
    <dgm:pt modelId="{E36B69F0-D3A1-45AB-BC89-7778F605B3C0}">
      <dgm:prSet/>
      <dgm:spPr/>
      <dgm:t>
        <a:bodyPr/>
        <a:lstStyle/>
        <a:p>
          <a:r>
            <a:rPr lang="en-US" dirty="0"/>
            <a:t>If they have not already qualified for Medicare, they will after 24 months of receiving a CDB/DAC benefit.</a:t>
          </a:r>
        </a:p>
      </dgm:t>
    </dgm:pt>
    <dgm:pt modelId="{45990073-C8E0-431E-BE32-C46F09CAAD00}" type="parTrans" cxnId="{250E7639-182C-4315-85DF-82BE3172F274}">
      <dgm:prSet/>
      <dgm:spPr/>
      <dgm:t>
        <a:bodyPr/>
        <a:lstStyle/>
        <a:p>
          <a:endParaRPr lang="en-US"/>
        </a:p>
      </dgm:t>
    </dgm:pt>
    <dgm:pt modelId="{5C7567E6-BC4D-4607-A1D6-D1FB72329508}" type="sibTrans" cxnId="{250E7639-182C-4315-85DF-82BE3172F274}">
      <dgm:prSet/>
      <dgm:spPr/>
      <dgm:t>
        <a:bodyPr/>
        <a:lstStyle/>
        <a:p>
          <a:endParaRPr lang="en-US"/>
        </a:p>
      </dgm:t>
    </dgm:pt>
    <dgm:pt modelId="{91FEAF01-2A10-4E04-B3AE-AB2A441BA896}" type="pres">
      <dgm:prSet presAssocID="{6EDC28FD-6A76-4BFA-85B9-C7E5659F16E1}" presName="Name0" presStyleCnt="0">
        <dgm:presLayoutVars>
          <dgm:dir/>
          <dgm:resizeHandles val="exact"/>
        </dgm:presLayoutVars>
      </dgm:prSet>
      <dgm:spPr/>
    </dgm:pt>
    <dgm:pt modelId="{1084B291-9588-4E03-9C4D-5B4654B21F61}" type="pres">
      <dgm:prSet presAssocID="{3965DA5E-3DB3-4594-BFF6-5BBCC575EB2E}" presName="node" presStyleLbl="node1" presStyleIdx="0" presStyleCnt="6">
        <dgm:presLayoutVars>
          <dgm:bulletEnabled val="1"/>
        </dgm:presLayoutVars>
      </dgm:prSet>
      <dgm:spPr/>
    </dgm:pt>
    <dgm:pt modelId="{CF135165-3C16-435D-B3A8-667E0B0BAE11}" type="pres">
      <dgm:prSet presAssocID="{37579CDA-32C5-4314-B62B-6CBEE217D609}" presName="sibTrans" presStyleLbl="sibTrans1D1" presStyleIdx="0" presStyleCnt="5"/>
      <dgm:spPr/>
    </dgm:pt>
    <dgm:pt modelId="{9C4FEDEE-5421-4DF8-8951-257F088D81C0}" type="pres">
      <dgm:prSet presAssocID="{37579CDA-32C5-4314-B62B-6CBEE217D609}" presName="connectorText" presStyleLbl="sibTrans1D1" presStyleIdx="0" presStyleCnt="5"/>
      <dgm:spPr/>
    </dgm:pt>
    <dgm:pt modelId="{0C3A39CA-11A9-4EED-B998-9DCA3BFDFCFF}" type="pres">
      <dgm:prSet presAssocID="{CDF91C1D-1C50-42B3-8BD3-B6D245CED59E}" presName="node" presStyleLbl="node1" presStyleIdx="1" presStyleCnt="6">
        <dgm:presLayoutVars>
          <dgm:bulletEnabled val="1"/>
        </dgm:presLayoutVars>
      </dgm:prSet>
      <dgm:spPr/>
    </dgm:pt>
    <dgm:pt modelId="{198EBB17-8938-44F3-904C-FF77B93248B6}" type="pres">
      <dgm:prSet presAssocID="{1C515845-01C0-4DB6-BCD4-EE1259E321B1}" presName="sibTrans" presStyleLbl="sibTrans1D1" presStyleIdx="1" presStyleCnt="5"/>
      <dgm:spPr/>
    </dgm:pt>
    <dgm:pt modelId="{B524DDB7-608A-4CBC-8052-18D425303AF6}" type="pres">
      <dgm:prSet presAssocID="{1C515845-01C0-4DB6-BCD4-EE1259E321B1}" presName="connectorText" presStyleLbl="sibTrans1D1" presStyleIdx="1" presStyleCnt="5"/>
      <dgm:spPr/>
    </dgm:pt>
    <dgm:pt modelId="{F46E1B4A-B7F0-4CBE-AEB1-CBB37428D5C5}" type="pres">
      <dgm:prSet presAssocID="{7046194C-90D8-48FD-9126-281ED072E97A}" presName="node" presStyleLbl="node1" presStyleIdx="2" presStyleCnt="6">
        <dgm:presLayoutVars>
          <dgm:bulletEnabled val="1"/>
        </dgm:presLayoutVars>
      </dgm:prSet>
      <dgm:spPr/>
    </dgm:pt>
    <dgm:pt modelId="{0E4C044B-E7B5-4249-BB40-1C40CA49638A}" type="pres">
      <dgm:prSet presAssocID="{950002B4-606A-4DD9-BCC4-6D82C473CF8D}" presName="sibTrans" presStyleLbl="sibTrans1D1" presStyleIdx="2" presStyleCnt="5"/>
      <dgm:spPr/>
    </dgm:pt>
    <dgm:pt modelId="{8BAB2B42-CF54-47FB-A174-2149AC0A039E}" type="pres">
      <dgm:prSet presAssocID="{950002B4-606A-4DD9-BCC4-6D82C473CF8D}" presName="connectorText" presStyleLbl="sibTrans1D1" presStyleIdx="2" presStyleCnt="5"/>
      <dgm:spPr/>
    </dgm:pt>
    <dgm:pt modelId="{51B7E5ED-2B63-4022-AFBA-412ED34F1A3C}" type="pres">
      <dgm:prSet presAssocID="{2BB3EA16-366E-48C6-869F-6C3E3143AE97}" presName="node" presStyleLbl="node1" presStyleIdx="3" presStyleCnt="6">
        <dgm:presLayoutVars>
          <dgm:bulletEnabled val="1"/>
        </dgm:presLayoutVars>
      </dgm:prSet>
      <dgm:spPr/>
    </dgm:pt>
    <dgm:pt modelId="{9AAC79D7-22B5-4E28-A21E-9991B10916AA}" type="pres">
      <dgm:prSet presAssocID="{9432321A-06B8-43F7-B5AA-BC0A61F5EB94}" presName="sibTrans" presStyleLbl="sibTrans1D1" presStyleIdx="3" presStyleCnt="5"/>
      <dgm:spPr/>
    </dgm:pt>
    <dgm:pt modelId="{E9CCD147-771E-43D3-92BF-80116935ABAA}" type="pres">
      <dgm:prSet presAssocID="{9432321A-06B8-43F7-B5AA-BC0A61F5EB94}" presName="connectorText" presStyleLbl="sibTrans1D1" presStyleIdx="3" presStyleCnt="5"/>
      <dgm:spPr/>
    </dgm:pt>
    <dgm:pt modelId="{473978B6-889D-409E-A2CA-75C580A02DE1}" type="pres">
      <dgm:prSet presAssocID="{0057B717-EFEA-4A39-8EB8-2DC96C11CDD9}" presName="node" presStyleLbl="node1" presStyleIdx="4" presStyleCnt="6">
        <dgm:presLayoutVars>
          <dgm:bulletEnabled val="1"/>
        </dgm:presLayoutVars>
      </dgm:prSet>
      <dgm:spPr/>
    </dgm:pt>
    <dgm:pt modelId="{FF7D69C7-678F-40C1-BC89-9F78B6521167}" type="pres">
      <dgm:prSet presAssocID="{C59650FF-123A-4C49-8CFE-A0DD8C37314F}" presName="sibTrans" presStyleLbl="sibTrans1D1" presStyleIdx="4" presStyleCnt="5"/>
      <dgm:spPr/>
    </dgm:pt>
    <dgm:pt modelId="{5830A439-7964-4AE8-92A5-08C61BC45004}" type="pres">
      <dgm:prSet presAssocID="{C59650FF-123A-4C49-8CFE-A0DD8C37314F}" presName="connectorText" presStyleLbl="sibTrans1D1" presStyleIdx="4" presStyleCnt="5"/>
      <dgm:spPr/>
    </dgm:pt>
    <dgm:pt modelId="{28A45BE5-90FD-4625-B71A-8E9D92A2BE37}" type="pres">
      <dgm:prSet presAssocID="{E36B69F0-D3A1-45AB-BC89-7778F605B3C0}" presName="node" presStyleLbl="node1" presStyleIdx="5" presStyleCnt="6">
        <dgm:presLayoutVars>
          <dgm:bulletEnabled val="1"/>
        </dgm:presLayoutVars>
      </dgm:prSet>
      <dgm:spPr/>
    </dgm:pt>
  </dgm:ptLst>
  <dgm:cxnLst>
    <dgm:cxn modelId="{6136C702-7B3E-42BC-A6D8-1FA3CAC62526}" type="presOf" srcId="{C59650FF-123A-4C49-8CFE-A0DD8C37314F}" destId="{5830A439-7964-4AE8-92A5-08C61BC45004}" srcOrd="1" destOrd="0" presId="urn:microsoft.com/office/officeart/2016/7/layout/RepeatingBendingProcessNew"/>
    <dgm:cxn modelId="{408AA012-287B-43E8-9021-C201F7AE734D}" type="presOf" srcId="{9432321A-06B8-43F7-B5AA-BC0A61F5EB94}" destId="{9AAC79D7-22B5-4E28-A21E-9991B10916AA}" srcOrd="0" destOrd="0" presId="urn:microsoft.com/office/officeart/2016/7/layout/RepeatingBendingProcessNew"/>
    <dgm:cxn modelId="{31CCC321-3EA3-4272-9C8A-98E5519ABFEB}" type="presOf" srcId="{E36B69F0-D3A1-45AB-BC89-7778F605B3C0}" destId="{28A45BE5-90FD-4625-B71A-8E9D92A2BE37}" srcOrd="0" destOrd="0" presId="urn:microsoft.com/office/officeart/2016/7/layout/RepeatingBendingProcessNew"/>
    <dgm:cxn modelId="{7FF1E52E-C399-490F-87A7-E53FB7BB9DD6}" srcId="{6EDC28FD-6A76-4BFA-85B9-C7E5659F16E1}" destId="{0057B717-EFEA-4A39-8EB8-2DC96C11CDD9}" srcOrd="4" destOrd="0" parTransId="{0BB4BF9F-A41C-4A4A-87AF-7B515F9B31A8}" sibTransId="{C59650FF-123A-4C49-8CFE-A0DD8C37314F}"/>
    <dgm:cxn modelId="{C128F735-21BE-451F-848E-96730560133E}" type="presOf" srcId="{9432321A-06B8-43F7-B5AA-BC0A61F5EB94}" destId="{E9CCD147-771E-43D3-92BF-80116935ABAA}" srcOrd="1" destOrd="0" presId="urn:microsoft.com/office/officeart/2016/7/layout/RepeatingBendingProcessNew"/>
    <dgm:cxn modelId="{250E7639-182C-4315-85DF-82BE3172F274}" srcId="{6EDC28FD-6A76-4BFA-85B9-C7E5659F16E1}" destId="{E36B69F0-D3A1-45AB-BC89-7778F605B3C0}" srcOrd="5" destOrd="0" parTransId="{45990073-C8E0-431E-BE32-C46F09CAAD00}" sibTransId="{5C7567E6-BC4D-4607-A1D6-D1FB72329508}"/>
    <dgm:cxn modelId="{3FC7B43F-26DA-43EA-80EF-70251F7F31F7}" type="presOf" srcId="{37579CDA-32C5-4314-B62B-6CBEE217D609}" destId="{9C4FEDEE-5421-4DF8-8951-257F088D81C0}" srcOrd="1" destOrd="0" presId="urn:microsoft.com/office/officeart/2016/7/layout/RepeatingBendingProcessNew"/>
    <dgm:cxn modelId="{8DC0E441-A3CF-4E5F-9139-4763BF28144B}" type="presOf" srcId="{1C515845-01C0-4DB6-BCD4-EE1259E321B1}" destId="{B524DDB7-608A-4CBC-8052-18D425303AF6}" srcOrd="1" destOrd="0" presId="urn:microsoft.com/office/officeart/2016/7/layout/RepeatingBendingProcessNew"/>
    <dgm:cxn modelId="{A54D026A-AC6A-47BA-A5CF-7368AEF55246}" srcId="{6EDC28FD-6A76-4BFA-85B9-C7E5659F16E1}" destId="{2BB3EA16-366E-48C6-869F-6C3E3143AE97}" srcOrd="3" destOrd="0" parTransId="{70EE4DB7-BEDF-44F8-98E5-5DB9C866247F}" sibTransId="{9432321A-06B8-43F7-B5AA-BC0A61F5EB94}"/>
    <dgm:cxn modelId="{04951E6A-031C-4BD6-9C46-5D00500D6A52}" type="presOf" srcId="{0057B717-EFEA-4A39-8EB8-2DC96C11CDD9}" destId="{473978B6-889D-409E-A2CA-75C580A02DE1}" srcOrd="0" destOrd="0" presId="urn:microsoft.com/office/officeart/2016/7/layout/RepeatingBendingProcessNew"/>
    <dgm:cxn modelId="{31DD6F6A-B62C-4CA1-BE1E-6305C3BA48A5}" type="presOf" srcId="{37579CDA-32C5-4314-B62B-6CBEE217D609}" destId="{CF135165-3C16-435D-B3A8-667E0B0BAE11}" srcOrd="0" destOrd="0" presId="urn:microsoft.com/office/officeart/2016/7/layout/RepeatingBendingProcessNew"/>
    <dgm:cxn modelId="{6E43C158-1756-43CE-8FAF-F37BEBAB7B80}" type="presOf" srcId="{950002B4-606A-4DD9-BCC4-6D82C473CF8D}" destId="{8BAB2B42-CF54-47FB-A174-2149AC0A039E}" srcOrd="1" destOrd="0" presId="urn:microsoft.com/office/officeart/2016/7/layout/RepeatingBendingProcessNew"/>
    <dgm:cxn modelId="{B792AC7F-B9A4-41D8-A32E-30866241B5B2}" type="presOf" srcId="{7046194C-90D8-48FD-9126-281ED072E97A}" destId="{F46E1B4A-B7F0-4CBE-AEB1-CBB37428D5C5}" srcOrd="0" destOrd="0" presId="urn:microsoft.com/office/officeart/2016/7/layout/RepeatingBendingProcessNew"/>
    <dgm:cxn modelId="{19451F99-51E9-42D7-91D5-A96F2339B6BD}" type="presOf" srcId="{1C515845-01C0-4DB6-BCD4-EE1259E321B1}" destId="{198EBB17-8938-44F3-904C-FF77B93248B6}" srcOrd="0" destOrd="0" presId="urn:microsoft.com/office/officeart/2016/7/layout/RepeatingBendingProcessNew"/>
    <dgm:cxn modelId="{B671369B-13A5-41B6-A82F-B0A1D2A0E639}" type="presOf" srcId="{950002B4-606A-4DD9-BCC4-6D82C473CF8D}" destId="{0E4C044B-E7B5-4249-BB40-1C40CA49638A}" srcOrd="0" destOrd="0" presId="urn:microsoft.com/office/officeart/2016/7/layout/RepeatingBendingProcessNew"/>
    <dgm:cxn modelId="{2CD678A6-44E7-47A0-902C-531A4BDB5A31}" srcId="{6EDC28FD-6A76-4BFA-85B9-C7E5659F16E1}" destId="{CDF91C1D-1C50-42B3-8BD3-B6D245CED59E}" srcOrd="1" destOrd="0" parTransId="{39F043C4-82DD-4400-9E1B-43D5B3F361A4}" sibTransId="{1C515845-01C0-4DB6-BCD4-EE1259E321B1}"/>
    <dgm:cxn modelId="{E78757AE-83FA-48D3-8073-CEE65D4BDA97}" type="presOf" srcId="{2BB3EA16-366E-48C6-869F-6C3E3143AE97}" destId="{51B7E5ED-2B63-4022-AFBA-412ED34F1A3C}" srcOrd="0" destOrd="0" presId="urn:microsoft.com/office/officeart/2016/7/layout/RepeatingBendingProcessNew"/>
    <dgm:cxn modelId="{C96EA9B7-B94D-4805-9AE9-D822ACFFB56A}" type="presOf" srcId="{CDF91C1D-1C50-42B3-8BD3-B6D245CED59E}" destId="{0C3A39CA-11A9-4EED-B998-9DCA3BFDFCFF}" srcOrd="0" destOrd="0" presId="urn:microsoft.com/office/officeart/2016/7/layout/RepeatingBendingProcessNew"/>
    <dgm:cxn modelId="{1D9A2BBA-685B-4327-AA08-A91E6A6F396B}" srcId="{6EDC28FD-6A76-4BFA-85B9-C7E5659F16E1}" destId="{7046194C-90D8-48FD-9126-281ED072E97A}" srcOrd="2" destOrd="0" parTransId="{23901410-8DDD-41D5-8E79-7C96EFCBF073}" sibTransId="{950002B4-606A-4DD9-BCC4-6D82C473CF8D}"/>
    <dgm:cxn modelId="{8DCF05E5-5F1A-4325-B670-EFA816952247}" type="presOf" srcId="{6EDC28FD-6A76-4BFA-85B9-C7E5659F16E1}" destId="{91FEAF01-2A10-4E04-B3AE-AB2A441BA896}" srcOrd="0" destOrd="0" presId="urn:microsoft.com/office/officeart/2016/7/layout/RepeatingBendingProcessNew"/>
    <dgm:cxn modelId="{8561C3E5-1199-4F51-8A8A-5833D83F340A}" srcId="{6EDC28FD-6A76-4BFA-85B9-C7E5659F16E1}" destId="{3965DA5E-3DB3-4594-BFF6-5BBCC575EB2E}" srcOrd="0" destOrd="0" parTransId="{176950FC-51FB-435F-8D97-D5BC678761F4}" sibTransId="{37579CDA-32C5-4314-B62B-6CBEE217D609}"/>
    <dgm:cxn modelId="{78DAF3ED-26E9-4BC1-A721-09B59D650B3F}" type="presOf" srcId="{3965DA5E-3DB3-4594-BFF6-5BBCC575EB2E}" destId="{1084B291-9588-4E03-9C4D-5B4654B21F61}" srcOrd="0" destOrd="0" presId="urn:microsoft.com/office/officeart/2016/7/layout/RepeatingBendingProcessNew"/>
    <dgm:cxn modelId="{45B89BFA-0669-4173-813D-AF9A82463061}" type="presOf" srcId="{C59650FF-123A-4C49-8CFE-A0DD8C37314F}" destId="{FF7D69C7-678F-40C1-BC89-9F78B6521167}" srcOrd="0" destOrd="0" presId="urn:microsoft.com/office/officeart/2016/7/layout/RepeatingBendingProcessNew"/>
    <dgm:cxn modelId="{B43FEA38-AC5D-4A8D-9516-49B8F1516EE8}" type="presParOf" srcId="{91FEAF01-2A10-4E04-B3AE-AB2A441BA896}" destId="{1084B291-9588-4E03-9C4D-5B4654B21F61}" srcOrd="0" destOrd="0" presId="urn:microsoft.com/office/officeart/2016/7/layout/RepeatingBendingProcessNew"/>
    <dgm:cxn modelId="{69FCC41E-6B1A-4B18-B6C4-4923F684EC88}" type="presParOf" srcId="{91FEAF01-2A10-4E04-B3AE-AB2A441BA896}" destId="{CF135165-3C16-435D-B3A8-667E0B0BAE11}" srcOrd="1" destOrd="0" presId="urn:microsoft.com/office/officeart/2016/7/layout/RepeatingBendingProcessNew"/>
    <dgm:cxn modelId="{24F8FFAF-0169-495D-9E5F-F422DBF610F3}" type="presParOf" srcId="{CF135165-3C16-435D-B3A8-667E0B0BAE11}" destId="{9C4FEDEE-5421-4DF8-8951-257F088D81C0}" srcOrd="0" destOrd="0" presId="urn:microsoft.com/office/officeart/2016/7/layout/RepeatingBendingProcessNew"/>
    <dgm:cxn modelId="{DE6663B6-CA01-4F35-988B-FAE3821B6C52}" type="presParOf" srcId="{91FEAF01-2A10-4E04-B3AE-AB2A441BA896}" destId="{0C3A39CA-11A9-4EED-B998-9DCA3BFDFCFF}" srcOrd="2" destOrd="0" presId="urn:microsoft.com/office/officeart/2016/7/layout/RepeatingBendingProcessNew"/>
    <dgm:cxn modelId="{61DAAC5F-A7B2-4A0D-B76C-426C991DF8C8}" type="presParOf" srcId="{91FEAF01-2A10-4E04-B3AE-AB2A441BA896}" destId="{198EBB17-8938-44F3-904C-FF77B93248B6}" srcOrd="3" destOrd="0" presId="urn:microsoft.com/office/officeart/2016/7/layout/RepeatingBendingProcessNew"/>
    <dgm:cxn modelId="{0B3A08EC-3544-4AD5-8861-8ED7E2E787E8}" type="presParOf" srcId="{198EBB17-8938-44F3-904C-FF77B93248B6}" destId="{B524DDB7-608A-4CBC-8052-18D425303AF6}" srcOrd="0" destOrd="0" presId="urn:microsoft.com/office/officeart/2016/7/layout/RepeatingBendingProcessNew"/>
    <dgm:cxn modelId="{48760C7B-A895-41EA-81A4-A89D36795189}" type="presParOf" srcId="{91FEAF01-2A10-4E04-B3AE-AB2A441BA896}" destId="{F46E1B4A-B7F0-4CBE-AEB1-CBB37428D5C5}" srcOrd="4" destOrd="0" presId="urn:microsoft.com/office/officeart/2016/7/layout/RepeatingBendingProcessNew"/>
    <dgm:cxn modelId="{1A1BD8C8-0E4D-4CE0-90C5-BA1B6E1E918D}" type="presParOf" srcId="{91FEAF01-2A10-4E04-B3AE-AB2A441BA896}" destId="{0E4C044B-E7B5-4249-BB40-1C40CA49638A}" srcOrd="5" destOrd="0" presId="urn:microsoft.com/office/officeart/2016/7/layout/RepeatingBendingProcessNew"/>
    <dgm:cxn modelId="{D7059B83-D91B-4C19-AF65-46A48CB4C946}" type="presParOf" srcId="{0E4C044B-E7B5-4249-BB40-1C40CA49638A}" destId="{8BAB2B42-CF54-47FB-A174-2149AC0A039E}" srcOrd="0" destOrd="0" presId="urn:microsoft.com/office/officeart/2016/7/layout/RepeatingBendingProcessNew"/>
    <dgm:cxn modelId="{15532730-8DAF-476C-839A-B390CCA404D5}" type="presParOf" srcId="{91FEAF01-2A10-4E04-B3AE-AB2A441BA896}" destId="{51B7E5ED-2B63-4022-AFBA-412ED34F1A3C}" srcOrd="6" destOrd="0" presId="urn:microsoft.com/office/officeart/2016/7/layout/RepeatingBendingProcessNew"/>
    <dgm:cxn modelId="{7F93AE1A-9884-4C3C-A9EF-DC9A61885F18}" type="presParOf" srcId="{91FEAF01-2A10-4E04-B3AE-AB2A441BA896}" destId="{9AAC79D7-22B5-4E28-A21E-9991B10916AA}" srcOrd="7" destOrd="0" presId="urn:microsoft.com/office/officeart/2016/7/layout/RepeatingBendingProcessNew"/>
    <dgm:cxn modelId="{FB40EF54-96BC-4EE9-AE02-F992943465FD}" type="presParOf" srcId="{9AAC79D7-22B5-4E28-A21E-9991B10916AA}" destId="{E9CCD147-771E-43D3-92BF-80116935ABAA}" srcOrd="0" destOrd="0" presId="urn:microsoft.com/office/officeart/2016/7/layout/RepeatingBendingProcessNew"/>
    <dgm:cxn modelId="{2B3A9044-8529-466C-B3D7-1BA14A837EA6}" type="presParOf" srcId="{91FEAF01-2A10-4E04-B3AE-AB2A441BA896}" destId="{473978B6-889D-409E-A2CA-75C580A02DE1}" srcOrd="8" destOrd="0" presId="urn:microsoft.com/office/officeart/2016/7/layout/RepeatingBendingProcessNew"/>
    <dgm:cxn modelId="{5E5F8C91-EF4F-4ABE-A51B-4523C4BF1EEC}" type="presParOf" srcId="{91FEAF01-2A10-4E04-B3AE-AB2A441BA896}" destId="{FF7D69C7-678F-40C1-BC89-9F78B6521167}" srcOrd="9" destOrd="0" presId="urn:microsoft.com/office/officeart/2016/7/layout/RepeatingBendingProcessNew"/>
    <dgm:cxn modelId="{B4F54D4D-ABD8-4DF4-8C89-7B1CEA56DBBC}" type="presParOf" srcId="{FF7D69C7-678F-40C1-BC89-9F78B6521167}" destId="{5830A439-7964-4AE8-92A5-08C61BC45004}" srcOrd="0" destOrd="0" presId="urn:microsoft.com/office/officeart/2016/7/layout/RepeatingBendingProcessNew"/>
    <dgm:cxn modelId="{75DBBD60-85F9-4EC1-A199-6DF6F8733908}" type="presParOf" srcId="{91FEAF01-2A10-4E04-B3AE-AB2A441BA896}" destId="{28A45BE5-90FD-4625-B71A-8E9D92A2BE37}"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1C66C-80B4-4ADF-8F31-5424F3DABBE7}">
      <dsp:nvSpPr>
        <dsp:cNvPr id="0" name=""/>
        <dsp:cNvSpPr/>
      </dsp:nvSpPr>
      <dsp:spPr>
        <a:xfrm>
          <a:off x="0" y="0"/>
          <a:ext cx="6620255" cy="496519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The individualized education program (IEP), developed under the Individuals with Disabilities Education Act (IDEA), for each student with a disability must address transition services requirements beginning not later than the first IEP to be in effect when the child turns 16, or younger if determined appropriate by the IEP Team, and must be updated annually thereafter. The IEP must include: </a:t>
          </a:r>
        </a:p>
      </dsp:txBody>
      <dsp:txXfrm>
        <a:off x="0" y="0"/>
        <a:ext cx="6620255" cy="2681203"/>
      </dsp:txXfrm>
    </dsp:sp>
    <dsp:sp modelId="{FE9B6E84-9B00-4D49-8E6E-710B9FF50C98}">
      <dsp:nvSpPr>
        <dsp:cNvPr id="0" name=""/>
        <dsp:cNvSpPr/>
      </dsp:nvSpPr>
      <dsp:spPr>
        <a:xfrm>
          <a:off x="0" y="2581899"/>
          <a:ext cx="3310127" cy="2283988"/>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appropriate measurable postsecondary goals based upon age-appropriate transition assessments related to training, education, employment, and, where appropriate, independent living skills; and </a:t>
          </a:r>
        </a:p>
      </dsp:txBody>
      <dsp:txXfrm>
        <a:off x="0" y="2581899"/>
        <a:ext cx="3310127" cy="2283988"/>
      </dsp:txXfrm>
    </dsp:sp>
    <dsp:sp modelId="{43C350CC-B18D-4144-B6F4-C88AF4A0616D}">
      <dsp:nvSpPr>
        <dsp:cNvPr id="0" name=""/>
        <dsp:cNvSpPr/>
      </dsp:nvSpPr>
      <dsp:spPr>
        <a:xfrm>
          <a:off x="3310127" y="2581899"/>
          <a:ext cx="3310127" cy="2283988"/>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the transition services (including courses of study) needed to assist the student with a disability in reaching those goals). </a:t>
          </a:r>
        </a:p>
      </dsp:txBody>
      <dsp:txXfrm>
        <a:off x="3310127" y="2581899"/>
        <a:ext cx="3310127" cy="22839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0E47B-AF58-4BD3-959D-6079E5FD0167}">
      <dsp:nvSpPr>
        <dsp:cNvPr id="0" name=""/>
        <dsp:cNvSpPr/>
      </dsp:nvSpPr>
      <dsp:spPr>
        <a:xfrm>
          <a:off x="478255" y="2177"/>
          <a:ext cx="3310567" cy="198634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Employment is a key transition goal for students with disabilities.</a:t>
          </a:r>
        </a:p>
      </dsp:txBody>
      <dsp:txXfrm>
        <a:off x="478255" y="2177"/>
        <a:ext cx="3310567" cy="1986340"/>
      </dsp:txXfrm>
    </dsp:sp>
    <dsp:sp modelId="{7328550D-0B77-4B6A-87AF-CEA3CCD44E08}">
      <dsp:nvSpPr>
        <dsp:cNvPr id="0" name=""/>
        <dsp:cNvSpPr/>
      </dsp:nvSpPr>
      <dsp:spPr>
        <a:xfrm>
          <a:off x="4119880" y="2177"/>
          <a:ext cx="3310567" cy="198634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 limitation on one’s capacity for employment is a key element in the government definition of disability for people over the age of 18.</a:t>
          </a:r>
        </a:p>
      </dsp:txBody>
      <dsp:txXfrm>
        <a:off x="4119880" y="2177"/>
        <a:ext cx="3310567" cy="1986340"/>
      </dsp:txXfrm>
    </dsp:sp>
    <dsp:sp modelId="{39143B5A-744F-4112-BCA9-6C11952AE1DA}">
      <dsp:nvSpPr>
        <dsp:cNvPr id="0" name=""/>
        <dsp:cNvSpPr/>
      </dsp:nvSpPr>
      <dsp:spPr>
        <a:xfrm>
          <a:off x="7761504" y="2177"/>
          <a:ext cx="3310567" cy="198634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Transition students and their families may be concerned that employment success will undermine eligibility for benefits.</a:t>
          </a:r>
        </a:p>
      </dsp:txBody>
      <dsp:txXfrm>
        <a:off x="7761504" y="2177"/>
        <a:ext cx="3310567" cy="1986340"/>
      </dsp:txXfrm>
    </dsp:sp>
    <dsp:sp modelId="{9D1C9453-F9C6-46D8-8B75-816AF8CC6625}">
      <dsp:nvSpPr>
        <dsp:cNvPr id="0" name=""/>
        <dsp:cNvSpPr/>
      </dsp:nvSpPr>
      <dsp:spPr>
        <a:xfrm>
          <a:off x="478255" y="2319574"/>
          <a:ext cx="3310567" cy="198634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Social Security and Medicaid Work Incentives are designed to help people with disabilities work more while maintaining benefit eligibility.</a:t>
          </a:r>
        </a:p>
      </dsp:txBody>
      <dsp:txXfrm>
        <a:off x="478255" y="2319574"/>
        <a:ext cx="3310567" cy="1986340"/>
      </dsp:txXfrm>
    </dsp:sp>
    <dsp:sp modelId="{0D236C9F-9363-4879-AFD8-5A3D86CB217F}">
      <dsp:nvSpPr>
        <dsp:cNvPr id="0" name=""/>
        <dsp:cNvSpPr/>
      </dsp:nvSpPr>
      <dsp:spPr>
        <a:xfrm>
          <a:off x="4119880" y="2319574"/>
          <a:ext cx="3310567" cy="19863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rules for applying Work Incentives are complicated.</a:t>
          </a:r>
        </a:p>
      </dsp:txBody>
      <dsp:txXfrm>
        <a:off x="4119880" y="2319574"/>
        <a:ext cx="3310567" cy="1986340"/>
      </dsp:txXfrm>
    </dsp:sp>
    <dsp:sp modelId="{A245B234-CDA3-42A1-87B7-850A1B813F90}">
      <dsp:nvSpPr>
        <dsp:cNvPr id="0" name=""/>
        <dsp:cNvSpPr/>
      </dsp:nvSpPr>
      <dsp:spPr>
        <a:xfrm>
          <a:off x="7761504" y="2319574"/>
          <a:ext cx="3310567" cy="198634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Transition curriculum should include education on Work Incentives for students and their families.</a:t>
          </a:r>
        </a:p>
      </dsp:txBody>
      <dsp:txXfrm>
        <a:off x="7761504" y="2319574"/>
        <a:ext cx="3310567" cy="1986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BAB1A-37AA-42CF-83A5-32C0A8A3040C}">
      <dsp:nvSpPr>
        <dsp:cNvPr id="0" name=""/>
        <dsp:cNvSpPr/>
      </dsp:nvSpPr>
      <dsp:spPr>
        <a:xfrm>
          <a:off x="0" y="0"/>
          <a:ext cx="7722757" cy="100324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To be eligible for Social Security disability benefits, a person over the age of 18 must:</a:t>
          </a:r>
        </a:p>
      </dsp:txBody>
      <dsp:txXfrm>
        <a:off x="29384" y="29384"/>
        <a:ext cx="6555409" cy="944472"/>
      </dsp:txXfrm>
    </dsp:sp>
    <dsp:sp modelId="{E5969EC9-79C3-45F8-971E-B6DAEAA9C0C0}">
      <dsp:nvSpPr>
        <dsp:cNvPr id="0" name=""/>
        <dsp:cNvSpPr/>
      </dsp:nvSpPr>
      <dsp:spPr>
        <a:xfrm>
          <a:off x="646780" y="1185647"/>
          <a:ext cx="7722757" cy="100324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Have a medically determinable physical, mental or emotional disability that is expected to last a year or more or end in death and</a:t>
          </a:r>
        </a:p>
      </dsp:txBody>
      <dsp:txXfrm>
        <a:off x="676164" y="1215031"/>
        <a:ext cx="6365102" cy="944472"/>
      </dsp:txXfrm>
    </dsp:sp>
    <dsp:sp modelId="{51CE1E3B-BC92-4CFD-9797-1D82BC7B21E5}">
      <dsp:nvSpPr>
        <dsp:cNvPr id="0" name=""/>
        <dsp:cNvSpPr/>
      </dsp:nvSpPr>
      <dsp:spPr>
        <a:xfrm>
          <a:off x="1283908" y="2371294"/>
          <a:ext cx="7722757" cy="100324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disabling condition(s) must prevent the person from performing Substantial Gainful Activity by earning more than $1,620 per month (2025, non-blind).  For Blind individuals, SGA is $2,700/month.</a:t>
          </a:r>
        </a:p>
      </dsp:txBody>
      <dsp:txXfrm>
        <a:off x="1313292" y="2400678"/>
        <a:ext cx="6374756" cy="944472"/>
      </dsp:txXfrm>
    </dsp:sp>
    <dsp:sp modelId="{E6B9BC03-A911-4FC9-B760-01D6F4E7B339}">
      <dsp:nvSpPr>
        <dsp:cNvPr id="0" name=""/>
        <dsp:cNvSpPr/>
      </dsp:nvSpPr>
      <dsp:spPr>
        <a:xfrm>
          <a:off x="1930689" y="3556941"/>
          <a:ext cx="7722757" cy="100324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As a result, students with disabilities and/or their parents or guardians may be concerned that earning at all or earning “too much” will make them ineligible for cash disability benefits health care (Medicare, Medicaid) or support services (Medicaid waivers).</a:t>
          </a:r>
        </a:p>
      </dsp:txBody>
      <dsp:txXfrm>
        <a:off x="1960073" y="3586325"/>
        <a:ext cx="6365102" cy="944472"/>
      </dsp:txXfrm>
    </dsp:sp>
    <dsp:sp modelId="{66F5BCD6-F981-49E4-B1E2-5D30E9A22B85}">
      <dsp:nvSpPr>
        <dsp:cNvPr id="0" name=""/>
        <dsp:cNvSpPr/>
      </dsp:nvSpPr>
      <dsp:spPr>
        <a:xfrm>
          <a:off x="7070651" y="768390"/>
          <a:ext cx="652106" cy="65210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7217375" y="768390"/>
        <a:ext cx="358658" cy="490710"/>
      </dsp:txXfrm>
    </dsp:sp>
    <dsp:sp modelId="{124457B0-28C4-4B29-B449-9D9830A3BCC3}">
      <dsp:nvSpPr>
        <dsp:cNvPr id="0" name=""/>
        <dsp:cNvSpPr/>
      </dsp:nvSpPr>
      <dsp:spPr>
        <a:xfrm>
          <a:off x="7717432" y="1954037"/>
          <a:ext cx="652106" cy="652106"/>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7864156" y="1954037"/>
        <a:ext cx="358658" cy="490710"/>
      </dsp:txXfrm>
    </dsp:sp>
    <dsp:sp modelId="{75B18114-4648-4EEB-BF50-1AC12CC6A217}">
      <dsp:nvSpPr>
        <dsp:cNvPr id="0" name=""/>
        <dsp:cNvSpPr/>
      </dsp:nvSpPr>
      <dsp:spPr>
        <a:xfrm>
          <a:off x="8354560" y="3139685"/>
          <a:ext cx="652106" cy="652106"/>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8501284" y="3139685"/>
        <a:ext cx="358658" cy="490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079D0-6E26-437A-B07B-882D5F39A29D}">
      <dsp:nvSpPr>
        <dsp:cNvPr id="0" name=""/>
        <dsp:cNvSpPr/>
      </dsp:nvSpPr>
      <dsp:spPr>
        <a:xfrm>
          <a:off x="217" y="7"/>
          <a:ext cx="2631253" cy="376712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909" tIns="0" rIns="259909" bIns="330200" numCol="1" spcCol="1270" anchor="t" anchorCtr="0">
          <a:noAutofit/>
        </a:bodyPr>
        <a:lstStyle/>
        <a:p>
          <a:pPr marL="0" lvl="0" indent="0" algn="l" defTabSz="889000">
            <a:lnSpc>
              <a:spcPct val="90000"/>
            </a:lnSpc>
            <a:spcBef>
              <a:spcPct val="0"/>
            </a:spcBef>
            <a:spcAft>
              <a:spcPct val="35000"/>
            </a:spcAft>
            <a:buNone/>
          </a:pPr>
          <a:r>
            <a:rPr lang="en-US" sz="2000" kern="1200" dirty="0"/>
            <a:t>Many people with disabilities receive incorrect information about how employment will affect their benefits.</a:t>
          </a:r>
        </a:p>
      </dsp:txBody>
      <dsp:txXfrm>
        <a:off x="217" y="1506856"/>
        <a:ext cx="2631253" cy="2260273"/>
      </dsp:txXfrm>
    </dsp:sp>
    <dsp:sp modelId="{074B4DDC-B833-4758-B5AC-519D7FDA2B71}">
      <dsp:nvSpPr>
        <dsp:cNvPr id="0" name=""/>
        <dsp:cNvSpPr/>
      </dsp:nvSpPr>
      <dsp:spPr>
        <a:xfrm>
          <a:off x="0" y="337623"/>
          <a:ext cx="1720708" cy="84195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9909" tIns="165100" rIns="259909" bIns="165100" numCol="1" spcCol="1270" anchor="ctr" anchorCtr="0">
          <a:noAutofit/>
        </a:bodyPr>
        <a:lstStyle/>
        <a:p>
          <a:pPr marL="0" lvl="0" indent="0" algn="l" defTabSz="1644650">
            <a:lnSpc>
              <a:spcPct val="90000"/>
            </a:lnSpc>
            <a:spcBef>
              <a:spcPct val="0"/>
            </a:spcBef>
            <a:spcAft>
              <a:spcPct val="35000"/>
            </a:spcAft>
            <a:buNone/>
          </a:pPr>
          <a:r>
            <a:rPr lang="en-US" sz="3700" kern="1200" dirty="0"/>
            <a:t>01</a:t>
          </a:r>
        </a:p>
      </dsp:txBody>
      <dsp:txXfrm>
        <a:off x="0" y="337623"/>
        <a:ext cx="1720708" cy="841954"/>
      </dsp:txXfrm>
    </dsp:sp>
    <dsp:sp modelId="{59AD3940-7E4D-4233-A855-AF410A017196}">
      <dsp:nvSpPr>
        <dsp:cNvPr id="0" name=""/>
        <dsp:cNvSpPr/>
      </dsp:nvSpPr>
      <dsp:spPr>
        <a:xfrm>
          <a:off x="2841971" y="7"/>
          <a:ext cx="2631253" cy="3767123"/>
        </a:xfrm>
        <a:prstGeom prst="rect">
          <a:avLst/>
        </a:prstGeom>
        <a:solidFill>
          <a:schemeClr val="accent2">
            <a:hueOff val="-3456336"/>
            <a:satOff val="-6803"/>
            <a:lumOff val="4248"/>
            <a:alphaOff val="0"/>
          </a:schemeClr>
        </a:solidFill>
        <a:ln w="19050" cap="flat" cmpd="sng" algn="ctr">
          <a:solidFill>
            <a:schemeClr val="accent2">
              <a:hueOff val="-3456336"/>
              <a:satOff val="-6803"/>
              <a:lumOff val="42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909" tIns="0" rIns="259909" bIns="330200" numCol="1" spcCol="1270" anchor="t" anchorCtr="0">
          <a:noAutofit/>
        </a:bodyPr>
        <a:lstStyle/>
        <a:p>
          <a:pPr marL="0" lvl="0" indent="0" algn="l" defTabSz="889000">
            <a:lnSpc>
              <a:spcPct val="90000"/>
            </a:lnSpc>
            <a:spcBef>
              <a:spcPct val="0"/>
            </a:spcBef>
            <a:spcAft>
              <a:spcPct val="35000"/>
            </a:spcAft>
            <a:buNone/>
          </a:pPr>
          <a:r>
            <a:rPr lang="en-US" sz="2000" kern="1200" dirty="0"/>
            <a:t>Many people with disabilities are unaware of Work Incentives or do not understand the rules that govern their application.</a:t>
          </a:r>
        </a:p>
      </dsp:txBody>
      <dsp:txXfrm>
        <a:off x="2841971" y="1506856"/>
        <a:ext cx="2631253" cy="2260273"/>
      </dsp:txXfrm>
    </dsp:sp>
    <dsp:sp modelId="{DE7CC994-4C21-48AD-B2EA-AF9C79193515}">
      <dsp:nvSpPr>
        <dsp:cNvPr id="0" name=""/>
        <dsp:cNvSpPr/>
      </dsp:nvSpPr>
      <dsp:spPr>
        <a:xfrm>
          <a:off x="2749377" y="73321"/>
          <a:ext cx="2631253" cy="126300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9909" tIns="165100" rIns="259909" bIns="165100" numCol="1" spcCol="1270" anchor="ctr" anchorCtr="0">
          <a:noAutofit/>
        </a:bodyPr>
        <a:lstStyle/>
        <a:p>
          <a:pPr marL="0" lvl="0" indent="0" algn="l" defTabSz="1644650">
            <a:lnSpc>
              <a:spcPct val="90000"/>
            </a:lnSpc>
            <a:spcBef>
              <a:spcPct val="0"/>
            </a:spcBef>
            <a:spcAft>
              <a:spcPct val="35000"/>
            </a:spcAft>
            <a:buNone/>
          </a:pPr>
          <a:r>
            <a:rPr lang="en-US" sz="3700" kern="1200" dirty="0"/>
            <a:t>02</a:t>
          </a:r>
        </a:p>
      </dsp:txBody>
      <dsp:txXfrm>
        <a:off x="2749377" y="73321"/>
        <a:ext cx="2631253" cy="1263001"/>
      </dsp:txXfrm>
    </dsp:sp>
    <dsp:sp modelId="{90593BD0-DCFC-4CB0-A9FE-82E8D49F6E98}">
      <dsp:nvSpPr>
        <dsp:cNvPr id="0" name=""/>
        <dsp:cNvSpPr/>
      </dsp:nvSpPr>
      <dsp:spPr>
        <a:xfrm>
          <a:off x="5672147" y="0"/>
          <a:ext cx="2631253" cy="3767123"/>
        </a:xfrm>
        <a:prstGeom prst="rect">
          <a:avLst/>
        </a:prstGeom>
        <a:solidFill>
          <a:schemeClr val="accent2">
            <a:hueOff val="-6912672"/>
            <a:satOff val="-13605"/>
            <a:lumOff val="8497"/>
            <a:alphaOff val="0"/>
          </a:schemeClr>
        </a:solidFill>
        <a:ln w="19050" cap="flat" cmpd="sng" algn="ctr">
          <a:solidFill>
            <a:schemeClr val="accent2">
              <a:hueOff val="-6912672"/>
              <a:satOff val="-13605"/>
              <a:lumOff val="84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909" tIns="0" rIns="259909" bIns="330200" numCol="1" spcCol="1270" anchor="t" anchorCtr="0">
          <a:noAutofit/>
        </a:bodyPr>
        <a:lstStyle/>
        <a:p>
          <a:pPr marL="0" lvl="0" indent="0" algn="l" defTabSz="889000">
            <a:lnSpc>
              <a:spcPct val="90000"/>
            </a:lnSpc>
            <a:spcBef>
              <a:spcPct val="0"/>
            </a:spcBef>
            <a:spcAft>
              <a:spcPct val="35000"/>
            </a:spcAft>
            <a:buNone/>
          </a:pPr>
          <a:r>
            <a:rPr lang="en-US" sz="2000" kern="1200" dirty="0"/>
            <a:t>Parents and guardians are reluctant to encourage work lest their students lose key benefits. </a:t>
          </a:r>
        </a:p>
        <a:p>
          <a:pPr marL="0" lvl="0" indent="0" algn="l" defTabSz="889000">
            <a:lnSpc>
              <a:spcPct val="90000"/>
            </a:lnSpc>
            <a:spcBef>
              <a:spcPct val="0"/>
            </a:spcBef>
            <a:spcAft>
              <a:spcPct val="35000"/>
            </a:spcAft>
            <a:buNone/>
          </a:pPr>
          <a:endParaRPr lang="en-US" sz="1800" kern="1200" dirty="0"/>
        </a:p>
      </dsp:txBody>
      <dsp:txXfrm>
        <a:off x="5672147" y="1506849"/>
        <a:ext cx="2631253" cy="2260273"/>
      </dsp:txXfrm>
    </dsp:sp>
    <dsp:sp modelId="{9791BA61-62F6-4470-9E0E-6D8CDB3E0E2E}">
      <dsp:nvSpPr>
        <dsp:cNvPr id="0" name=""/>
        <dsp:cNvSpPr/>
      </dsp:nvSpPr>
      <dsp:spPr>
        <a:xfrm>
          <a:off x="5672147" y="50170"/>
          <a:ext cx="2631253" cy="126300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9909" tIns="165100" rIns="259909" bIns="165100" numCol="1" spcCol="1270" anchor="ctr" anchorCtr="0">
          <a:noAutofit/>
        </a:bodyPr>
        <a:lstStyle/>
        <a:p>
          <a:pPr marL="0" lvl="0" indent="0" algn="l" defTabSz="1644650">
            <a:lnSpc>
              <a:spcPct val="90000"/>
            </a:lnSpc>
            <a:spcBef>
              <a:spcPct val="0"/>
            </a:spcBef>
            <a:spcAft>
              <a:spcPct val="35000"/>
            </a:spcAft>
            <a:buNone/>
          </a:pPr>
          <a:r>
            <a:rPr lang="en-US" sz="3700" kern="1200" dirty="0"/>
            <a:t>03</a:t>
          </a:r>
        </a:p>
      </dsp:txBody>
      <dsp:txXfrm>
        <a:off x="5672147" y="50170"/>
        <a:ext cx="2631253" cy="1263001"/>
      </dsp:txXfrm>
    </dsp:sp>
    <dsp:sp modelId="{99A278FB-8E0E-444F-8727-48A9BB305494}">
      <dsp:nvSpPr>
        <dsp:cNvPr id="0" name=""/>
        <dsp:cNvSpPr/>
      </dsp:nvSpPr>
      <dsp:spPr>
        <a:xfrm>
          <a:off x="8525478" y="7"/>
          <a:ext cx="2631253" cy="3767123"/>
        </a:xfrm>
        <a:prstGeom prst="rect">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909" tIns="0" rIns="259909" bIns="330200" numCol="1" spcCol="1270" anchor="t" anchorCtr="0">
          <a:noAutofit/>
        </a:bodyPr>
        <a:lstStyle/>
        <a:p>
          <a:pPr marL="0" lvl="0" indent="0" algn="l" defTabSz="889000">
            <a:lnSpc>
              <a:spcPct val="90000"/>
            </a:lnSpc>
            <a:spcBef>
              <a:spcPct val="0"/>
            </a:spcBef>
            <a:spcAft>
              <a:spcPct val="35000"/>
            </a:spcAft>
            <a:buNone/>
          </a:pPr>
          <a:r>
            <a:rPr lang="en-US" sz="2000" kern="1200" dirty="0"/>
            <a:t>School transition staff are unfamiliar with Work Incentives and are reluctant to give students and families incorrect information.</a:t>
          </a:r>
        </a:p>
      </dsp:txBody>
      <dsp:txXfrm>
        <a:off x="8525478" y="1506856"/>
        <a:ext cx="2631253" cy="2260273"/>
      </dsp:txXfrm>
    </dsp:sp>
    <dsp:sp modelId="{8C82B7DD-BA93-4810-8AD4-3AA06A5859BF}">
      <dsp:nvSpPr>
        <dsp:cNvPr id="0" name=""/>
        <dsp:cNvSpPr/>
      </dsp:nvSpPr>
      <dsp:spPr>
        <a:xfrm>
          <a:off x="8521584" y="61752"/>
          <a:ext cx="2631253" cy="126300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9909" tIns="165100" rIns="259909" bIns="165100" numCol="1" spcCol="1270" anchor="ctr" anchorCtr="0">
          <a:noAutofit/>
        </a:bodyPr>
        <a:lstStyle/>
        <a:p>
          <a:pPr marL="0" lvl="0" indent="0" algn="l" defTabSz="1644650">
            <a:lnSpc>
              <a:spcPct val="90000"/>
            </a:lnSpc>
            <a:spcBef>
              <a:spcPct val="0"/>
            </a:spcBef>
            <a:spcAft>
              <a:spcPct val="35000"/>
            </a:spcAft>
            <a:buNone/>
          </a:pPr>
          <a:r>
            <a:rPr lang="en-US" sz="3700" kern="1200" dirty="0"/>
            <a:t>04</a:t>
          </a:r>
        </a:p>
      </dsp:txBody>
      <dsp:txXfrm>
        <a:off x="8521584" y="61752"/>
        <a:ext cx="2631253" cy="1263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233B3-1CAB-4D22-9626-B8F7D658931E}">
      <dsp:nvSpPr>
        <dsp:cNvPr id="0" name=""/>
        <dsp:cNvSpPr/>
      </dsp:nvSpPr>
      <dsp:spPr>
        <a:xfrm>
          <a:off x="0" y="190835"/>
          <a:ext cx="6620255" cy="879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School educators are experts in academic and vocational education.  Their primary role is to help students develop transition plans that build on students’ strengths and interests.</a:t>
          </a:r>
        </a:p>
      </dsp:txBody>
      <dsp:txXfrm>
        <a:off x="42950" y="233785"/>
        <a:ext cx="6534355" cy="793940"/>
      </dsp:txXfrm>
    </dsp:sp>
    <dsp:sp modelId="{C0A1AD12-A8BE-4E96-88AC-4A9BD8A9303B}">
      <dsp:nvSpPr>
        <dsp:cNvPr id="0" name=""/>
        <dsp:cNvSpPr/>
      </dsp:nvSpPr>
      <dsp:spPr>
        <a:xfrm>
          <a:off x="0" y="1116755"/>
          <a:ext cx="6620255" cy="879840"/>
        </a:xfrm>
        <a:prstGeom prst="roundRect">
          <a:avLst/>
        </a:prstGeom>
        <a:solidFill>
          <a:schemeClr val="accent5">
            <a:hueOff val="2093851"/>
            <a:satOff val="224"/>
            <a:lumOff val="-4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Per the US Department of Education as well as the Illinois State Board of Education, the goal of transition planning is to prepare students with disabilities for further education, independent living and </a:t>
          </a:r>
          <a:r>
            <a:rPr lang="en-US" sz="1600" b="1" i="1" kern="1200" dirty="0"/>
            <a:t>employment.</a:t>
          </a:r>
          <a:endParaRPr lang="en-US" sz="1600" kern="1200" dirty="0"/>
        </a:p>
      </dsp:txBody>
      <dsp:txXfrm>
        <a:off x="42950" y="1159705"/>
        <a:ext cx="6534355" cy="793940"/>
      </dsp:txXfrm>
    </dsp:sp>
    <dsp:sp modelId="{DA439F67-2906-4046-966E-F7CF9C30DD14}">
      <dsp:nvSpPr>
        <dsp:cNvPr id="0" name=""/>
        <dsp:cNvSpPr/>
      </dsp:nvSpPr>
      <dsp:spPr>
        <a:xfrm>
          <a:off x="0" y="2042676"/>
          <a:ext cx="6620255" cy="879840"/>
        </a:xfrm>
        <a:prstGeom prst="roundRect">
          <a:avLst/>
        </a:prstGeom>
        <a:solidFill>
          <a:schemeClr val="accent5">
            <a:hueOff val="4187701"/>
            <a:satOff val="449"/>
            <a:lumOff val="-862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Many students with disabilities can be successful in competitive, integrated employment, but sill still rely on Social Security cash benefits to achieve maximum financial stability..</a:t>
          </a:r>
        </a:p>
      </dsp:txBody>
      <dsp:txXfrm>
        <a:off x="42950" y="2085626"/>
        <a:ext cx="6534355" cy="793940"/>
      </dsp:txXfrm>
    </dsp:sp>
    <dsp:sp modelId="{70974AF9-0EB7-4F1A-80EF-92400F53846D}">
      <dsp:nvSpPr>
        <dsp:cNvPr id="0" name=""/>
        <dsp:cNvSpPr/>
      </dsp:nvSpPr>
      <dsp:spPr>
        <a:xfrm>
          <a:off x="0" y="2968596"/>
          <a:ext cx="6620255" cy="879840"/>
        </a:xfrm>
        <a:prstGeom prst="roundRect">
          <a:avLst/>
        </a:prstGeom>
        <a:solidFill>
          <a:schemeClr val="accent5">
            <a:hueOff val="6281552"/>
            <a:satOff val="673"/>
            <a:lumOff val="-129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Many students with disabilities can be successful in competitive, integrated employment but will still require adult support services funded by Medicaid Waiver to achieve maximum independence.</a:t>
          </a:r>
        </a:p>
      </dsp:txBody>
      <dsp:txXfrm>
        <a:off x="42950" y="3011546"/>
        <a:ext cx="6534355" cy="793940"/>
      </dsp:txXfrm>
    </dsp:sp>
    <dsp:sp modelId="{A530649D-A5F4-4FC6-89F4-B743BDECC689}">
      <dsp:nvSpPr>
        <dsp:cNvPr id="0" name=""/>
        <dsp:cNvSpPr/>
      </dsp:nvSpPr>
      <dsp:spPr>
        <a:xfrm>
          <a:off x="0" y="3894516"/>
          <a:ext cx="6620255" cy="879840"/>
        </a:xfrm>
        <a:prstGeom prst="roundRect">
          <a:avLst/>
        </a:prstGeom>
        <a:solidFill>
          <a:schemeClr val="accent5">
            <a:hueOff val="8375403"/>
            <a:satOff val="897"/>
            <a:lumOff val="-1725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To properly balance the goal of obtaining employment with the goal of maintaining benefits, transition programs can add benefits counselors to the transition team and process.</a:t>
          </a:r>
        </a:p>
      </dsp:txBody>
      <dsp:txXfrm>
        <a:off x="42950" y="3937466"/>
        <a:ext cx="6534355" cy="793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8A79-C148-4A47-B32C-B2A825059F3A}">
      <dsp:nvSpPr>
        <dsp:cNvPr id="0" name=""/>
        <dsp:cNvSpPr/>
      </dsp:nvSpPr>
      <dsp:spPr>
        <a:xfrm rot="5400000">
          <a:off x="2515697" y="364114"/>
          <a:ext cx="3972153" cy="4236963"/>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Transition aged youth, including those with intellectual disability, who receive Work Incentives Benefits Counseling have higher rates of employment.</a:t>
          </a:r>
        </a:p>
        <a:p>
          <a:pPr marL="171450" lvl="1" indent="-171450" algn="l" defTabSz="755650">
            <a:lnSpc>
              <a:spcPct val="90000"/>
            </a:lnSpc>
            <a:spcBef>
              <a:spcPct val="0"/>
            </a:spcBef>
            <a:spcAft>
              <a:spcPct val="15000"/>
            </a:spcAft>
            <a:buChar char="•"/>
          </a:pPr>
          <a:r>
            <a:rPr lang="en-US" sz="1700" kern="1200" dirty="0"/>
            <a:t>Transition aged youth, including those with intellectual disability, who receive Work Incentives Benefits Counseling have higher hourly wages and</a:t>
          </a:r>
        </a:p>
        <a:p>
          <a:pPr marL="171450" lvl="1" indent="-171450" algn="l" defTabSz="755650">
            <a:lnSpc>
              <a:spcPct val="90000"/>
            </a:lnSpc>
            <a:spcBef>
              <a:spcPct val="0"/>
            </a:spcBef>
            <a:spcAft>
              <a:spcPct val="15000"/>
            </a:spcAft>
            <a:buChar char="•"/>
          </a:pPr>
          <a:r>
            <a:rPr lang="en-US" sz="1700" kern="1200" dirty="0"/>
            <a:t>Transition aged youth, including those with intellectual disability, who receive Work Incentives Benefits Counseling work more hours per week.</a:t>
          </a:r>
        </a:p>
        <a:p>
          <a:pPr marL="171450" lvl="1" indent="-171450" algn="l" defTabSz="755650">
            <a:lnSpc>
              <a:spcPct val="90000"/>
            </a:lnSpc>
            <a:spcBef>
              <a:spcPct val="0"/>
            </a:spcBef>
            <a:spcAft>
              <a:spcPct val="15000"/>
            </a:spcAft>
            <a:buChar char="•"/>
          </a:pPr>
          <a:r>
            <a:rPr lang="en-US" sz="1700" kern="1200" dirty="0"/>
            <a:t>Source: Iwanaga et al., 2021</a:t>
          </a:r>
        </a:p>
      </dsp:txBody>
      <dsp:txXfrm rot="-5400000">
        <a:off x="2383293" y="690424"/>
        <a:ext cx="4043058" cy="3584343"/>
      </dsp:txXfrm>
    </dsp:sp>
    <dsp:sp modelId="{CF1744FE-2B9F-4FA2-9B6E-9FBF32F940D9}">
      <dsp:nvSpPr>
        <dsp:cNvPr id="0" name=""/>
        <dsp:cNvSpPr/>
      </dsp:nvSpPr>
      <dsp:spPr>
        <a:xfrm>
          <a:off x="0" y="0"/>
          <a:ext cx="2383292" cy="496519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Research has found that:</a:t>
          </a:r>
        </a:p>
      </dsp:txBody>
      <dsp:txXfrm>
        <a:off x="116343" y="116343"/>
        <a:ext cx="2150606" cy="47325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DB3E7-CDF7-462F-B6A5-401E7AE5D1CE}">
      <dsp:nvSpPr>
        <dsp:cNvPr id="0" name=""/>
        <dsp:cNvSpPr/>
      </dsp:nvSpPr>
      <dsp:spPr>
        <a:xfrm>
          <a:off x="0" y="183281"/>
          <a:ext cx="1743273" cy="313439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Frequently have more overall income that students who receive benefits only.</a:t>
          </a:r>
        </a:p>
      </dsp:txBody>
      <dsp:txXfrm>
        <a:off x="0" y="1437040"/>
        <a:ext cx="1743273" cy="1880639"/>
      </dsp:txXfrm>
    </dsp:sp>
    <dsp:sp modelId="{60DF5FEA-A009-4970-AD22-B3C36AEE0116}">
      <dsp:nvSpPr>
        <dsp:cNvPr id="0" name=""/>
        <dsp:cNvSpPr/>
      </dsp:nvSpPr>
      <dsp:spPr>
        <a:xfrm>
          <a:off x="0" y="731167"/>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01</a:t>
          </a:r>
        </a:p>
      </dsp:txBody>
      <dsp:txXfrm>
        <a:off x="0" y="731167"/>
        <a:ext cx="1743273" cy="836771"/>
      </dsp:txXfrm>
    </dsp:sp>
    <dsp:sp modelId="{417F620F-C23C-4E14-A093-2051F5E50E05}">
      <dsp:nvSpPr>
        <dsp:cNvPr id="0" name=""/>
        <dsp:cNvSpPr/>
      </dsp:nvSpPr>
      <dsp:spPr>
        <a:xfrm>
          <a:off x="1882735" y="209932"/>
          <a:ext cx="1743273" cy="3134398"/>
        </a:xfrm>
        <a:prstGeom prst="rect">
          <a:avLst/>
        </a:prstGeom>
        <a:solidFill>
          <a:schemeClr val="accent2">
            <a:hueOff val="-2073801"/>
            <a:satOff val="-4082"/>
            <a:lumOff val="2549"/>
            <a:alphaOff val="0"/>
          </a:schemeClr>
        </a:solidFill>
        <a:ln w="19050" cap="flat" cmpd="sng" algn="ctr">
          <a:solidFill>
            <a:schemeClr val="accent2">
              <a:hueOff val="-2073801"/>
              <a:satOff val="-408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opportunity to contribute to their communities</a:t>
          </a:r>
          <a:r>
            <a:rPr lang="en-US" sz="1300" kern="1200" dirty="0"/>
            <a:t>.</a:t>
          </a:r>
        </a:p>
      </dsp:txBody>
      <dsp:txXfrm>
        <a:off x="1882735" y="1463691"/>
        <a:ext cx="1743273" cy="1880639"/>
      </dsp:txXfrm>
    </dsp:sp>
    <dsp:sp modelId="{DCA29E44-4D9A-464B-B900-D92129AD455B}">
      <dsp:nvSpPr>
        <dsp:cNvPr id="0" name=""/>
        <dsp:cNvSpPr/>
      </dsp:nvSpPr>
      <dsp:spPr>
        <a:xfrm>
          <a:off x="1882735" y="731167"/>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02</a:t>
          </a:r>
        </a:p>
      </dsp:txBody>
      <dsp:txXfrm>
        <a:off x="1882735" y="731167"/>
        <a:ext cx="1743273" cy="836771"/>
      </dsp:txXfrm>
    </dsp:sp>
    <dsp:sp modelId="{81E7DF37-3C22-4297-9D89-404178B7B763}">
      <dsp:nvSpPr>
        <dsp:cNvPr id="0" name=""/>
        <dsp:cNvSpPr/>
      </dsp:nvSpPr>
      <dsp:spPr>
        <a:xfrm>
          <a:off x="3765470" y="209932"/>
          <a:ext cx="1743273" cy="3202386"/>
        </a:xfrm>
        <a:prstGeom prst="rect">
          <a:avLst/>
        </a:prstGeom>
        <a:solidFill>
          <a:schemeClr val="accent2">
            <a:hueOff val="-4147603"/>
            <a:satOff val="-8163"/>
            <a:lumOff val="5098"/>
            <a:alphaOff val="0"/>
          </a:schemeClr>
        </a:solidFill>
        <a:ln w="19050" cap="flat" cmpd="sng" algn="ctr">
          <a:solidFill>
            <a:schemeClr val="accent2">
              <a:hueOff val="-4147603"/>
              <a:satOff val="-8163"/>
              <a:lumOff val="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the opportunity to continue learning and building new skills.</a:t>
          </a:r>
        </a:p>
      </dsp:txBody>
      <dsp:txXfrm>
        <a:off x="3765470" y="1490886"/>
        <a:ext cx="1743273" cy="1921431"/>
      </dsp:txXfrm>
    </dsp:sp>
    <dsp:sp modelId="{A06AB516-691D-4F01-BD74-B9AFCD77F75D}">
      <dsp:nvSpPr>
        <dsp:cNvPr id="0" name=""/>
        <dsp:cNvSpPr/>
      </dsp:nvSpPr>
      <dsp:spPr>
        <a:xfrm>
          <a:off x="3765470" y="765161"/>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03</a:t>
          </a:r>
        </a:p>
      </dsp:txBody>
      <dsp:txXfrm>
        <a:off x="3765470" y="765161"/>
        <a:ext cx="1743273" cy="836771"/>
      </dsp:txXfrm>
    </dsp:sp>
    <dsp:sp modelId="{E63EAAB2-60B5-4EC0-94AC-0EA75F71CA8A}">
      <dsp:nvSpPr>
        <dsp:cNvPr id="0" name=""/>
        <dsp:cNvSpPr/>
      </dsp:nvSpPr>
      <dsp:spPr>
        <a:xfrm>
          <a:off x="5648205" y="209932"/>
          <a:ext cx="1743273" cy="3271838"/>
        </a:xfrm>
        <a:prstGeom prst="rect">
          <a:avLst/>
        </a:prstGeom>
        <a:solidFill>
          <a:schemeClr val="accent2">
            <a:hueOff val="-6221405"/>
            <a:satOff val="-12245"/>
            <a:lumOff val="7647"/>
            <a:alphaOff val="0"/>
          </a:schemeClr>
        </a:solidFill>
        <a:ln w="19050" cap="flat" cmpd="sng" algn="ctr">
          <a:solidFill>
            <a:schemeClr val="accent2">
              <a:hueOff val="-6221405"/>
              <a:satOff val="-12245"/>
              <a:lumOff val="7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a sense of pride in their accomplishments.</a:t>
          </a:r>
        </a:p>
      </dsp:txBody>
      <dsp:txXfrm>
        <a:off x="5648205" y="1518667"/>
        <a:ext cx="1743273" cy="1963103"/>
      </dsp:txXfrm>
    </dsp:sp>
    <dsp:sp modelId="{780214F7-3508-4D06-896D-3171FC6EC181}">
      <dsp:nvSpPr>
        <dsp:cNvPr id="0" name=""/>
        <dsp:cNvSpPr/>
      </dsp:nvSpPr>
      <dsp:spPr>
        <a:xfrm>
          <a:off x="5648205" y="799887"/>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04</a:t>
          </a:r>
        </a:p>
      </dsp:txBody>
      <dsp:txXfrm>
        <a:off x="5648205" y="799887"/>
        <a:ext cx="1743273" cy="836771"/>
      </dsp:txXfrm>
    </dsp:sp>
    <dsp:sp modelId="{32803B45-2100-470F-8D63-D942B87E8F17}">
      <dsp:nvSpPr>
        <dsp:cNvPr id="0" name=""/>
        <dsp:cNvSpPr/>
      </dsp:nvSpPr>
      <dsp:spPr>
        <a:xfrm>
          <a:off x="7530941" y="209932"/>
          <a:ext cx="1743273" cy="3253241"/>
        </a:xfrm>
        <a:prstGeom prst="rect">
          <a:avLst/>
        </a:prstGeom>
        <a:solidFill>
          <a:schemeClr val="accent2">
            <a:hueOff val="-8295206"/>
            <a:satOff val="-16326"/>
            <a:lumOff val="10196"/>
            <a:alphaOff val="0"/>
          </a:schemeClr>
        </a:solidFill>
        <a:ln w="19050" cap="flat" cmpd="sng" algn="ctr">
          <a:solidFill>
            <a:schemeClr val="accent2">
              <a:hueOff val="-8295206"/>
              <a:satOff val="-16326"/>
              <a:lumOff val="10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opportunities to interact and build relationships with co-workers.</a:t>
          </a:r>
        </a:p>
      </dsp:txBody>
      <dsp:txXfrm>
        <a:off x="7530941" y="1511228"/>
        <a:ext cx="1743273" cy="1951944"/>
      </dsp:txXfrm>
    </dsp:sp>
    <dsp:sp modelId="{CD3FBD93-5A5D-44EA-8912-38C526BC5578}">
      <dsp:nvSpPr>
        <dsp:cNvPr id="0" name=""/>
        <dsp:cNvSpPr/>
      </dsp:nvSpPr>
      <dsp:spPr>
        <a:xfrm>
          <a:off x="7530941" y="790588"/>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05</a:t>
          </a:r>
        </a:p>
      </dsp:txBody>
      <dsp:txXfrm>
        <a:off x="7530941" y="790588"/>
        <a:ext cx="1743273" cy="836771"/>
      </dsp:txXfrm>
    </dsp:sp>
    <dsp:sp modelId="{59DEB0A7-2B09-4B24-91D9-CAF714D3A731}">
      <dsp:nvSpPr>
        <dsp:cNvPr id="0" name=""/>
        <dsp:cNvSpPr/>
      </dsp:nvSpPr>
      <dsp:spPr>
        <a:xfrm>
          <a:off x="9413676" y="209932"/>
          <a:ext cx="1743273" cy="3347273"/>
        </a:xfrm>
        <a:prstGeom prst="rect">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197" tIns="0" rIns="172197" bIns="330200" numCol="1" spcCol="1270" anchor="t" anchorCtr="0">
          <a:noAutofit/>
        </a:bodyPr>
        <a:lstStyle/>
        <a:p>
          <a:pPr marL="0" lvl="0" indent="0" algn="l" defTabSz="711200">
            <a:lnSpc>
              <a:spcPct val="90000"/>
            </a:lnSpc>
            <a:spcBef>
              <a:spcPct val="0"/>
            </a:spcBef>
            <a:spcAft>
              <a:spcPct val="35000"/>
            </a:spcAft>
            <a:buNone/>
          </a:pPr>
          <a:r>
            <a:rPr lang="en-US" sz="1600" kern="1200" dirty="0"/>
            <a:t>Build social capital that can help them develop other areas of their lives.</a:t>
          </a:r>
        </a:p>
      </dsp:txBody>
      <dsp:txXfrm>
        <a:off x="9413676" y="1548841"/>
        <a:ext cx="1743273" cy="2008363"/>
      </dsp:txXfrm>
    </dsp:sp>
    <dsp:sp modelId="{1B73B34C-72B5-4ABB-B402-861D6BE6CAD0}">
      <dsp:nvSpPr>
        <dsp:cNvPr id="0" name=""/>
        <dsp:cNvSpPr/>
      </dsp:nvSpPr>
      <dsp:spPr>
        <a:xfrm>
          <a:off x="9413676" y="837604"/>
          <a:ext cx="1743273" cy="8367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2197" tIns="165100" rIns="172197" bIns="165100" numCol="1" spcCol="1270" anchor="ctr" anchorCtr="0">
          <a:noAutofit/>
        </a:bodyPr>
        <a:lstStyle/>
        <a:p>
          <a:pPr marL="0" lvl="0" indent="0" algn="l" defTabSz="1600200">
            <a:lnSpc>
              <a:spcPct val="90000"/>
            </a:lnSpc>
            <a:spcBef>
              <a:spcPct val="0"/>
            </a:spcBef>
            <a:spcAft>
              <a:spcPct val="35000"/>
            </a:spcAft>
            <a:buNone/>
          </a:pPr>
          <a:r>
            <a:rPr lang="en-US" sz="3600" kern="1200" dirty="0"/>
            <a:t>06</a:t>
          </a:r>
        </a:p>
      </dsp:txBody>
      <dsp:txXfrm>
        <a:off x="9413676" y="837604"/>
        <a:ext cx="1743273" cy="8367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11660-2F8E-4A0D-8717-66895C0008D9}">
      <dsp:nvSpPr>
        <dsp:cNvPr id="0" name=""/>
        <dsp:cNvSpPr/>
      </dsp:nvSpPr>
      <dsp:spPr>
        <a:xfrm>
          <a:off x="1162098" y="819"/>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research accredited programs</a:t>
          </a:r>
        </a:p>
      </dsp:txBody>
      <dsp:txXfrm>
        <a:off x="1162098" y="819"/>
        <a:ext cx="4648392" cy="526382"/>
      </dsp:txXfrm>
    </dsp:sp>
    <dsp:sp modelId="{F91F0A59-FAF7-41E9-9694-CF8DA392242E}">
      <dsp:nvSpPr>
        <dsp:cNvPr id="0" name=""/>
        <dsp:cNvSpPr/>
      </dsp:nvSpPr>
      <dsp:spPr>
        <a:xfrm>
          <a:off x="0" y="819"/>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Research</a:t>
          </a:r>
        </a:p>
      </dsp:txBody>
      <dsp:txXfrm>
        <a:off x="0" y="819"/>
        <a:ext cx="1162098" cy="526382"/>
      </dsp:txXfrm>
    </dsp:sp>
    <dsp:sp modelId="{3A8086EC-CC4F-4DCF-AC12-F56BD168E927}">
      <dsp:nvSpPr>
        <dsp:cNvPr id="0" name=""/>
        <dsp:cNvSpPr/>
      </dsp:nvSpPr>
      <dsp:spPr>
        <a:xfrm>
          <a:off x="1162098" y="558785"/>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select a program</a:t>
          </a:r>
        </a:p>
      </dsp:txBody>
      <dsp:txXfrm>
        <a:off x="1162098" y="558785"/>
        <a:ext cx="4648392" cy="526382"/>
      </dsp:txXfrm>
    </dsp:sp>
    <dsp:sp modelId="{538E6C8B-F497-442C-893B-84270C1F3B1C}">
      <dsp:nvSpPr>
        <dsp:cNvPr id="0" name=""/>
        <dsp:cNvSpPr/>
      </dsp:nvSpPr>
      <dsp:spPr>
        <a:xfrm>
          <a:off x="0" y="558785"/>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Select</a:t>
          </a:r>
        </a:p>
      </dsp:txBody>
      <dsp:txXfrm>
        <a:off x="0" y="558785"/>
        <a:ext cx="1162098" cy="526382"/>
      </dsp:txXfrm>
    </dsp:sp>
    <dsp:sp modelId="{D5ADAA04-7E58-49E9-8252-2E6C8D936FA8}">
      <dsp:nvSpPr>
        <dsp:cNvPr id="0" name=""/>
        <dsp:cNvSpPr/>
      </dsp:nvSpPr>
      <dsp:spPr>
        <a:xfrm>
          <a:off x="1162098" y="1116751"/>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arrange technology and transportation</a:t>
          </a:r>
        </a:p>
      </dsp:txBody>
      <dsp:txXfrm>
        <a:off x="1162098" y="1116751"/>
        <a:ext cx="4648392" cy="526382"/>
      </dsp:txXfrm>
    </dsp:sp>
    <dsp:sp modelId="{92F057E4-0A77-4616-AA62-944E15BD1EC7}">
      <dsp:nvSpPr>
        <dsp:cNvPr id="0" name=""/>
        <dsp:cNvSpPr/>
      </dsp:nvSpPr>
      <dsp:spPr>
        <a:xfrm>
          <a:off x="0" y="1116751"/>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Arrange</a:t>
          </a:r>
        </a:p>
      </dsp:txBody>
      <dsp:txXfrm>
        <a:off x="0" y="1116751"/>
        <a:ext cx="1162098" cy="526382"/>
      </dsp:txXfrm>
    </dsp:sp>
    <dsp:sp modelId="{26B6AA59-1D26-46C4-A010-58C377BC7F57}">
      <dsp:nvSpPr>
        <dsp:cNvPr id="0" name=""/>
        <dsp:cNvSpPr/>
      </dsp:nvSpPr>
      <dsp:spPr>
        <a:xfrm>
          <a:off x="1162098" y="1674717"/>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determine your class schedule</a:t>
          </a:r>
        </a:p>
      </dsp:txBody>
      <dsp:txXfrm>
        <a:off x="1162098" y="1674717"/>
        <a:ext cx="4648392" cy="526382"/>
      </dsp:txXfrm>
    </dsp:sp>
    <dsp:sp modelId="{1B554124-C632-436D-8F99-F6451A263CB4}">
      <dsp:nvSpPr>
        <dsp:cNvPr id="0" name=""/>
        <dsp:cNvSpPr/>
      </dsp:nvSpPr>
      <dsp:spPr>
        <a:xfrm>
          <a:off x="0" y="1674717"/>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Determine</a:t>
          </a:r>
        </a:p>
      </dsp:txBody>
      <dsp:txXfrm>
        <a:off x="0" y="1674717"/>
        <a:ext cx="1162098" cy="526382"/>
      </dsp:txXfrm>
    </dsp:sp>
    <dsp:sp modelId="{7CA17551-E987-42A3-8627-2B7A394F4860}">
      <dsp:nvSpPr>
        <dsp:cNvPr id="0" name=""/>
        <dsp:cNvSpPr/>
      </dsp:nvSpPr>
      <dsp:spPr>
        <a:xfrm>
          <a:off x="1162098" y="2232683"/>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pass the classes, </a:t>
          </a:r>
        </a:p>
      </dsp:txBody>
      <dsp:txXfrm>
        <a:off x="1162098" y="2232683"/>
        <a:ext cx="4648392" cy="526382"/>
      </dsp:txXfrm>
    </dsp:sp>
    <dsp:sp modelId="{5A07CD9C-BFD9-45DF-9752-194A7C4BA7BE}">
      <dsp:nvSpPr>
        <dsp:cNvPr id="0" name=""/>
        <dsp:cNvSpPr/>
      </dsp:nvSpPr>
      <dsp:spPr>
        <a:xfrm>
          <a:off x="0" y="2232683"/>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Pass</a:t>
          </a:r>
        </a:p>
      </dsp:txBody>
      <dsp:txXfrm>
        <a:off x="0" y="2232683"/>
        <a:ext cx="1162098" cy="526382"/>
      </dsp:txXfrm>
    </dsp:sp>
    <dsp:sp modelId="{4A7C94A5-6863-4B1F-A4E3-3A19CB443880}">
      <dsp:nvSpPr>
        <dsp:cNvPr id="0" name=""/>
        <dsp:cNvSpPr/>
      </dsp:nvSpPr>
      <dsp:spPr>
        <a:xfrm>
          <a:off x="1162098" y="2790648"/>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obtain an internship,</a:t>
          </a:r>
        </a:p>
      </dsp:txBody>
      <dsp:txXfrm>
        <a:off x="1162098" y="2790648"/>
        <a:ext cx="4648392" cy="526382"/>
      </dsp:txXfrm>
    </dsp:sp>
    <dsp:sp modelId="{D9CF85F5-7E52-4D91-A9E3-6471BA06F269}">
      <dsp:nvSpPr>
        <dsp:cNvPr id="0" name=""/>
        <dsp:cNvSpPr/>
      </dsp:nvSpPr>
      <dsp:spPr>
        <a:xfrm>
          <a:off x="0" y="2790648"/>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Obtain</a:t>
          </a:r>
        </a:p>
      </dsp:txBody>
      <dsp:txXfrm>
        <a:off x="0" y="2790648"/>
        <a:ext cx="1162098" cy="526382"/>
      </dsp:txXfrm>
    </dsp:sp>
    <dsp:sp modelId="{DB61A278-430E-4BA6-B2F0-EBC4E8DBB507}">
      <dsp:nvSpPr>
        <dsp:cNvPr id="0" name=""/>
        <dsp:cNvSpPr/>
      </dsp:nvSpPr>
      <dsp:spPr>
        <a:xfrm>
          <a:off x="1162098" y="3348614"/>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create a targeted resume,</a:t>
          </a:r>
        </a:p>
      </dsp:txBody>
      <dsp:txXfrm>
        <a:off x="1162098" y="3348614"/>
        <a:ext cx="4648392" cy="526382"/>
      </dsp:txXfrm>
    </dsp:sp>
    <dsp:sp modelId="{EB7D27C5-FB32-42CF-B4D7-26A31414E78C}">
      <dsp:nvSpPr>
        <dsp:cNvPr id="0" name=""/>
        <dsp:cNvSpPr/>
      </dsp:nvSpPr>
      <dsp:spPr>
        <a:xfrm>
          <a:off x="0" y="3348614"/>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Create</a:t>
          </a:r>
        </a:p>
      </dsp:txBody>
      <dsp:txXfrm>
        <a:off x="0" y="3348614"/>
        <a:ext cx="1162098" cy="526382"/>
      </dsp:txXfrm>
    </dsp:sp>
    <dsp:sp modelId="{A6186EDE-A8AB-4CD5-BD6B-51649DB70B44}">
      <dsp:nvSpPr>
        <dsp:cNvPr id="0" name=""/>
        <dsp:cNvSpPr/>
      </dsp:nvSpPr>
      <dsp:spPr>
        <a:xfrm>
          <a:off x="1162098" y="3906580"/>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locate practices that are hiring, </a:t>
          </a:r>
        </a:p>
      </dsp:txBody>
      <dsp:txXfrm>
        <a:off x="1162098" y="3906580"/>
        <a:ext cx="4648392" cy="526382"/>
      </dsp:txXfrm>
    </dsp:sp>
    <dsp:sp modelId="{8A8EC569-9DBD-4D89-A3B6-8AC44D4F3DDD}">
      <dsp:nvSpPr>
        <dsp:cNvPr id="0" name=""/>
        <dsp:cNvSpPr/>
      </dsp:nvSpPr>
      <dsp:spPr>
        <a:xfrm>
          <a:off x="0" y="3906580"/>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Locate</a:t>
          </a:r>
        </a:p>
      </dsp:txBody>
      <dsp:txXfrm>
        <a:off x="0" y="3906580"/>
        <a:ext cx="1162098" cy="526382"/>
      </dsp:txXfrm>
    </dsp:sp>
    <dsp:sp modelId="{535D0A7B-3535-455E-8EB1-8C2C76482826}">
      <dsp:nvSpPr>
        <dsp:cNvPr id="0" name=""/>
        <dsp:cNvSpPr/>
      </dsp:nvSpPr>
      <dsp:spPr>
        <a:xfrm>
          <a:off x="1162098" y="4464546"/>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practice interviewing</a:t>
          </a:r>
        </a:p>
      </dsp:txBody>
      <dsp:txXfrm>
        <a:off x="1162098" y="4464546"/>
        <a:ext cx="4648392" cy="526382"/>
      </dsp:txXfrm>
    </dsp:sp>
    <dsp:sp modelId="{1D026398-4A5B-44D7-AB80-0C7C643FFA3D}">
      <dsp:nvSpPr>
        <dsp:cNvPr id="0" name=""/>
        <dsp:cNvSpPr/>
      </dsp:nvSpPr>
      <dsp:spPr>
        <a:xfrm>
          <a:off x="0" y="4464546"/>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Interviewing</a:t>
          </a:r>
        </a:p>
      </dsp:txBody>
      <dsp:txXfrm>
        <a:off x="0" y="4464546"/>
        <a:ext cx="1162098" cy="526382"/>
      </dsp:txXfrm>
    </dsp:sp>
    <dsp:sp modelId="{36A1E856-012D-40B4-83A3-457A1F060860}">
      <dsp:nvSpPr>
        <dsp:cNvPr id="0" name=""/>
        <dsp:cNvSpPr/>
      </dsp:nvSpPr>
      <dsp:spPr>
        <a:xfrm>
          <a:off x="1162098" y="5022512"/>
          <a:ext cx="4648392" cy="5263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192" tIns="133701" rIns="90192" bIns="133701" numCol="1" spcCol="1270" anchor="ctr" anchorCtr="0">
          <a:noAutofit/>
        </a:bodyPr>
        <a:lstStyle/>
        <a:p>
          <a:pPr marL="0" lvl="0" indent="0" algn="l" defTabSz="533400">
            <a:lnSpc>
              <a:spcPct val="90000"/>
            </a:lnSpc>
            <a:spcBef>
              <a:spcPct val="0"/>
            </a:spcBef>
            <a:spcAft>
              <a:spcPct val="35000"/>
            </a:spcAft>
            <a:buNone/>
          </a:pPr>
          <a:r>
            <a:rPr lang="en-US" sz="1200" kern="1200" dirty="0"/>
            <a:t>interview, and follow up</a:t>
          </a:r>
        </a:p>
      </dsp:txBody>
      <dsp:txXfrm>
        <a:off x="1162098" y="5022512"/>
        <a:ext cx="4648392" cy="526382"/>
      </dsp:txXfrm>
    </dsp:sp>
    <dsp:sp modelId="{54C1367D-1CB9-43BD-968E-47AB8ECBEBC9}">
      <dsp:nvSpPr>
        <dsp:cNvPr id="0" name=""/>
        <dsp:cNvSpPr/>
      </dsp:nvSpPr>
      <dsp:spPr>
        <a:xfrm>
          <a:off x="0" y="5022512"/>
          <a:ext cx="1162098" cy="52638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494" tIns="51995" rIns="61494" bIns="51995" numCol="1" spcCol="1270" anchor="ctr" anchorCtr="0">
          <a:noAutofit/>
        </a:bodyPr>
        <a:lstStyle/>
        <a:p>
          <a:pPr marL="0" lvl="0" indent="0" algn="ctr" defTabSz="666750">
            <a:lnSpc>
              <a:spcPct val="90000"/>
            </a:lnSpc>
            <a:spcBef>
              <a:spcPct val="0"/>
            </a:spcBef>
            <a:spcAft>
              <a:spcPct val="35000"/>
            </a:spcAft>
            <a:buNone/>
          </a:pPr>
          <a:r>
            <a:rPr lang="en-US" sz="1500" kern="1200" dirty="0"/>
            <a:t>Interview</a:t>
          </a:r>
        </a:p>
      </dsp:txBody>
      <dsp:txXfrm>
        <a:off x="0" y="5022512"/>
        <a:ext cx="1162098" cy="5263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DFC79-4713-4292-A124-13E7CE11C6D8}">
      <dsp:nvSpPr>
        <dsp:cNvPr id="0" name=""/>
        <dsp:cNvSpPr/>
      </dsp:nvSpPr>
      <dsp:spPr>
        <a:xfrm>
          <a:off x="0" y="0"/>
          <a:ext cx="6447559" cy="202466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Student Earned Income Exclusion allows  students under the age of 22 who are regularly attending secondary or postsecondary  education to receive their full SSI payment as long as their monthly earnings do not exceed $2,350 and their annual earnings do not exceed $9,460.</a:t>
          </a:r>
        </a:p>
      </dsp:txBody>
      <dsp:txXfrm>
        <a:off x="59301" y="59301"/>
        <a:ext cx="4354905" cy="1906066"/>
      </dsp:txXfrm>
    </dsp:sp>
    <dsp:sp modelId="{2DCCB83E-2F7B-4396-AC44-6D06C96CC02A}">
      <dsp:nvSpPr>
        <dsp:cNvPr id="0" name=""/>
        <dsp:cNvSpPr/>
      </dsp:nvSpPr>
      <dsp:spPr>
        <a:xfrm>
          <a:off x="1137804" y="2474595"/>
          <a:ext cx="6447559" cy="202466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Earned Income Exclusion applies to working adults with disabilities who are over 22 and/or no longer full-time students.  The first $20 dollars of any income, the first $65 of earned per month and half of the remaining earned income do not reduce SSI payable.</a:t>
          </a:r>
        </a:p>
      </dsp:txBody>
      <dsp:txXfrm>
        <a:off x="1197105" y="2533896"/>
        <a:ext cx="3875118" cy="1906066"/>
      </dsp:txXfrm>
    </dsp:sp>
    <dsp:sp modelId="{3F439674-57D2-4F42-8FC7-A8288731AFB3}">
      <dsp:nvSpPr>
        <dsp:cNvPr id="0" name=""/>
        <dsp:cNvSpPr/>
      </dsp:nvSpPr>
      <dsp:spPr>
        <a:xfrm>
          <a:off x="5131524" y="1591614"/>
          <a:ext cx="1316034" cy="1316034"/>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5427632" y="1591614"/>
        <a:ext cx="723818" cy="9903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35165-3C16-435D-B3A8-667E0B0BAE11}">
      <dsp:nvSpPr>
        <dsp:cNvPr id="0" name=""/>
        <dsp:cNvSpPr/>
      </dsp:nvSpPr>
      <dsp:spPr>
        <a:xfrm>
          <a:off x="3035363" y="672526"/>
          <a:ext cx="515328" cy="91440"/>
        </a:xfrm>
        <a:custGeom>
          <a:avLst/>
          <a:gdLst/>
          <a:ahLst/>
          <a:cxnLst/>
          <a:rect l="0" t="0" r="0" b="0"/>
          <a:pathLst>
            <a:path>
              <a:moveTo>
                <a:pt x="0" y="45720"/>
              </a:moveTo>
              <a:lnTo>
                <a:pt x="51532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79379" y="715514"/>
        <a:ext cx="27296" cy="5464"/>
      </dsp:txXfrm>
    </dsp:sp>
    <dsp:sp modelId="{1084B291-9588-4E03-9C4D-5B4654B21F61}">
      <dsp:nvSpPr>
        <dsp:cNvPr id="0" name=""/>
        <dsp:cNvSpPr/>
      </dsp:nvSpPr>
      <dsp:spPr>
        <a:xfrm>
          <a:off x="663562" y="6166"/>
          <a:ext cx="2373601" cy="142416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Most students with disabilities in transition will be eligible for SSI and Medicaid at the age of 18.</a:t>
          </a:r>
        </a:p>
      </dsp:txBody>
      <dsp:txXfrm>
        <a:off x="663562" y="6166"/>
        <a:ext cx="2373601" cy="1424161"/>
      </dsp:txXfrm>
    </dsp:sp>
    <dsp:sp modelId="{198EBB17-8938-44F3-904C-FF77B93248B6}">
      <dsp:nvSpPr>
        <dsp:cNvPr id="0" name=""/>
        <dsp:cNvSpPr/>
      </dsp:nvSpPr>
      <dsp:spPr>
        <a:xfrm>
          <a:off x="1850362" y="1428527"/>
          <a:ext cx="2919530" cy="515328"/>
        </a:xfrm>
        <a:custGeom>
          <a:avLst/>
          <a:gdLst/>
          <a:ahLst/>
          <a:cxnLst/>
          <a:rect l="0" t="0" r="0" b="0"/>
          <a:pathLst>
            <a:path>
              <a:moveTo>
                <a:pt x="2919530" y="0"/>
              </a:moveTo>
              <a:lnTo>
                <a:pt x="2919530" y="274764"/>
              </a:lnTo>
              <a:lnTo>
                <a:pt x="0" y="274764"/>
              </a:lnTo>
              <a:lnTo>
                <a:pt x="0" y="515328"/>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35874" y="1683458"/>
        <a:ext cx="148506" cy="5464"/>
      </dsp:txXfrm>
    </dsp:sp>
    <dsp:sp modelId="{0C3A39CA-11A9-4EED-B998-9DCA3BFDFCFF}">
      <dsp:nvSpPr>
        <dsp:cNvPr id="0" name=""/>
        <dsp:cNvSpPr/>
      </dsp:nvSpPr>
      <dsp:spPr>
        <a:xfrm>
          <a:off x="3583092" y="6166"/>
          <a:ext cx="2373601" cy="142416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Once they begin paid employment, they will accumulate Social Security credits.</a:t>
          </a:r>
        </a:p>
      </dsp:txBody>
      <dsp:txXfrm>
        <a:off x="3583092" y="6166"/>
        <a:ext cx="2373601" cy="1424161"/>
      </dsp:txXfrm>
    </dsp:sp>
    <dsp:sp modelId="{0E4C044B-E7B5-4249-BB40-1C40CA49638A}">
      <dsp:nvSpPr>
        <dsp:cNvPr id="0" name=""/>
        <dsp:cNvSpPr/>
      </dsp:nvSpPr>
      <dsp:spPr>
        <a:xfrm>
          <a:off x="3035363" y="2642616"/>
          <a:ext cx="515328" cy="91440"/>
        </a:xfrm>
        <a:custGeom>
          <a:avLst/>
          <a:gdLst/>
          <a:ahLst/>
          <a:cxnLst/>
          <a:rect l="0" t="0" r="0" b="0"/>
          <a:pathLst>
            <a:path>
              <a:moveTo>
                <a:pt x="0" y="45720"/>
              </a:moveTo>
              <a:lnTo>
                <a:pt x="515328"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79379" y="2685603"/>
        <a:ext cx="27296" cy="5464"/>
      </dsp:txXfrm>
    </dsp:sp>
    <dsp:sp modelId="{F46E1B4A-B7F0-4CBE-AEB1-CBB37428D5C5}">
      <dsp:nvSpPr>
        <dsp:cNvPr id="0" name=""/>
        <dsp:cNvSpPr/>
      </dsp:nvSpPr>
      <dsp:spPr>
        <a:xfrm>
          <a:off x="663562" y="1976255"/>
          <a:ext cx="2373601" cy="142416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When they have accumulated sufficient credits (varies by age), they will be eligible for SSDI.  Depending on their earned income and SSDI amount, they may continue to be eligible for some SSI.</a:t>
          </a:r>
        </a:p>
      </dsp:txBody>
      <dsp:txXfrm>
        <a:off x="663562" y="1976255"/>
        <a:ext cx="2373601" cy="1424161"/>
      </dsp:txXfrm>
    </dsp:sp>
    <dsp:sp modelId="{9AAC79D7-22B5-4E28-A21E-9991B10916AA}">
      <dsp:nvSpPr>
        <dsp:cNvPr id="0" name=""/>
        <dsp:cNvSpPr/>
      </dsp:nvSpPr>
      <dsp:spPr>
        <a:xfrm>
          <a:off x="1850362" y="3398616"/>
          <a:ext cx="2919530" cy="515328"/>
        </a:xfrm>
        <a:custGeom>
          <a:avLst/>
          <a:gdLst/>
          <a:ahLst/>
          <a:cxnLst/>
          <a:rect l="0" t="0" r="0" b="0"/>
          <a:pathLst>
            <a:path>
              <a:moveTo>
                <a:pt x="2919530" y="0"/>
              </a:moveTo>
              <a:lnTo>
                <a:pt x="2919530" y="274764"/>
              </a:lnTo>
              <a:lnTo>
                <a:pt x="0" y="274764"/>
              </a:lnTo>
              <a:lnTo>
                <a:pt x="0" y="515328"/>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35874" y="3653548"/>
        <a:ext cx="148506" cy="5464"/>
      </dsp:txXfrm>
    </dsp:sp>
    <dsp:sp modelId="{51B7E5ED-2B63-4022-AFBA-412ED34F1A3C}">
      <dsp:nvSpPr>
        <dsp:cNvPr id="0" name=""/>
        <dsp:cNvSpPr/>
      </dsp:nvSpPr>
      <dsp:spPr>
        <a:xfrm>
          <a:off x="3583092" y="1976255"/>
          <a:ext cx="2373601" cy="142416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Once they have been eligible for SSDI for 24 months, they become eligible for Medicare.  Many continue to maintain Medicaid eligibility as well.</a:t>
          </a:r>
        </a:p>
      </dsp:txBody>
      <dsp:txXfrm>
        <a:off x="3583092" y="1976255"/>
        <a:ext cx="2373601" cy="1424161"/>
      </dsp:txXfrm>
    </dsp:sp>
    <dsp:sp modelId="{FF7D69C7-678F-40C1-BC89-9F78B6521167}">
      <dsp:nvSpPr>
        <dsp:cNvPr id="0" name=""/>
        <dsp:cNvSpPr/>
      </dsp:nvSpPr>
      <dsp:spPr>
        <a:xfrm>
          <a:off x="3035363" y="4612705"/>
          <a:ext cx="515328" cy="91440"/>
        </a:xfrm>
        <a:custGeom>
          <a:avLst/>
          <a:gdLst/>
          <a:ahLst/>
          <a:cxnLst/>
          <a:rect l="0" t="0" r="0" b="0"/>
          <a:pathLst>
            <a:path>
              <a:moveTo>
                <a:pt x="0" y="45720"/>
              </a:moveTo>
              <a:lnTo>
                <a:pt x="515328"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279379" y="4655693"/>
        <a:ext cx="27296" cy="5464"/>
      </dsp:txXfrm>
    </dsp:sp>
    <dsp:sp modelId="{473978B6-889D-409E-A2CA-75C580A02DE1}">
      <dsp:nvSpPr>
        <dsp:cNvPr id="0" name=""/>
        <dsp:cNvSpPr/>
      </dsp:nvSpPr>
      <dsp:spPr>
        <a:xfrm>
          <a:off x="663562" y="3946344"/>
          <a:ext cx="2373601" cy="142416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If they continue to meet the Social Security definition of “having a disability” until their parents’ file for Social Security, they will begin to receive an additional amount (called “Childhood Disability Benefit” or “Disabled Adult Child”) benefit. </a:t>
          </a:r>
        </a:p>
      </dsp:txBody>
      <dsp:txXfrm>
        <a:off x="663562" y="3946344"/>
        <a:ext cx="2373601" cy="1424161"/>
      </dsp:txXfrm>
    </dsp:sp>
    <dsp:sp modelId="{28A45BE5-90FD-4625-B71A-8E9D92A2BE37}">
      <dsp:nvSpPr>
        <dsp:cNvPr id="0" name=""/>
        <dsp:cNvSpPr/>
      </dsp:nvSpPr>
      <dsp:spPr>
        <a:xfrm>
          <a:off x="3583092" y="3946344"/>
          <a:ext cx="2373601" cy="142416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8" tIns="122086" rIns="116308" bIns="122086" numCol="1" spcCol="1270" anchor="ctr" anchorCtr="0">
          <a:noAutofit/>
        </a:bodyPr>
        <a:lstStyle/>
        <a:p>
          <a:pPr marL="0" lvl="0" indent="0" algn="ctr" defTabSz="533400">
            <a:lnSpc>
              <a:spcPct val="90000"/>
            </a:lnSpc>
            <a:spcBef>
              <a:spcPct val="0"/>
            </a:spcBef>
            <a:spcAft>
              <a:spcPct val="35000"/>
            </a:spcAft>
            <a:buNone/>
          </a:pPr>
          <a:r>
            <a:rPr lang="en-US" sz="1200" kern="1200" dirty="0"/>
            <a:t>If they have not already qualified for Medicare, they will after 24 months of receiving a CDB/DAC benefit.</a:t>
          </a:r>
        </a:p>
      </dsp:txBody>
      <dsp:txXfrm>
        <a:off x="3583092" y="3946344"/>
        <a:ext cx="2373601" cy="14241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31449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36948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6170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28173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816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38385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78846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85070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17864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9302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4/25/2025</a:t>
            </a:fld>
            <a:endParaRPr lang="en-US" dirty="0"/>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25505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4/25/2025</a:t>
            </a:fld>
            <a:endParaRPr lang="en-US" dirty="0"/>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dirty="0"/>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20432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4.jpg"/><Relationship Id="rId7" Type="http://schemas.openxmlformats.org/officeDocument/2006/relationships/diagramColors" Target="../diagrams/colors8.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pathwaystobenefits.com/" TargetMode="External"/><Relationship Id="rId2" Type="http://schemas.openxmlformats.org/officeDocument/2006/relationships/hyperlink" Target="mailto:alexandra@pathwaystobenefits.com" TargetMode="Externa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7/S1474747218000136" TargetMode="External"/><Relationship Id="rId2" Type="http://schemas.openxmlformats.org/officeDocument/2006/relationships/hyperlink" Target="https://doi.org/10.1257/pol.20160014" TargetMode="External"/><Relationship Id="rId1" Type="http://schemas.openxmlformats.org/officeDocument/2006/relationships/slideLayout" Target="../slideLayouts/slideLayout2.xml"/><Relationship Id="rId6" Type="http://schemas.openxmlformats.org/officeDocument/2006/relationships/hyperlink" Target="https://doi.org/10.1007/s10926-020-09950-7" TargetMode="External"/><Relationship Id="rId5" Type="http://schemas.openxmlformats.org/officeDocument/2006/relationships/hyperlink" Target="https://doi.org/10.3233/JVR-191029" TargetMode="External"/><Relationship Id="rId4" Type="http://schemas.openxmlformats.org/officeDocument/2006/relationships/hyperlink" Target="https://doi.org/10.3233/JVR-2012-0578"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3233/JVR-2011-0555" TargetMode="External"/><Relationship Id="rId2" Type="http://schemas.openxmlformats.org/officeDocument/2006/relationships/hyperlink" Target="https://doi.org/10.1007/s10926-022-10092-1" TargetMode="External"/><Relationship Id="rId1" Type="http://schemas.openxmlformats.org/officeDocument/2006/relationships/slideLayout" Target="../slideLayouts/slideLayout2.xml"/><Relationship Id="rId6" Type="http://schemas.openxmlformats.org/officeDocument/2006/relationships/hyperlink" Target="https://doi.org/10.1002/pam.20611" TargetMode="External"/><Relationship Id="rId5" Type="http://schemas.openxmlformats.org/officeDocument/2006/relationships/hyperlink" Target="https://doi.org/10.3233/JVR-2012-0580" TargetMode="External"/><Relationship Id="rId4" Type="http://schemas.openxmlformats.org/officeDocument/2006/relationships/hyperlink" Target="https://doi.org/10.1007/s12122-016-9223-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8BEC44CD-E290-4D60-A056-5BA05B182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1C1743C-9666-EC65-D127-818E1A2EF9DA}"/>
              </a:ext>
            </a:extLst>
          </p:cNvPr>
          <p:cNvPicPr>
            <a:picLocks noChangeAspect="1"/>
          </p:cNvPicPr>
          <p:nvPr/>
        </p:nvPicPr>
        <p:blipFill>
          <a:blip r:embed="rId2">
            <a:alphaModFix amt="40000"/>
          </a:blip>
          <a:srcRect r="40666" b="-2"/>
          <a:stretch/>
        </p:blipFill>
        <p:spPr>
          <a:xfrm>
            <a:off x="-1" y="-4"/>
            <a:ext cx="6096000" cy="6858001"/>
          </a:xfrm>
          <a:prstGeom prst="rect">
            <a:avLst/>
          </a:prstGeom>
        </p:spPr>
      </p:pic>
      <p:sp>
        <p:nvSpPr>
          <p:cNvPr id="2" name="Title 1">
            <a:extLst>
              <a:ext uri="{FF2B5EF4-FFF2-40B4-BE49-F238E27FC236}">
                <a16:creationId xmlns:a16="http://schemas.microsoft.com/office/drawing/2014/main" id="{E03499B7-B471-C0DA-CAB2-47BDB0B4CA3B}"/>
              </a:ext>
            </a:extLst>
          </p:cNvPr>
          <p:cNvSpPr>
            <a:spLocks noGrp="1"/>
          </p:cNvSpPr>
          <p:nvPr>
            <p:ph type="ctrTitle"/>
          </p:nvPr>
        </p:nvSpPr>
        <p:spPr>
          <a:xfrm>
            <a:off x="517870" y="978408"/>
            <a:ext cx="5021182" cy="2334248"/>
          </a:xfrm>
        </p:spPr>
        <p:txBody>
          <a:bodyPr anchor="t">
            <a:noAutofit/>
          </a:bodyPr>
          <a:lstStyle/>
          <a:p>
            <a:pPr>
              <a:lnSpc>
                <a:spcPct val="90000"/>
              </a:lnSpc>
            </a:pPr>
            <a:r>
              <a:rPr lang="en-US" sz="5400" dirty="0">
                <a:solidFill>
                  <a:srgbClr val="FFFFFF"/>
                </a:solidFill>
              </a:rPr>
              <a:t>Social Security, Medicare and Medicaid Work Incentives</a:t>
            </a:r>
          </a:p>
        </p:txBody>
      </p:sp>
      <p:sp>
        <p:nvSpPr>
          <p:cNvPr id="20" name="Rectangle 19">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lose-up of a social security card&#10;&#10;AI-generated content may be incorrect.">
            <a:extLst>
              <a:ext uri="{FF2B5EF4-FFF2-40B4-BE49-F238E27FC236}">
                <a16:creationId xmlns:a16="http://schemas.microsoft.com/office/drawing/2014/main" id="{7CA40840-FA51-2511-BFEA-7917F84AD765}"/>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25823" r="24177"/>
          <a:stretch/>
        </p:blipFill>
        <p:spPr>
          <a:xfrm>
            <a:off x="6095999" y="-4"/>
            <a:ext cx="6096000" cy="6858001"/>
          </a:xfrm>
          <a:prstGeom prst="rect">
            <a:avLst/>
          </a:prstGeom>
        </p:spPr>
      </p:pic>
      <p:sp>
        <p:nvSpPr>
          <p:cNvPr id="3" name="Subtitle 2">
            <a:extLst>
              <a:ext uri="{FF2B5EF4-FFF2-40B4-BE49-F238E27FC236}">
                <a16:creationId xmlns:a16="http://schemas.microsoft.com/office/drawing/2014/main" id="{587CB521-77DA-B56F-1D80-8CCFBC83CCA1}"/>
              </a:ext>
            </a:extLst>
          </p:cNvPr>
          <p:cNvSpPr>
            <a:spLocks noGrp="1"/>
          </p:cNvSpPr>
          <p:nvPr>
            <p:ph type="subTitle" idx="1"/>
          </p:nvPr>
        </p:nvSpPr>
        <p:spPr>
          <a:xfrm>
            <a:off x="6652366" y="4017817"/>
            <a:ext cx="5040785" cy="1920240"/>
          </a:xfrm>
        </p:spPr>
        <p:txBody>
          <a:bodyPr anchor="b">
            <a:normAutofit/>
          </a:bodyPr>
          <a:lstStyle/>
          <a:p>
            <a:r>
              <a:rPr lang="en-US" dirty="0">
                <a:solidFill>
                  <a:srgbClr val="FFFFFF"/>
                </a:solidFill>
              </a:rPr>
              <a:t>Earn more, keep your benefits</a:t>
            </a:r>
          </a:p>
        </p:txBody>
      </p:sp>
      <p:sp>
        <p:nvSpPr>
          <p:cNvPr id="22" name="Rectangle 21">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300216"/>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3950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68E9C5-AF36-0505-93F4-6EA51BAF0319}"/>
              </a:ext>
            </a:extLst>
          </p:cNvPr>
          <p:cNvSpPr>
            <a:spLocks noGrp="1"/>
          </p:cNvSpPr>
          <p:nvPr>
            <p:ph type="title"/>
          </p:nvPr>
        </p:nvSpPr>
        <p:spPr>
          <a:xfrm>
            <a:off x="521208" y="978408"/>
            <a:ext cx="4032504" cy="3364992"/>
          </a:xfrm>
        </p:spPr>
        <p:txBody>
          <a:bodyPr>
            <a:normAutofit/>
          </a:bodyPr>
          <a:lstStyle/>
          <a:p>
            <a:pPr>
              <a:lnSpc>
                <a:spcPct val="90000"/>
              </a:lnSpc>
            </a:pPr>
            <a:r>
              <a:rPr lang="en-US" sz="3400" dirty="0"/>
              <a:t>Providing Work Incentives Benefits Counseling has proven effective to improve employment outcomes</a:t>
            </a:r>
          </a:p>
        </p:txBody>
      </p:sp>
      <p:sp>
        <p:nvSpPr>
          <p:cNvPr id="11" name="Rectangle 1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163888E0-01DE-765B-AE26-52DEB4F3EF3B}"/>
              </a:ext>
            </a:extLst>
          </p:cNvPr>
          <p:cNvGraphicFramePr>
            <a:graphicFrameLocks noGrp="1"/>
          </p:cNvGraphicFramePr>
          <p:nvPr>
            <p:ph idx="1"/>
            <p:extLst>
              <p:ext uri="{D42A27DB-BD31-4B8C-83A1-F6EECF244321}">
                <p14:modId xmlns:p14="http://schemas.microsoft.com/office/powerpoint/2010/main" val="497508625"/>
              </p:ext>
            </p:extLst>
          </p:nvPr>
        </p:nvGraphicFramePr>
        <p:xfrm>
          <a:off x="5065776" y="978408"/>
          <a:ext cx="6620256" cy="4965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729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8E2CBD-2D0F-E34A-62D9-F768904CAD10}"/>
              </a:ext>
            </a:extLst>
          </p:cNvPr>
          <p:cNvSpPr>
            <a:spLocks noGrp="1"/>
          </p:cNvSpPr>
          <p:nvPr>
            <p:ph type="title"/>
          </p:nvPr>
        </p:nvSpPr>
        <p:spPr>
          <a:xfrm>
            <a:off x="521208" y="978408"/>
            <a:ext cx="11155680" cy="1463040"/>
          </a:xfrm>
        </p:spPr>
        <p:txBody>
          <a:bodyPr>
            <a:normAutofit/>
          </a:bodyPr>
          <a:lstStyle/>
          <a:p>
            <a:r>
              <a:rPr lang="en-US" dirty="0"/>
              <a:t>Students who work in competitive, integrated employment:</a:t>
            </a:r>
          </a:p>
        </p:txBody>
      </p:sp>
      <p:sp>
        <p:nvSpPr>
          <p:cNvPr id="13" name="Rectangle 12">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4">
            <a:extLst>
              <a:ext uri="{FF2B5EF4-FFF2-40B4-BE49-F238E27FC236}">
                <a16:creationId xmlns:a16="http://schemas.microsoft.com/office/drawing/2014/main" id="{2F3D4E68-8B81-A090-AF9F-AE26D3E67C9E}"/>
              </a:ext>
            </a:extLst>
          </p:cNvPr>
          <p:cNvGraphicFramePr>
            <a:graphicFrameLocks noGrp="1"/>
          </p:cNvGraphicFramePr>
          <p:nvPr>
            <p:ph idx="1"/>
            <p:extLst>
              <p:ext uri="{D42A27DB-BD31-4B8C-83A1-F6EECF244321}">
                <p14:modId xmlns:p14="http://schemas.microsoft.com/office/powerpoint/2010/main" val="1019679614"/>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727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in an orange shirt holding a long thin tube&#10;&#10;AI-generated content may be incorrect.">
            <a:extLst>
              <a:ext uri="{FF2B5EF4-FFF2-40B4-BE49-F238E27FC236}">
                <a16:creationId xmlns:a16="http://schemas.microsoft.com/office/drawing/2014/main" id="{CD141E9E-ACF8-C222-D845-49AC8155ACB6}"/>
              </a:ext>
            </a:extLst>
          </p:cNvPr>
          <p:cNvPicPr>
            <a:picLocks noChangeAspect="1"/>
          </p:cNvPicPr>
          <p:nvPr/>
        </p:nvPicPr>
        <p:blipFill>
          <a:blip r:embed="rId2">
            <a:extLst>
              <a:ext uri="{28A0092B-C50C-407E-A947-70E740481C1C}">
                <a14:useLocalDpi xmlns:a14="http://schemas.microsoft.com/office/drawing/2010/main" val="0"/>
              </a:ext>
            </a:extLst>
          </a:blip>
          <a:srcRect t="12335" r="-1" b="10325"/>
          <a:stretch/>
        </p:blipFill>
        <p:spPr>
          <a:xfrm>
            <a:off x="20" y="10"/>
            <a:ext cx="12188932" cy="6857990"/>
          </a:xfrm>
          <a:prstGeom prst="rect">
            <a:avLst/>
          </a:prstGeom>
        </p:spPr>
      </p:pic>
      <p:sp>
        <p:nvSpPr>
          <p:cNvPr id="17" name="Rectangle 16">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E7D154-2710-3D41-0657-056649B73489}"/>
              </a:ext>
            </a:extLst>
          </p:cNvPr>
          <p:cNvSpPr>
            <a:spLocks noGrp="1"/>
          </p:cNvSpPr>
          <p:nvPr>
            <p:ph type="title"/>
          </p:nvPr>
        </p:nvSpPr>
        <p:spPr>
          <a:xfrm>
            <a:off x="517870" y="978407"/>
            <a:ext cx="5021182" cy="3309511"/>
          </a:xfrm>
        </p:spPr>
        <p:txBody>
          <a:bodyPr vert="horz" lIns="91440" tIns="45720" rIns="91440" bIns="45720" rtlCol="0" anchor="t">
            <a:normAutofit/>
          </a:bodyPr>
          <a:lstStyle/>
          <a:p>
            <a:r>
              <a:rPr lang="en-US" sz="6000" dirty="0">
                <a:solidFill>
                  <a:srgbClr val="FFFFFF"/>
                </a:solidFill>
              </a:rPr>
              <a:t>What is the “Ticket to Work”?</a:t>
            </a:r>
          </a:p>
        </p:txBody>
      </p:sp>
      <p:sp>
        <p:nvSpPr>
          <p:cNvPr id="3" name="Content Placeholder 2">
            <a:extLst>
              <a:ext uri="{FF2B5EF4-FFF2-40B4-BE49-F238E27FC236}">
                <a16:creationId xmlns:a16="http://schemas.microsoft.com/office/drawing/2014/main" id="{9A11513E-3067-1899-0667-47C3BB5161FE}"/>
              </a:ext>
            </a:extLst>
          </p:cNvPr>
          <p:cNvSpPr>
            <a:spLocks noGrp="1"/>
          </p:cNvSpPr>
          <p:nvPr>
            <p:ph sz="half" idx="1"/>
          </p:nvPr>
        </p:nvSpPr>
        <p:spPr>
          <a:xfrm>
            <a:off x="517870" y="4482450"/>
            <a:ext cx="7031010" cy="2375540"/>
          </a:xfrm>
        </p:spPr>
        <p:txBody>
          <a:bodyPr vert="horz" lIns="91440" tIns="45720" rIns="91440" bIns="45720" rtlCol="0" anchor="t">
            <a:normAutofit/>
          </a:bodyPr>
          <a:lstStyle/>
          <a:p>
            <a:pPr marL="0" indent="0">
              <a:buNone/>
            </a:pPr>
            <a:r>
              <a:rPr lang="en-US" sz="2200" i="1" dirty="0">
                <a:solidFill>
                  <a:srgbClr val="FFFFFF"/>
                </a:solidFill>
              </a:rPr>
              <a:t>A</a:t>
            </a:r>
            <a:r>
              <a:rPr lang="en-US" sz="2200" i="1" kern="1200" dirty="0">
                <a:solidFill>
                  <a:srgbClr val="FFFFFF"/>
                </a:solidFill>
                <a:latin typeface="+mn-lt"/>
                <a:ea typeface="+mn-ea"/>
                <a:cs typeface="+mn-cs"/>
              </a:rPr>
              <a:t> free suite of services to help people with disabilities start, return to or enhance work. </a:t>
            </a:r>
            <a:r>
              <a:rPr lang="en-US" sz="2200" i="1" dirty="0">
                <a:solidFill>
                  <a:srgbClr val="FFFFFF"/>
                </a:solidFill>
              </a:rPr>
              <a:t>Anyone who receives Supplemental Security Income (SSI) or Social Security Disability Insurance (SSDI) has a Ticket.</a:t>
            </a:r>
            <a:endParaRPr lang="en-US" sz="2200" i="1" kern="1200" dirty="0">
              <a:solidFill>
                <a:srgbClr val="FFFFFF"/>
              </a:solidFill>
              <a:latin typeface="+mn-lt"/>
              <a:ea typeface="+mn-ea"/>
              <a:cs typeface="+mn-cs"/>
            </a:endParaRPr>
          </a:p>
        </p:txBody>
      </p:sp>
      <p:sp>
        <p:nvSpPr>
          <p:cNvPr id="19" name="Rectangle 18">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08409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9F4CD4A-E278-90C3-1C27-D570A88B028B}"/>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What does the Ticket to Work offer?</a:t>
            </a:r>
          </a:p>
        </p:txBody>
      </p:sp>
      <p:sp>
        <p:nvSpPr>
          <p:cNvPr id="15" name="Rectangle 1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9EA95A1C-46BB-28F5-AA22-FBB77D8C7332}"/>
              </a:ext>
            </a:extLst>
          </p:cNvPr>
          <p:cNvSpPr>
            <a:spLocks noGrp="1"/>
          </p:cNvSpPr>
          <p:nvPr>
            <p:ph sz="half" idx="1"/>
          </p:nvPr>
        </p:nvSpPr>
        <p:spPr>
          <a:xfrm>
            <a:off x="521208" y="2141316"/>
            <a:ext cx="5069364" cy="4204620"/>
          </a:xfrm>
        </p:spPr>
        <p:txBody>
          <a:bodyPr vert="horz" lIns="91440" tIns="45720" rIns="91440" bIns="45720" rtlCol="0">
            <a:normAutofit lnSpcReduction="10000"/>
          </a:bodyPr>
          <a:lstStyle/>
          <a:p>
            <a:pPr marL="0">
              <a:lnSpc>
                <a:spcPct val="100000"/>
              </a:lnSpc>
            </a:pPr>
            <a:r>
              <a:rPr lang="en-US" sz="1700" dirty="0"/>
              <a:t>The Ticket to Work provides services, which are free to Ticket-holders.  These include:</a:t>
            </a:r>
          </a:p>
          <a:p>
            <a:pPr>
              <a:lnSpc>
                <a:spcPct val="100000"/>
              </a:lnSpc>
            </a:pPr>
            <a:r>
              <a:rPr lang="en-US" sz="1700" dirty="0"/>
              <a:t> career counseling</a:t>
            </a:r>
          </a:p>
          <a:p>
            <a:pPr>
              <a:lnSpc>
                <a:spcPct val="100000"/>
              </a:lnSpc>
            </a:pPr>
            <a:r>
              <a:rPr lang="en-US" sz="1700" dirty="0"/>
              <a:t>skills and knowledge assessment</a:t>
            </a:r>
          </a:p>
          <a:p>
            <a:pPr>
              <a:lnSpc>
                <a:spcPct val="100000"/>
              </a:lnSpc>
            </a:pPr>
            <a:r>
              <a:rPr lang="en-US" sz="1700" dirty="0"/>
              <a:t>locating education and training opportunities</a:t>
            </a:r>
          </a:p>
          <a:p>
            <a:pPr>
              <a:lnSpc>
                <a:spcPct val="100000"/>
              </a:lnSpc>
            </a:pPr>
            <a:r>
              <a:rPr lang="en-US" sz="1700" dirty="0"/>
              <a:t>designing and requesting work accommodations</a:t>
            </a:r>
          </a:p>
          <a:p>
            <a:pPr>
              <a:lnSpc>
                <a:spcPct val="100000"/>
              </a:lnSpc>
            </a:pPr>
            <a:r>
              <a:rPr lang="en-US" sz="1700" dirty="0"/>
              <a:t>resume- writing assistance</a:t>
            </a:r>
          </a:p>
          <a:p>
            <a:pPr>
              <a:lnSpc>
                <a:spcPct val="100000"/>
              </a:lnSpc>
            </a:pPr>
            <a:r>
              <a:rPr lang="en-US" sz="1700" dirty="0"/>
              <a:t>interview coaching and</a:t>
            </a:r>
          </a:p>
          <a:p>
            <a:pPr>
              <a:lnSpc>
                <a:spcPct val="100000"/>
              </a:lnSpc>
            </a:pPr>
            <a:r>
              <a:rPr lang="en-US" sz="1700" dirty="0"/>
              <a:t>job search and placement assistance.  </a:t>
            </a:r>
          </a:p>
          <a:p>
            <a:pPr>
              <a:lnSpc>
                <a:spcPct val="100000"/>
              </a:lnSpc>
            </a:pPr>
            <a:r>
              <a:rPr lang="en-US" sz="1700" dirty="0"/>
              <a:t>Once a Ticket is started, it runs on a timeline, so we recommend students wait to use their Ticket until after leaving transition.</a:t>
            </a:r>
          </a:p>
          <a:p>
            <a:pPr marL="0">
              <a:lnSpc>
                <a:spcPct val="100000"/>
              </a:lnSpc>
            </a:pPr>
            <a:endParaRPr lang="en-US" sz="1700" dirty="0"/>
          </a:p>
        </p:txBody>
      </p:sp>
      <p:pic>
        <p:nvPicPr>
          <p:cNvPr id="6" name="Picture 5" descr="A person standing in front of a person&#10;&#10;AI-generated content may be incorrect.">
            <a:extLst>
              <a:ext uri="{FF2B5EF4-FFF2-40B4-BE49-F238E27FC236}">
                <a16:creationId xmlns:a16="http://schemas.microsoft.com/office/drawing/2014/main" id="{E4463FC6-773D-CA4D-70BD-287192C670DD}"/>
              </a:ext>
            </a:extLst>
          </p:cNvPr>
          <p:cNvPicPr>
            <a:picLocks noChangeAspect="1"/>
          </p:cNvPicPr>
          <p:nvPr/>
        </p:nvPicPr>
        <p:blipFill>
          <a:blip r:embed="rId2">
            <a:extLst>
              <a:ext uri="{28A0092B-C50C-407E-A947-70E740481C1C}">
                <a14:useLocalDpi xmlns:a14="http://schemas.microsoft.com/office/drawing/2010/main" val="0"/>
              </a:ext>
            </a:extLst>
          </a:blip>
          <a:srcRect l="25229" r="9589" b="1"/>
          <a:stretch/>
        </p:blipFill>
        <p:spPr>
          <a:xfrm>
            <a:off x="5958018" y="508090"/>
            <a:ext cx="5709726" cy="5846989"/>
          </a:xfrm>
          <a:prstGeom prst="rect">
            <a:avLst/>
          </a:prstGeom>
        </p:spPr>
      </p:pic>
    </p:spTree>
    <p:extLst>
      <p:ext uri="{BB962C8B-B14F-4D97-AF65-F5344CB8AC3E}">
        <p14:creationId xmlns:p14="http://schemas.microsoft.com/office/powerpoint/2010/main" val="369281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052D-24AF-4025-C29E-F3E1F25EAAC1}"/>
              </a:ext>
            </a:extLst>
          </p:cNvPr>
          <p:cNvSpPr>
            <a:spLocks noGrp="1"/>
          </p:cNvSpPr>
          <p:nvPr>
            <p:ph type="title"/>
          </p:nvPr>
        </p:nvSpPr>
        <p:spPr>
          <a:xfrm>
            <a:off x="521208" y="978408"/>
            <a:ext cx="4383680" cy="1463040"/>
          </a:xfrm>
        </p:spPr>
        <p:txBody>
          <a:bodyPr>
            <a:normAutofit fontScale="90000"/>
          </a:bodyPr>
          <a:lstStyle/>
          <a:p>
            <a:r>
              <a:rPr lang="en-US" dirty="0"/>
              <a:t>“Employment Networks” help Ticket holders build Individual Work Plans</a:t>
            </a:r>
          </a:p>
        </p:txBody>
      </p:sp>
      <p:sp>
        <p:nvSpPr>
          <p:cNvPr id="3" name="Content Placeholder 2">
            <a:extLst>
              <a:ext uri="{FF2B5EF4-FFF2-40B4-BE49-F238E27FC236}">
                <a16:creationId xmlns:a16="http://schemas.microsoft.com/office/drawing/2014/main" id="{92C8D73E-5BF5-3D29-80AC-67E6C7B542C5}"/>
              </a:ext>
            </a:extLst>
          </p:cNvPr>
          <p:cNvSpPr>
            <a:spLocks noGrp="1"/>
          </p:cNvSpPr>
          <p:nvPr>
            <p:ph sz="half" idx="1"/>
          </p:nvPr>
        </p:nvSpPr>
        <p:spPr>
          <a:xfrm>
            <a:off x="521208" y="4082855"/>
            <a:ext cx="3842795" cy="2155900"/>
          </a:xfrm>
          <a:solidFill>
            <a:schemeClr val="accent1">
              <a:lumMod val="40000"/>
              <a:lumOff val="60000"/>
            </a:schemeClr>
          </a:solidFill>
          <a:ln w="44450">
            <a:solidFill>
              <a:schemeClr val="accent1">
                <a:lumMod val="50000"/>
              </a:schemeClr>
            </a:solidFill>
          </a:ln>
        </p:spPr>
        <p:txBody>
          <a:bodyPr>
            <a:noAutofit/>
          </a:bodyPr>
          <a:lstStyle/>
          <a:p>
            <a:pPr marL="0" indent="0">
              <a:buNone/>
            </a:pPr>
            <a:r>
              <a:rPr lang="en-US" dirty="0"/>
              <a:t>State Vocational Rehabilitation Agencies, non-profits and even individuals can act as Employment Networks.  Suppose a student with a disability wants to become a Veterinary Assistant.  IWP steps might include:</a:t>
            </a:r>
          </a:p>
          <a:p>
            <a:pPr marL="0" indent="0">
              <a:buNone/>
            </a:pPr>
            <a:endParaRPr lang="en-US" dirty="0"/>
          </a:p>
          <a:p>
            <a:pPr marL="0" indent="0">
              <a:buNone/>
            </a:pPr>
            <a:endParaRPr lang="en-US" dirty="0"/>
          </a:p>
        </p:txBody>
      </p:sp>
      <p:graphicFrame>
        <p:nvGraphicFramePr>
          <p:cNvPr id="8" name="Content Placeholder 3">
            <a:extLst>
              <a:ext uri="{FF2B5EF4-FFF2-40B4-BE49-F238E27FC236}">
                <a16:creationId xmlns:a16="http://schemas.microsoft.com/office/drawing/2014/main" id="{28F4445E-2D4D-6524-079B-F81E63E6FDD9}"/>
              </a:ext>
            </a:extLst>
          </p:cNvPr>
          <p:cNvGraphicFramePr>
            <a:graphicFrameLocks noGrp="1"/>
          </p:cNvGraphicFramePr>
          <p:nvPr>
            <p:ph sz="half" idx="2"/>
            <p:extLst>
              <p:ext uri="{D42A27DB-BD31-4B8C-83A1-F6EECF244321}">
                <p14:modId xmlns:p14="http://schemas.microsoft.com/office/powerpoint/2010/main" val="4037990223"/>
              </p:ext>
            </p:extLst>
          </p:nvPr>
        </p:nvGraphicFramePr>
        <p:xfrm>
          <a:off x="5671595" y="978408"/>
          <a:ext cx="5810491" cy="554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203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B874-61A6-401B-5369-A77C2C0E897F}"/>
              </a:ext>
            </a:extLst>
          </p:cNvPr>
          <p:cNvSpPr>
            <a:spLocks noGrp="1"/>
          </p:cNvSpPr>
          <p:nvPr>
            <p:ph type="title"/>
          </p:nvPr>
        </p:nvSpPr>
        <p:spPr>
          <a:xfrm>
            <a:off x="521208" y="978408"/>
            <a:ext cx="11155680" cy="951992"/>
          </a:xfrm>
        </p:spPr>
        <p:txBody>
          <a:bodyPr/>
          <a:lstStyle/>
          <a:p>
            <a:r>
              <a:rPr lang="en-US" dirty="0"/>
              <a:t>Social Security Work Incentives 	</a:t>
            </a:r>
          </a:p>
        </p:txBody>
      </p:sp>
      <p:sp>
        <p:nvSpPr>
          <p:cNvPr id="3" name="Content Placeholder 2">
            <a:extLst>
              <a:ext uri="{FF2B5EF4-FFF2-40B4-BE49-F238E27FC236}">
                <a16:creationId xmlns:a16="http://schemas.microsoft.com/office/drawing/2014/main" id="{5E489741-BFC8-C810-CA72-645929E954D9}"/>
              </a:ext>
            </a:extLst>
          </p:cNvPr>
          <p:cNvSpPr>
            <a:spLocks noGrp="1"/>
          </p:cNvSpPr>
          <p:nvPr>
            <p:ph sz="half" idx="1"/>
          </p:nvPr>
        </p:nvSpPr>
        <p:spPr>
          <a:xfrm>
            <a:off x="515112" y="2094992"/>
            <a:ext cx="5166360" cy="4356608"/>
          </a:xfrm>
        </p:spPr>
        <p:txBody>
          <a:bodyPr>
            <a:normAutofit lnSpcReduction="10000"/>
          </a:bodyPr>
          <a:lstStyle/>
          <a:p>
            <a:r>
              <a:rPr lang="en-US" dirty="0"/>
              <a:t>Take into account the special circumstances and needs of workers with disabilities.</a:t>
            </a:r>
          </a:p>
          <a:p>
            <a:r>
              <a:rPr lang="en-US" dirty="0"/>
              <a:t>Are designed to encourage people with disabilities to begin work, increase the level of their work or return to work without risking their safety net.</a:t>
            </a:r>
          </a:p>
          <a:p>
            <a:r>
              <a:rPr lang="en-US" dirty="0"/>
              <a:t>May apply to Supplemental Security Income (SSI), Social Security Disability Insurance or both.</a:t>
            </a:r>
          </a:p>
          <a:p>
            <a:r>
              <a:rPr lang="en-US" dirty="0"/>
              <a:t>Also extend beyond Social Security to Medicare and Medicaid.</a:t>
            </a:r>
          </a:p>
          <a:p>
            <a:r>
              <a:rPr lang="en-US" dirty="0"/>
              <a:t>Medicaid is an exceptionally important benefit because it funds support services for adults.</a:t>
            </a:r>
          </a:p>
        </p:txBody>
      </p:sp>
      <p:pic>
        <p:nvPicPr>
          <p:cNvPr id="6" name="Picture 5" descr="A person holding signs in front of a crowd&#10;&#10;AI-generated content may be incorrect.">
            <a:extLst>
              <a:ext uri="{FF2B5EF4-FFF2-40B4-BE49-F238E27FC236}">
                <a16:creationId xmlns:a16="http://schemas.microsoft.com/office/drawing/2014/main" id="{E3274C1F-9323-6BF2-1390-AD85B1CE6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110" y="2365471"/>
            <a:ext cx="5290754" cy="3514121"/>
          </a:xfrm>
          <a:prstGeom prst="rect">
            <a:avLst/>
          </a:prstGeom>
        </p:spPr>
      </p:pic>
    </p:spTree>
    <p:extLst>
      <p:ext uri="{BB962C8B-B14F-4D97-AF65-F5344CB8AC3E}">
        <p14:creationId xmlns:p14="http://schemas.microsoft.com/office/powerpoint/2010/main" val="1876102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0" name="Rectangle 29">
            <a:extLst>
              <a:ext uri="{FF2B5EF4-FFF2-40B4-BE49-F238E27FC236}">
                <a16:creationId xmlns:a16="http://schemas.microsoft.com/office/drawing/2014/main" id="{2CD0D193-B981-FE7D-7D46-D739C7E5B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B9FA68-8D0E-4AE7-1C30-A0206D3CC4DF}"/>
              </a:ext>
            </a:extLst>
          </p:cNvPr>
          <p:cNvSpPr>
            <a:spLocks noGrp="1"/>
          </p:cNvSpPr>
          <p:nvPr>
            <p:ph type="title"/>
          </p:nvPr>
        </p:nvSpPr>
        <p:spPr>
          <a:xfrm>
            <a:off x="4535424" y="978408"/>
            <a:ext cx="7132320" cy="1463040"/>
          </a:xfrm>
        </p:spPr>
        <p:txBody>
          <a:bodyPr vert="horz" lIns="91440" tIns="45720" rIns="91440" bIns="45720" rtlCol="0" anchor="t">
            <a:normAutofit/>
          </a:bodyPr>
          <a:lstStyle/>
          <a:p>
            <a:pPr>
              <a:lnSpc>
                <a:spcPct val="90000"/>
              </a:lnSpc>
            </a:pPr>
            <a:r>
              <a:rPr lang="en-US" sz="3100" b="1" kern="1200" dirty="0">
                <a:solidFill>
                  <a:schemeClr val="tx1"/>
                </a:solidFill>
                <a:latin typeface="+mj-lt"/>
                <a:ea typeface="+mj-ea"/>
                <a:cs typeface="+mj-cs"/>
              </a:rPr>
              <a:t>These Work Incentives are available to people receiving SSI</a:t>
            </a:r>
          </a:p>
        </p:txBody>
      </p:sp>
      <p:pic>
        <p:nvPicPr>
          <p:cNvPr id="10" name="Picture 9" descr="Woman attending graduation">
            <a:extLst>
              <a:ext uri="{FF2B5EF4-FFF2-40B4-BE49-F238E27FC236}">
                <a16:creationId xmlns:a16="http://schemas.microsoft.com/office/drawing/2014/main" id="{FC74D71C-C220-0319-3F86-8F63DB664D95}"/>
              </a:ext>
            </a:extLst>
          </p:cNvPr>
          <p:cNvPicPr>
            <a:picLocks noChangeAspect="1"/>
          </p:cNvPicPr>
          <p:nvPr/>
        </p:nvPicPr>
        <p:blipFill>
          <a:blip r:embed="rId2">
            <a:extLst>
              <a:ext uri="{28A0092B-C50C-407E-A947-70E740481C1C}">
                <a14:useLocalDpi xmlns:a14="http://schemas.microsoft.com/office/drawing/2010/main" val="0"/>
              </a:ext>
            </a:extLst>
          </a:blip>
          <a:srcRect l="21196" r="-1" b="-1"/>
          <a:stretch/>
        </p:blipFill>
        <p:spPr>
          <a:xfrm>
            <a:off x="478859" y="3683042"/>
            <a:ext cx="3281773" cy="2779776"/>
          </a:xfrm>
          <a:prstGeom prst="rect">
            <a:avLst/>
          </a:prstGeom>
        </p:spPr>
      </p:pic>
      <p:sp>
        <p:nvSpPr>
          <p:cNvPr id="32" name="Rectangle 31">
            <a:extLst>
              <a:ext uri="{FF2B5EF4-FFF2-40B4-BE49-F238E27FC236}">
                <a16:creationId xmlns:a16="http://schemas.microsoft.com/office/drawing/2014/main" id="{14435763-D116-E6B0-3992-6801EF0F0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1230" y="508090"/>
            <a:ext cx="713232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hild wearing suit">
            <a:extLst>
              <a:ext uri="{FF2B5EF4-FFF2-40B4-BE49-F238E27FC236}">
                <a16:creationId xmlns:a16="http://schemas.microsoft.com/office/drawing/2014/main" id="{CFC83238-2492-FE0B-F0B9-03198199FE7D}"/>
              </a:ext>
            </a:extLst>
          </p:cNvPr>
          <p:cNvPicPr>
            <a:picLocks noChangeAspect="1"/>
          </p:cNvPicPr>
          <p:nvPr/>
        </p:nvPicPr>
        <p:blipFill>
          <a:blip r:embed="rId3">
            <a:extLst>
              <a:ext uri="{28A0092B-C50C-407E-A947-70E740481C1C}">
                <a14:useLocalDpi xmlns:a14="http://schemas.microsoft.com/office/drawing/2010/main" val="0"/>
              </a:ext>
            </a:extLst>
          </a:blip>
          <a:srcRect r="21195" b="-1"/>
          <a:stretch/>
        </p:blipFill>
        <p:spPr>
          <a:xfrm>
            <a:off x="436510" y="508090"/>
            <a:ext cx="3281773" cy="2779776"/>
          </a:xfrm>
          <a:prstGeom prst="rect">
            <a:avLst/>
          </a:prstGeom>
        </p:spPr>
      </p:pic>
      <p:graphicFrame>
        <p:nvGraphicFramePr>
          <p:cNvPr id="8" name="Content Placeholder 2">
            <a:extLst>
              <a:ext uri="{FF2B5EF4-FFF2-40B4-BE49-F238E27FC236}">
                <a16:creationId xmlns:a16="http://schemas.microsoft.com/office/drawing/2014/main" id="{5BA42C29-82A9-85B2-9387-54F7F7C01719}"/>
              </a:ext>
            </a:extLst>
          </p:cNvPr>
          <p:cNvGraphicFramePr>
            <a:graphicFrameLocks noGrp="1"/>
          </p:cNvGraphicFramePr>
          <p:nvPr>
            <p:ph sz="half" idx="1"/>
            <p:extLst>
              <p:ext uri="{D42A27DB-BD31-4B8C-83A1-F6EECF244321}">
                <p14:modId xmlns:p14="http://schemas.microsoft.com/office/powerpoint/2010/main" val="3238774411"/>
              </p:ext>
            </p:extLst>
          </p:nvPr>
        </p:nvGraphicFramePr>
        <p:xfrm>
          <a:off x="4239491" y="2026227"/>
          <a:ext cx="7585364" cy="4499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278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Freeform: Shape 512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5131" name="Rectangle 5130">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B61EB-7303-B612-F586-0302B28BCFE6}"/>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nSpc>
                <a:spcPct val="90000"/>
              </a:lnSpc>
            </a:pPr>
            <a:r>
              <a:rPr lang="en-US" sz="3100" b="1" kern="1200" dirty="0">
                <a:solidFill>
                  <a:schemeClr val="tx1"/>
                </a:solidFill>
                <a:latin typeface="+mj-lt"/>
                <a:ea typeface="+mj-ea"/>
                <a:cs typeface="+mj-cs"/>
              </a:rPr>
              <a:t>These Work Incentives are available to people receiving SSI </a:t>
            </a:r>
          </a:p>
        </p:txBody>
      </p:sp>
      <p:sp>
        <p:nvSpPr>
          <p:cNvPr id="5133" name="Rectangle 5132">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D7E586-6691-FD2F-4D64-1E31AE2130FB}"/>
              </a:ext>
            </a:extLst>
          </p:cNvPr>
          <p:cNvSpPr>
            <a:spLocks noGrp="1"/>
          </p:cNvSpPr>
          <p:nvPr>
            <p:ph sz="half" idx="1"/>
          </p:nvPr>
        </p:nvSpPr>
        <p:spPr>
          <a:xfrm>
            <a:off x="521208" y="1956122"/>
            <a:ext cx="6300216" cy="4389814"/>
          </a:xfrm>
        </p:spPr>
        <p:txBody>
          <a:bodyPr vert="horz" lIns="91440" tIns="45720" rIns="91440" bIns="45720" rtlCol="0">
            <a:normAutofit/>
          </a:bodyPr>
          <a:lstStyle/>
          <a:p>
            <a:r>
              <a:rPr lang="en-US" sz="2000" dirty="0"/>
              <a:t>Section 1619(a) of the Social Security code states that a person whose income exceeds Substantial Gainful Activity (SGA) may still be eligible to receive a reduced cash payment.  This is because, per the formula, a person would have to earn $2,019 before SSI payable would be reduced to $0.</a:t>
            </a:r>
          </a:p>
          <a:p>
            <a:r>
              <a:rPr lang="en-US" sz="2000" dirty="0"/>
              <a:t>Section 1619(b) of the Social Security code states that a person who receives SSI and Medicaid concurrently before the SSI payable is reduced to $0 due to earned income remains categorically eligible for Medicaid.</a:t>
            </a:r>
          </a:p>
        </p:txBody>
      </p:sp>
      <p:pic>
        <p:nvPicPr>
          <p:cNvPr id="5124" name="Picture 4" descr="Creative Commons medicaid Image ...">
            <a:extLst>
              <a:ext uri="{FF2B5EF4-FFF2-40B4-BE49-F238E27FC236}">
                <a16:creationId xmlns:a16="http://schemas.microsoft.com/office/drawing/2014/main" id="{4FEAE873-5CC8-C341-BD30-1A4A7F677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83"/>
          <a:stretch/>
        </p:blipFill>
        <p:spPr bwMode="auto">
          <a:xfrm>
            <a:off x="7527960" y="3540830"/>
            <a:ext cx="4014541" cy="27794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ank Statement Images | Free Photos ...">
            <a:extLst>
              <a:ext uri="{FF2B5EF4-FFF2-40B4-BE49-F238E27FC236}">
                <a16:creationId xmlns:a16="http://schemas.microsoft.com/office/drawing/2014/main" id="{5D2DAD01-42A1-C5F6-9050-949ECB1F5D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0" r="19854" b="2"/>
          <a:stretch/>
        </p:blipFill>
        <p:spPr bwMode="auto">
          <a:xfrm>
            <a:off x="7497917" y="508090"/>
            <a:ext cx="4014541" cy="277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ECD5408-732F-2734-2DD9-01EB8CC75D7D}"/>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3100" b="1" kern="1200">
                <a:solidFill>
                  <a:schemeClr val="tx1"/>
                </a:solidFill>
                <a:latin typeface="+mj-lt"/>
                <a:ea typeface="+mj-ea"/>
                <a:cs typeface="+mj-cs"/>
              </a:rPr>
              <a:t>These Work Incentives are available to people receiving SSI </a:t>
            </a:r>
          </a:p>
        </p:txBody>
      </p:sp>
      <p:sp>
        <p:nvSpPr>
          <p:cNvPr id="15" name="Rectangle 1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F2D01319-4251-3344-EB0F-13AE1E4039FF}"/>
              </a:ext>
            </a:extLst>
          </p:cNvPr>
          <p:cNvSpPr>
            <a:spLocks noGrp="1"/>
          </p:cNvSpPr>
          <p:nvPr>
            <p:ph sz="half" idx="1"/>
          </p:nvPr>
        </p:nvSpPr>
        <p:spPr>
          <a:xfrm>
            <a:off x="521208" y="2578608"/>
            <a:ext cx="4672584" cy="3767328"/>
          </a:xfrm>
        </p:spPr>
        <p:txBody>
          <a:bodyPr vert="horz" lIns="91440" tIns="45720" rIns="91440" bIns="45720" rtlCol="0">
            <a:normAutofit/>
          </a:bodyPr>
          <a:lstStyle/>
          <a:p>
            <a:r>
              <a:rPr lang="en-US"/>
              <a:t>Medicaid Buy-in (Health Benefits for Workers with Disabilities).</a:t>
            </a:r>
          </a:p>
          <a:p>
            <a:r>
              <a:rPr lang="en-US"/>
              <a:t>A worker who has SSI but does not have Medicaid and</a:t>
            </a:r>
          </a:p>
          <a:p>
            <a:r>
              <a:rPr lang="en-US"/>
              <a:t>Begins to work and earns enough income that her/his SSI payable is reduced to $0</a:t>
            </a:r>
          </a:p>
          <a:p>
            <a:r>
              <a:rPr lang="en-US"/>
              <a:t>Can still obtain Medicaid as a Worker with a Disability by</a:t>
            </a:r>
          </a:p>
          <a:p>
            <a:r>
              <a:rPr lang="en-US"/>
              <a:t>Paying a sliding scale premium, based on earned and unearned income</a:t>
            </a:r>
          </a:p>
          <a:p>
            <a:endParaRPr lang="en-US" dirty="0"/>
          </a:p>
          <a:p>
            <a:endParaRPr lang="en-US" dirty="0"/>
          </a:p>
        </p:txBody>
      </p:sp>
      <p:pic>
        <p:nvPicPr>
          <p:cNvPr id="6" name="Picture 5" descr="close up of calculator and stethoscope placed on invoice">
            <a:extLst>
              <a:ext uri="{FF2B5EF4-FFF2-40B4-BE49-F238E27FC236}">
                <a16:creationId xmlns:a16="http://schemas.microsoft.com/office/drawing/2014/main" id="{52FCF1C0-C96E-6D4E-99E7-7DEFD3794D4D}"/>
              </a:ext>
            </a:extLst>
          </p:cNvPr>
          <p:cNvPicPr>
            <a:picLocks noChangeAspect="1"/>
          </p:cNvPicPr>
          <p:nvPr/>
        </p:nvPicPr>
        <p:blipFill>
          <a:blip r:embed="rId2">
            <a:extLst>
              <a:ext uri="{28A0092B-C50C-407E-A947-70E740481C1C}">
                <a14:useLocalDpi xmlns:a14="http://schemas.microsoft.com/office/drawing/2010/main" val="0"/>
              </a:ext>
            </a:extLst>
          </a:blip>
          <a:srcRect l="4936" r="32322"/>
          <a:stretch/>
        </p:blipFill>
        <p:spPr>
          <a:xfrm>
            <a:off x="5958018" y="508090"/>
            <a:ext cx="5709726" cy="5846989"/>
          </a:xfrm>
          <a:prstGeom prst="rect">
            <a:avLst/>
          </a:prstGeom>
        </p:spPr>
      </p:pic>
    </p:spTree>
    <p:extLst>
      <p:ext uri="{BB962C8B-B14F-4D97-AF65-F5344CB8AC3E}">
        <p14:creationId xmlns:p14="http://schemas.microsoft.com/office/powerpoint/2010/main" val="47542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igh angle view of a rolled paper, brown notebook, and black notepad on a wooden table">
            <a:extLst>
              <a:ext uri="{FF2B5EF4-FFF2-40B4-BE49-F238E27FC236}">
                <a16:creationId xmlns:a16="http://schemas.microsoft.com/office/drawing/2014/main" id="{C7141704-9F54-A1A8-6764-6F61DC7A8323}"/>
              </a:ext>
            </a:extLst>
          </p:cNvPr>
          <p:cNvPicPr>
            <a:picLocks noChangeAspect="1"/>
          </p:cNvPicPr>
          <p:nvPr/>
        </p:nvPicPr>
        <p:blipFill rotWithShape="1">
          <a:blip r:embed="rId2">
            <a:extLst>
              <a:ext uri="{28A0092B-C50C-407E-A947-70E740481C1C}">
                <a14:useLocalDpi xmlns:a14="http://schemas.microsoft.com/office/drawing/2010/main" val="0"/>
              </a:ext>
            </a:extLst>
          </a:blip>
          <a:srcRect l="655" t="597" r="25798" b="1471"/>
          <a:stretch/>
        </p:blipFill>
        <p:spPr>
          <a:xfrm>
            <a:off x="7652641" y="3678439"/>
            <a:ext cx="1591616" cy="1366623"/>
          </a:xfrm>
          <a:prstGeom prst="rect">
            <a:avLst/>
          </a:prstGeom>
        </p:spPr>
      </p:pic>
      <p:sp>
        <p:nvSpPr>
          <p:cNvPr id="2" name="Title 1">
            <a:extLst>
              <a:ext uri="{FF2B5EF4-FFF2-40B4-BE49-F238E27FC236}">
                <a16:creationId xmlns:a16="http://schemas.microsoft.com/office/drawing/2014/main" id="{63A0743F-B074-9D9B-38AD-104689CBB875}"/>
              </a:ext>
            </a:extLst>
          </p:cNvPr>
          <p:cNvSpPr>
            <a:spLocks noGrp="1"/>
          </p:cNvSpPr>
          <p:nvPr>
            <p:ph type="title"/>
          </p:nvPr>
        </p:nvSpPr>
        <p:spPr>
          <a:xfrm>
            <a:off x="521208" y="874236"/>
            <a:ext cx="11155680" cy="1463040"/>
          </a:xfrm>
        </p:spPr>
        <p:txBody>
          <a:bodyPr/>
          <a:lstStyle/>
          <a:p>
            <a:r>
              <a:rPr lang="en-US" dirty="0"/>
              <a:t>What is a Plan to Achieve Self-Support (PASS)?</a:t>
            </a:r>
          </a:p>
        </p:txBody>
      </p:sp>
      <p:sp>
        <p:nvSpPr>
          <p:cNvPr id="3" name="Content Placeholder 2">
            <a:extLst>
              <a:ext uri="{FF2B5EF4-FFF2-40B4-BE49-F238E27FC236}">
                <a16:creationId xmlns:a16="http://schemas.microsoft.com/office/drawing/2014/main" id="{2924D8DB-9D9B-07FA-6A7C-4909B61ADBB9}"/>
              </a:ext>
            </a:extLst>
          </p:cNvPr>
          <p:cNvSpPr>
            <a:spLocks noGrp="1"/>
          </p:cNvSpPr>
          <p:nvPr>
            <p:ph sz="half" idx="1"/>
          </p:nvPr>
        </p:nvSpPr>
        <p:spPr>
          <a:xfrm>
            <a:off x="521208" y="2337276"/>
            <a:ext cx="7372726" cy="4008660"/>
          </a:xfrm>
        </p:spPr>
        <p:txBody>
          <a:bodyPr/>
          <a:lstStyle/>
          <a:p>
            <a:pPr marL="0" indent="0">
              <a:buNone/>
            </a:pPr>
            <a:r>
              <a:rPr lang="en-US" dirty="0"/>
              <a:t>PASS provides a way for SSI recipients to channel non-SSI income as well as countable resources to fund a self-designed program to enhance their employability.  A PASS must have a stated employment goal, concrete steps, a through budget and a timeline.  For example, Lucy has a goal of working as a veterinary assistant.  Lucy’s PASS includes:</a:t>
            </a:r>
          </a:p>
          <a:p>
            <a:r>
              <a:rPr lang="en-US" dirty="0"/>
              <a:t>Taking a Vet Assistant Program Course: $1,999.</a:t>
            </a:r>
          </a:p>
          <a:p>
            <a:r>
              <a:rPr lang="en-US" dirty="0"/>
              <a:t>Books and materials: $300</a:t>
            </a:r>
          </a:p>
          <a:p>
            <a:r>
              <a:rPr lang="en-US" dirty="0"/>
              <a:t>Purchasing a laptop and peripherals: $850</a:t>
            </a:r>
          </a:p>
          <a:p>
            <a:r>
              <a:rPr lang="en-US" dirty="0"/>
              <a:t>Sitting the Approved Vet Assistant (AVA) exam: $100</a:t>
            </a:r>
          </a:p>
          <a:p>
            <a:r>
              <a:rPr lang="en-US" dirty="0"/>
              <a:t>A timeline of 18 months.</a:t>
            </a:r>
          </a:p>
        </p:txBody>
      </p:sp>
      <p:pic>
        <p:nvPicPr>
          <p:cNvPr id="6" name="Picture 5" descr="Vet wearing stethoscope around neck, leaning over cat on table, holding instrument on top of cat’s fur">
            <a:extLst>
              <a:ext uri="{FF2B5EF4-FFF2-40B4-BE49-F238E27FC236}">
                <a16:creationId xmlns:a16="http://schemas.microsoft.com/office/drawing/2014/main" id="{E2FF7ADC-DAEB-4EFE-005A-4B17255AF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217" y="4665409"/>
            <a:ext cx="2783575" cy="1789243"/>
          </a:xfrm>
          <a:prstGeom prst="rect">
            <a:avLst/>
          </a:prstGeom>
        </p:spPr>
      </p:pic>
      <p:pic>
        <p:nvPicPr>
          <p:cNvPr id="10" name="Picture 9" descr="Person using a laptop">
            <a:extLst>
              <a:ext uri="{FF2B5EF4-FFF2-40B4-BE49-F238E27FC236}">
                <a16:creationId xmlns:a16="http://schemas.microsoft.com/office/drawing/2014/main" id="{372462C2-C08C-8E21-AC07-F7C4900C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008" y="2018162"/>
            <a:ext cx="2343458" cy="1563860"/>
          </a:xfrm>
          <a:prstGeom prst="rect">
            <a:avLst/>
          </a:prstGeom>
        </p:spPr>
      </p:pic>
    </p:spTree>
    <p:extLst>
      <p:ext uri="{BB962C8B-B14F-4D97-AF65-F5344CB8AC3E}">
        <p14:creationId xmlns:p14="http://schemas.microsoft.com/office/powerpoint/2010/main" val="36845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B198FE-FE34-6C86-794B-828DA5BE907F}"/>
              </a:ext>
            </a:extLst>
          </p:cNvPr>
          <p:cNvSpPr>
            <a:spLocks noGrp="1"/>
          </p:cNvSpPr>
          <p:nvPr>
            <p:ph type="title"/>
          </p:nvPr>
        </p:nvSpPr>
        <p:spPr>
          <a:xfrm>
            <a:off x="521208" y="978408"/>
            <a:ext cx="5020056" cy="1664208"/>
          </a:xfrm>
        </p:spPr>
        <p:txBody>
          <a:bodyPr vert="horz" lIns="91440" tIns="45720" rIns="91440" bIns="45720" rtlCol="0" anchor="t">
            <a:normAutofit/>
          </a:bodyPr>
          <a:lstStyle/>
          <a:p>
            <a:r>
              <a:rPr lang="en-US" b="1" kern="1200" dirty="0">
                <a:solidFill>
                  <a:schemeClr val="tx1"/>
                </a:solidFill>
                <a:latin typeface="+mj-lt"/>
                <a:ea typeface="+mj-ea"/>
                <a:cs typeface="+mj-cs"/>
              </a:rPr>
              <a:t>Learning objectives</a:t>
            </a:r>
          </a:p>
        </p:txBody>
      </p:sp>
      <p:sp>
        <p:nvSpPr>
          <p:cNvPr id="15" name="Rectangle 14">
            <a:extLst>
              <a:ext uri="{FF2B5EF4-FFF2-40B4-BE49-F238E27FC236}">
                <a16:creationId xmlns:a16="http://schemas.microsoft.com/office/drawing/2014/main" id="{B3367C65-B72C-202E-98A7-9B20F8F2F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7" name="Rectangle 16">
            <a:extLst>
              <a:ext uri="{FF2B5EF4-FFF2-40B4-BE49-F238E27FC236}">
                <a16:creationId xmlns:a16="http://schemas.microsoft.com/office/drawing/2014/main" id="{AE558C32-DE71-E6B3-A032-D3EA9CB0F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6" name="Content Placeholder 5" descr="Geometric shapes on a wooden background">
            <a:extLst>
              <a:ext uri="{FF2B5EF4-FFF2-40B4-BE49-F238E27FC236}">
                <a16:creationId xmlns:a16="http://schemas.microsoft.com/office/drawing/2014/main" id="{8293AA36-9126-D0D6-B3A7-34435FFC7A5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4569" b="1"/>
          <a:stretch/>
        </p:blipFill>
        <p:spPr>
          <a:xfrm>
            <a:off x="517867" y="2834640"/>
            <a:ext cx="5020056" cy="3511296"/>
          </a:xfrm>
          <a:prstGeom prst="rect">
            <a:avLst/>
          </a:prstGeom>
        </p:spPr>
      </p:pic>
      <p:sp>
        <p:nvSpPr>
          <p:cNvPr id="3" name="Content Placeholder 2">
            <a:extLst>
              <a:ext uri="{FF2B5EF4-FFF2-40B4-BE49-F238E27FC236}">
                <a16:creationId xmlns:a16="http://schemas.microsoft.com/office/drawing/2014/main" id="{C8FA437F-41C2-4677-6EDB-0CEF5B6DBFBF}"/>
              </a:ext>
            </a:extLst>
          </p:cNvPr>
          <p:cNvSpPr>
            <a:spLocks noGrp="1"/>
          </p:cNvSpPr>
          <p:nvPr>
            <p:ph sz="half" idx="1"/>
          </p:nvPr>
        </p:nvSpPr>
        <p:spPr>
          <a:xfrm>
            <a:off x="6163056" y="978408"/>
            <a:ext cx="5504688" cy="5367528"/>
          </a:xfrm>
        </p:spPr>
        <p:txBody>
          <a:bodyPr vert="horz" lIns="91440" tIns="45720" rIns="91440" bIns="45720" rtlCol="0">
            <a:normAutofit/>
          </a:bodyPr>
          <a:lstStyle/>
          <a:p>
            <a:r>
              <a:rPr lang="en-US" sz="2000" dirty="0"/>
              <a:t>Attendees will learn how the government definition of “disability” for students over 18 hinges on the students’ capacity to work.</a:t>
            </a:r>
          </a:p>
          <a:p>
            <a:r>
              <a:rPr lang="en-US" sz="2000" dirty="0"/>
              <a:t>Attendees will explore how understanding Social Security and Medicaid work incentives can overcome students’ and parents’ hesitance to pursue paid employment.</a:t>
            </a:r>
          </a:p>
          <a:p>
            <a:r>
              <a:rPr lang="en-US" sz="2000" dirty="0"/>
              <a:t>Attendees will learn the basics of the Social Security Administration’s “Ticket to Work.”</a:t>
            </a:r>
          </a:p>
          <a:p>
            <a:r>
              <a:rPr lang="en-US" sz="2000" dirty="0"/>
              <a:t>Attendees will learn the basics of the various Work Incentives that apply to:</a:t>
            </a:r>
          </a:p>
          <a:p>
            <a:pPr lvl="1"/>
            <a:r>
              <a:rPr lang="en-US" sz="1800" dirty="0"/>
              <a:t>Supplemental Security Income (SSI)</a:t>
            </a:r>
          </a:p>
          <a:p>
            <a:pPr lvl="1"/>
            <a:r>
              <a:rPr lang="en-US" sz="1800" dirty="0"/>
              <a:t>Social Security Disability Insurance (SSDI)</a:t>
            </a:r>
          </a:p>
          <a:p>
            <a:pPr lvl="1"/>
            <a:r>
              <a:rPr lang="en-US" sz="1800" dirty="0"/>
              <a:t>Medicaid</a:t>
            </a:r>
          </a:p>
          <a:p>
            <a:endParaRPr lang="en-US" dirty="0"/>
          </a:p>
          <a:p>
            <a:endParaRPr lang="en-US" dirty="0"/>
          </a:p>
        </p:txBody>
      </p:sp>
    </p:spTree>
    <p:extLst>
      <p:ext uri="{BB962C8B-B14F-4D97-AF65-F5344CB8AC3E}">
        <p14:creationId xmlns:p14="http://schemas.microsoft.com/office/powerpoint/2010/main" val="118693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BB0D-EC05-D3CC-7C69-23162D0282AB}"/>
              </a:ext>
            </a:extLst>
          </p:cNvPr>
          <p:cNvSpPr>
            <a:spLocks noGrp="1"/>
          </p:cNvSpPr>
          <p:nvPr>
            <p:ph type="title"/>
          </p:nvPr>
        </p:nvSpPr>
        <p:spPr>
          <a:xfrm>
            <a:off x="521208" y="978408"/>
            <a:ext cx="11155680" cy="931415"/>
          </a:xfrm>
        </p:spPr>
        <p:txBody>
          <a:bodyPr/>
          <a:lstStyle/>
          <a:p>
            <a:r>
              <a:rPr lang="en-US" dirty="0"/>
              <a:t>How does funding a PASS work?</a:t>
            </a:r>
          </a:p>
        </p:txBody>
      </p:sp>
      <p:pic>
        <p:nvPicPr>
          <p:cNvPr id="12" name="Picture 11">
            <a:extLst>
              <a:ext uri="{FF2B5EF4-FFF2-40B4-BE49-F238E27FC236}">
                <a16:creationId xmlns:a16="http://schemas.microsoft.com/office/drawing/2014/main" id="{6A3BE782-7D5F-3F4E-49CA-27F184FF5E03}"/>
              </a:ext>
            </a:extLst>
          </p:cNvPr>
          <p:cNvPicPr>
            <a:picLocks noChangeAspect="1"/>
          </p:cNvPicPr>
          <p:nvPr/>
        </p:nvPicPr>
        <p:blipFill>
          <a:blip r:embed="rId2"/>
          <a:stretch>
            <a:fillRect/>
          </a:stretch>
        </p:blipFill>
        <p:spPr>
          <a:xfrm>
            <a:off x="1377387" y="2344193"/>
            <a:ext cx="4445113" cy="3830515"/>
          </a:xfrm>
          <a:prstGeom prst="rect">
            <a:avLst/>
          </a:prstGeom>
          <a:solidFill>
            <a:schemeClr val="accent1">
              <a:alpha val="35000"/>
            </a:schemeClr>
          </a:solidFill>
        </p:spPr>
      </p:pic>
      <p:pic>
        <p:nvPicPr>
          <p:cNvPr id="3" name="Picture 2">
            <a:extLst>
              <a:ext uri="{FF2B5EF4-FFF2-40B4-BE49-F238E27FC236}">
                <a16:creationId xmlns:a16="http://schemas.microsoft.com/office/drawing/2014/main" id="{CFFE8BBF-32BC-28E2-1BCC-42AAB64032BE}"/>
              </a:ext>
            </a:extLst>
          </p:cNvPr>
          <p:cNvPicPr>
            <a:picLocks noChangeAspect="1"/>
          </p:cNvPicPr>
          <p:nvPr/>
        </p:nvPicPr>
        <p:blipFill>
          <a:blip r:embed="rId3"/>
          <a:stretch>
            <a:fillRect/>
          </a:stretch>
        </p:blipFill>
        <p:spPr>
          <a:xfrm>
            <a:off x="6566272" y="2723523"/>
            <a:ext cx="4878721" cy="3451185"/>
          </a:xfrm>
          <a:prstGeom prst="rect">
            <a:avLst/>
          </a:prstGeom>
          <a:solidFill>
            <a:schemeClr val="accent1">
              <a:alpha val="41000"/>
            </a:schemeClr>
          </a:solidFill>
        </p:spPr>
      </p:pic>
    </p:spTree>
    <p:extLst>
      <p:ext uri="{BB962C8B-B14F-4D97-AF65-F5344CB8AC3E}">
        <p14:creationId xmlns:p14="http://schemas.microsoft.com/office/powerpoint/2010/main" val="3745128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D45C-EC6D-FBA2-DB16-8A3F15243581}"/>
              </a:ext>
            </a:extLst>
          </p:cNvPr>
          <p:cNvSpPr>
            <a:spLocks noGrp="1"/>
          </p:cNvSpPr>
          <p:nvPr>
            <p:ph type="title"/>
          </p:nvPr>
        </p:nvSpPr>
        <p:spPr/>
        <p:txBody>
          <a:bodyPr/>
          <a:lstStyle/>
          <a:p>
            <a:r>
              <a:rPr lang="en-US" dirty="0"/>
              <a:t>These work incentives apply to people who receive either or both SSI &amp; SSDI</a:t>
            </a:r>
          </a:p>
        </p:txBody>
      </p:sp>
      <p:sp>
        <p:nvSpPr>
          <p:cNvPr id="3" name="Content Placeholder 2">
            <a:extLst>
              <a:ext uri="{FF2B5EF4-FFF2-40B4-BE49-F238E27FC236}">
                <a16:creationId xmlns:a16="http://schemas.microsoft.com/office/drawing/2014/main" id="{106D5010-2719-E5B6-9941-1885F16CAF5A}"/>
              </a:ext>
            </a:extLst>
          </p:cNvPr>
          <p:cNvSpPr>
            <a:spLocks noGrp="1"/>
          </p:cNvSpPr>
          <p:nvPr>
            <p:ph sz="half" idx="1"/>
          </p:nvPr>
        </p:nvSpPr>
        <p:spPr/>
        <p:txBody>
          <a:bodyPr/>
          <a:lstStyle/>
          <a:p>
            <a:pPr marL="0" indent="0">
              <a:buNone/>
            </a:pPr>
            <a:r>
              <a:rPr lang="en-US" sz="2000" b="1" dirty="0"/>
              <a:t>Impairment Related Work Expense (IRWE)</a:t>
            </a:r>
          </a:p>
          <a:p>
            <a:pPr marL="0" indent="0">
              <a:buNone/>
            </a:pPr>
            <a:r>
              <a:rPr lang="en-US" sz="2000" dirty="0"/>
              <a:t>A good or service that meets these 3 criteria may be an IRWE:</a:t>
            </a:r>
          </a:p>
          <a:p>
            <a:r>
              <a:rPr lang="en-US" sz="2000" dirty="0"/>
              <a:t>Required because of the disabling condition(s)</a:t>
            </a:r>
          </a:p>
          <a:p>
            <a:r>
              <a:rPr lang="en-US" sz="2000" dirty="0"/>
              <a:t>Required to work</a:t>
            </a:r>
          </a:p>
          <a:p>
            <a:r>
              <a:rPr lang="en-US" sz="2000" dirty="0"/>
              <a:t>Paid for out-of-pocket</a:t>
            </a:r>
          </a:p>
          <a:p>
            <a:pPr marL="0" indent="0">
              <a:buNone/>
            </a:pPr>
            <a:r>
              <a:rPr lang="en-US" sz="2000" dirty="0"/>
              <a:t>Once approved by the SSA, IRWE will be deducted before earned income is counted.</a:t>
            </a:r>
          </a:p>
          <a:p>
            <a:endParaRPr lang="en-US" dirty="0"/>
          </a:p>
        </p:txBody>
      </p:sp>
      <p:pic>
        <p:nvPicPr>
          <p:cNvPr id="6" name="Picture 5" descr="Light on a wheelchair">
            <a:extLst>
              <a:ext uri="{FF2B5EF4-FFF2-40B4-BE49-F238E27FC236}">
                <a16:creationId xmlns:a16="http://schemas.microsoft.com/office/drawing/2014/main" id="{9DF695AF-6AC5-740F-D120-79939FF98BAB}"/>
              </a:ext>
            </a:extLst>
          </p:cNvPr>
          <p:cNvPicPr>
            <a:picLocks noChangeAspect="1"/>
          </p:cNvPicPr>
          <p:nvPr/>
        </p:nvPicPr>
        <p:blipFill>
          <a:blip r:embed="rId2">
            <a:extLst>
              <a:ext uri="{28A0092B-C50C-407E-A947-70E740481C1C}">
                <a14:useLocalDpi xmlns:a14="http://schemas.microsoft.com/office/drawing/2010/main" val="0"/>
              </a:ext>
            </a:extLst>
          </a:blip>
          <a:srcRect l="18397"/>
          <a:stretch/>
        </p:blipFill>
        <p:spPr>
          <a:xfrm>
            <a:off x="9784118" y="2658395"/>
            <a:ext cx="1886674" cy="1541209"/>
          </a:xfrm>
          <a:prstGeom prst="rect">
            <a:avLst/>
          </a:prstGeom>
        </p:spPr>
      </p:pic>
      <p:pic>
        <p:nvPicPr>
          <p:cNvPr id="8" name="Picture 7" descr="Person using tablet">
            <a:extLst>
              <a:ext uri="{FF2B5EF4-FFF2-40B4-BE49-F238E27FC236}">
                <a16:creationId xmlns:a16="http://schemas.microsoft.com/office/drawing/2014/main" id="{F0066CF2-5C62-F20D-FB61-97818308403E}"/>
              </a:ext>
            </a:extLst>
          </p:cNvPr>
          <p:cNvPicPr>
            <a:picLocks noChangeAspect="1"/>
          </p:cNvPicPr>
          <p:nvPr/>
        </p:nvPicPr>
        <p:blipFill>
          <a:blip r:embed="rId3">
            <a:extLst>
              <a:ext uri="{28A0092B-C50C-407E-A947-70E740481C1C}">
                <a14:useLocalDpi xmlns:a14="http://schemas.microsoft.com/office/drawing/2010/main" val="0"/>
              </a:ext>
            </a:extLst>
          </a:blip>
          <a:srcRect l="24982" t="18740" r="26992" b="23231"/>
          <a:stretch/>
        </p:blipFill>
        <p:spPr>
          <a:xfrm>
            <a:off x="8113853" y="2578608"/>
            <a:ext cx="1794076" cy="1463041"/>
          </a:xfrm>
          <a:prstGeom prst="rect">
            <a:avLst/>
          </a:prstGeom>
        </p:spPr>
      </p:pic>
      <p:pic>
        <p:nvPicPr>
          <p:cNvPr id="10" name="Picture 9" descr="Service dog">
            <a:extLst>
              <a:ext uri="{FF2B5EF4-FFF2-40B4-BE49-F238E27FC236}">
                <a16:creationId xmlns:a16="http://schemas.microsoft.com/office/drawing/2014/main" id="{33AA9153-0D02-2C85-4949-432D99FC9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662" y="2824222"/>
            <a:ext cx="1883191" cy="1828800"/>
          </a:xfrm>
          <a:prstGeom prst="rect">
            <a:avLst/>
          </a:prstGeom>
        </p:spPr>
      </p:pic>
      <p:pic>
        <p:nvPicPr>
          <p:cNvPr id="12" name="Picture 11" descr="Amber bottle of gel capsules">
            <a:extLst>
              <a:ext uri="{FF2B5EF4-FFF2-40B4-BE49-F238E27FC236}">
                <a16:creationId xmlns:a16="http://schemas.microsoft.com/office/drawing/2014/main" id="{A422F7AB-BD01-D959-157C-EB51784E9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191" y="4279391"/>
            <a:ext cx="1770927" cy="1180618"/>
          </a:xfrm>
          <a:prstGeom prst="rect">
            <a:avLst/>
          </a:prstGeom>
        </p:spPr>
      </p:pic>
      <p:pic>
        <p:nvPicPr>
          <p:cNvPr id="14" name="Picture 13" descr="Therapist massaging patient's hand">
            <a:extLst>
              <a:ext uri="{FF2B5EF4-FFF2-40B4-BE49-F238E27FC236}">
                <a16:creationId xmlns:a16="http://schemas.microsoft.com/office/drawing/2014/main" id="{4BAFDC14-31C0-063F-C88B-11DD3FB9E7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795693" y="4834976"/>
            <a:ext cx="1875099" cy="1250066"/>
          </a:xfrm>
          <a:prstGeom prst="rect">
            <a:avLst/>
          </a:prstGeom>
        </p:spPr>
      </p:pic>
      <p:pic>
        <p:nvPicPr>
          <p:cNvPr id="2050" name="Picture 2">
            <a:extLst>
              <a:ext uri="{FF2B5EF4-FFF2-40B4-BE49-F238E27FC236}">
                <a16:creationId xmlns:a16="http://schemas.microsoft.com/office/drawing/2014/main" id="{DE5B0354-765B-3570-865E-BBA96C00FD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7130" y="5539796"/>
            <a:ext cx="2632121" cy="81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5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3019-80A1-EF17-F7C9-7339F2E2E0EA}"/>
              </a:ext>
            </a:extLst>
          </p:cNvPr>
          <p:cNvSpPr>
            <a:spLocks noGrp="1"/>
          </p:cNvSpPr>
          <p:nvPr>
            <p:ph type="title"/>
          </p:nvPr>
        </p:nvSpPr>
        <p:spPr/>
        <p:txBody>
          <a:bodyPr/>
          <a:lstStyle/>
          <a:p>
            <a:r>
              <a:rPr lang="en-US" dirty="0"/>
              <a:t>IRWE examples</a:t>
            </a:r>
            <a:br>
              <a:rPr lang="en-US" dirty="0"/>
            </a:br>
            <a:endParaRPr lang="en-US" dirty="0"/>
          </a:p>
        </p:txBody>
      </p:sp>
      <p:pic>
        <p:nvPicPr>
          <p:cNvPr id="8" name="Picture 7">
            <a:extLst>
              <a:ext uri="{FF2B5EF4-FFF2-40B4-BE49-F238E27FC236}">
                <a16:creationId xmlns:a16="http://schemas.microsoft.com/office/drawing/2014/main" id="{D4C7A14E-8EA4-A13A-DFB3-640B546F7B1B}"/>
              </a:ext>
            </a:extLst>
          </p:cNvPr>
          <p:cNvPicPr>
            <a:picLocks noChangeAspect="1"/>
          </p:cNvPicPr>
          <p:nvPr/>
        </p:nvPicPr>
        <p:blipFill>
          <a:blip r:embed="rId2"/>
          <a:stretch>
            <a:fillRect/>
          </a:stretch>
        </p:blipFill>
        <p:spPr>
          <a:xfrm>
            <a:off x="6485720" y="2868939"/>
            <a:ext cx="4753799" cy="3288792"/>
          </a:xfrm>
          <a:prstGeom prst="rect">
            <a:avLst/>
          </a:prstGeom>
          <a:solidFill>
            <a:schemeClr val="accent6">
              <a:alpha val="50000"/>
            </a:schemeClr>
          </a:solidFill>
        </p:spPr>
      </p:pic>
      <p:pic>
        <p:nvPicPr>
          <p:cNvPr id="5" name="Picture 4">
            <a:extLst>
              <a:ext uri="{FF2B5EF4-FFF2-40B4-BE49-F238E27FC236}">
                <a16:creationId xmlns:a16="http://schemas.microsoft.com/office/drawing/2014/main" id="{9D306D3B-8163-FA20-1E63-78B3DC9C2542}"/>
              </a:ext>
            </a:extLst>
          </p:cNvPr>
          <p:cNvPicPr>
            <a:picLocks noChangeAspect="1"/>
          </p:cNvPicPr>
          <p:nvPr/>
        </p:nvPicPr>
        <p:blipFill>
          <a:blip r:embed="rId3"/>
          <a:stretch>
            <a:fillRect/>
          </a:stretch>
        </p:blipFill>
        <p:spPr>
          <a:xfrm>
            <a:off x="952481" y="2034043"/>
            <a:ext cx="5050517" cy="4256411"/>
          </a:xfrm>
          <a:prstGeom prst="rect">
            <a:avLst/>
          </a:prstGeom>
          <a:solidFill>
            <a:schemeClr val="accent6">
              <a:alpha val="50000"/>
            </a:schemeClr>
          </a:solidFill>
        </p:spPr>
      </p:pic>
    </p:spTree>
    <p:extLst>
      <p:ext uri="{BB962C8B-B14F-4D97-AF65-F5344CB8AC3E}">
        <p14:creationId xmlns:p14="http://schemas.microsoft.com/office/powerpoint/2010/main" val="3865633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089518-43AF-8D4C-00C7-6DCD0BF1B6E7}"/>
              </a:ext>
            </a:extLst>
          </p:cNvPr>
          <p:cNvSpPr>
            <a:spLocks noGrp="1"/>
          </p:cNvSpPr>
          <p:nvPr>
            <p:ph type="title"/>
          </p:nvPr>
        </p:nvSpPr>
        <p:spPr>
          <a:xfrm>
            <a:off x="521208" y="978408"/>
            <a:ext cx="6300216" cy="1325880"/>
          </a:xfrm>
        </p:spPr>
        <p:txBody>
          <a:bodyPr>
            <a:normAutofit/>
          </a:bodyPr>
          <a:lstStyle/>
          <a:p>
            <a:pPr>
              <a:lnSpc>
                <a:spcPct val="90000"/>
              </a:lnSpc>
            </a:pPr>
            <a:r>
              <a:rPr lang="en-US" sz="2800" dirty="0"/>
              <a:t>These Work Incentives apply to people who receive either SSI or SSDI or both</a:t>
            </a:r>
            <a:endParaRPr lang="en-US" sz="2800" b="0" dirty="0"/>
          </a:p>
        </p:txBody>
      </p:sp>
      <p:sp>
        <p:nvSpPr>
          <p:cNvPr id="13" name="Rectangle 12">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6" name="Picture 5">
            <a:extLst>
              <a:ext uri="{FF2B5EF4-FFF2-40B4-BE49-F238E27FC236}">
                <a16:creationId xmlns:a16="http://schemas.microsoft.com/office/drawing/2014/main" id="{195FA4CE-DD72-826D-DAEE-C740344B7F4A}"/>
              </a:ext>
            </a:extLst>
          </p:cNvPr>
          <p:cNvPicPr>
            <a:picLocks noChangeAspect="1"/>
          </p:cNvPicPr>
          <p:nvPr/>
        </p:nvPicPr>
        <p:blipFill>
          <a:blip r:embed="rId2"/>
          <a:stretch>
            <a:fillRect/>
          </a:stretch>
        </p:blipFill>
        <p:spPr>
          <a:xfrm>
            <a:off x="517867" y="2573087"/>
            <a:ext cx="6281928" cy="3772917"/>
          </a:xfrm>
          <a:prstGeom prst="rect">
            <a:avLst/>
          </a:prstGeom>
        </p:spPr>
      </p:pic>
      <p:sp>
        <p:nvSpPr>
          <p:cNvPr id="3" name="Content Placeholder 2">
            <a:extLst>
              <a:ext uri="{FF2B5EF4-FFF2-40B4-BE49-F238E27FC236}">
                <a16:creationId xmlns:a16="http://schemas.microsoft.com/office/drawing/2014/main" id="{A71FF0A5-0E51-D199-C3EF-C1726BCA5084}"/>
              </a:ext>
            </a:extLst>
          </p:cNvPr>
          <p:cNvSpPr>
            <a:spLocks noGrp="1"/>
          </p:cNvSpPr>
          <p:nvPr>
            <p:ph idx="1"/>
          </p:nvPr>
        </p:nvSpPr>
        <p:spPr>
          <a:xfrm>
            <a:off x="7507224" y="1088136"/>
            <a:ext cx="4160520" cy="5257800"/>
          </a:xfrm>
        </p:spPr>
        <p:txBody>
          <a:bodyPr>
            <a:normAutofit/>
          </a:bodyPr>
          <a:lstStyle/>
          <a:p>
            <a:r>
              <a:rPr lang="en-US" dirty="0"/>
              <a:t>Expedited Reinstatement allows a person whose SSI or SSDI payments have ceased due to earned income to restart them if:</a:t>
            </a:r>
          </a:p>
          <a:p>
            <a:pPr lvl="1"/>
            <a:r>
              <a:rPr lang="en-US" dirty="0"/>
              <a:t>Their SSI or SSDI payments ceased due to earned income and</a:t>
            </a:r>
          </a:p>
          <a:p>
            <a:pPr lvl="1"/>
            <a:r>
              <a:rPr lang="en-US" dirty="0"/>
              <a:t>They are no longer able to perform work that meets the Substantial Gainful Activity definition for</a:t>
            </a:r>
          </a:p>
          <a:p>
            <a:pPr lvl="1"/>
            <a:r>
              <a:rPr lang="en-US" dirty="0"/>
              <a:t>The same disabling condition(s) for which they were initially approved and</a:t>
            </a:r>
          </a:p>
          <a:p>
            <a:pPr lvl="1"/>
            <a:r>
              <a:rPr lang="en-US" dirty="0"/>
              <a:t>For SSDI cases, this occurs withing 60 months of the SSDI cessation.</a:t>
            </a:r>
          </a:p>
        </p:txBody>
      </p:sp>
    </p:spTree>
    <p:extLst>
      <p:ext uri="{BB962C8B-B14F-4D97-AF65-F5344CB8AC3E}">
        <p14:creationId xmlns:p14="http://schemas.microsoft.com/office/powerpoint/2010/main" val="3932977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E0289A-F012-2B10-2429-2B94E27F3502}"/>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nSpc>
                <a:spcPct val="90000"/>
              </a:lnSpc>
            </a:pPr>
            <a:r>
              <a:rPr lang="en-US" sz="3400" b="1" kern="1200" dirty="0">
                <a:solidFill>
                  <a:schemeClr val="tx1"/>
                </a:solidFill>
                <a:latin typeface="+mj-lt"/>
                <a:ea typeface="+mj-ea"/>
                <a:cs typeface="+mj-cs"/>
              </a:rPr>
              <a:t>These Work Incentives apply to people who receive SSDI </a:t>
            </a:r>
          </a:p>
        </p:txBody>
      </p:sp>
      <p:sp>
        <p:nvSpPr>
          <p:cNvPr id="15" name="Rectangle 1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7DEAAB-AE10-E53F-C4E2-DA83C47F7FA3}"/>
              </a:ext>
            </a:extLst>
          </p:cNvPr>
          <p:cNvSpPr>
            <a:spLocks noGrp="1"/>
          </p:cNvSpPr>
          <p:nvPr>
            <p:ph sz="half" idx="1"/>
          </p:nvPr>
        </p:nvSpPr>
        <p:spPr>
          <a:xfrm>
            <a:off x="521208" y="2176041"/>
            <a:ext cx="6300216" cy="4169895"/>
          </a:xfrm>
        </p:spPr>
        <p:txBody>
          <a:bodyPr vert="horz" lIns="91440" tIns="45720" rIns="91440" bIns="45720" rtlCol="0">
            <a:normAutofit fontScale="92500" lnSpcReduction="20000"/>
          </a:bodyPr>
          <a:lstStyle/>
          <a:p>
            <a:r>
              <a:rPr lang="en-US" sz="2400" dirty="0"/>
              <a:t>The Trial Work Period allows a worker to earn income in excess of SGA and still receive their SSDI payment.  However, each month in which income exceeds the Trial Work threshold ($1,160 for 2025) constitutes a Trial Work Month.  Once 9 Trial Work Months have accumulated, the Trial Period is over.</a:t>
            </a:r>
          </a:p>
          <a:p>
            <a:r>
              <a:rPr lang="en-US" sz="2400" dirty="0"/>
              <a:t>The worker than has 36 consecutive months in which they are eligible for their SSDI payment for any month in which their earned income does NOT exceed SGA.  This is called the Extended Period of Eligibility.</a:t>
            </a:r>
          </a:p>
        </p:txBody>
      </p:sp>
      <p:pic>
        <p:nvPicPr>
          <p:cNvPr id="6" name="Picture 5">
            <a:extLst>
              <a:ext uri="{FF2B5EF4-FFF2-40B4-BE49-F238E27FC236}">
                <a16:creationId xmlns:a16="http://schemas.microsoft.com/office/drawing/2014/main" id="{95CE8436-13EA-E90E-EDDF-409D24265DA5}"/>
              </a:ext>
            </a:extLst>
          </p:cNvPr>
          <p:cNvPicPr>
            <a:picLocks noChangeAspect="1"/>
          </p:cNvPicPr>
          <p:nvPr/>
        </p:nvPicPr>
        <p:blipFill>
          <a:blip r:embed="rId2"/>
          <a:stretch>
            <a:fillRect/>
          </a:stretch>
        </p:blipFill>
        <p:spPr>
          <a:xfrm>
            <a:off x="7996116" y="3857148"/>
            <a:ext cx="3237019" cy="2807208"/>
          </a:xfrm>
          <a:prstGeom prst="rect">
            <a:avLst/>
          </a:prstGeom>
        </p:spPr>
      </p:pic>
      <p:pic>
        <p:nvPicPr>
          <p:cNvPr id="5" name="Picture 4">
            <a:extLst>
              <a:ext uri="{FF2B5EF4-FFF2-40B4-BE49-F238E27FC236}">
                <a16:creationId xmlns:a16="http://schemas.microsoft.com/office/drawing/2014/main" id="{B3BC5ABB-BB41-875B-A811-90CBFD28F27C}"/>
              </a:ext>
            </a:extLst>
          </p:cNvPr>
          <p:cNvPicPr>
            <a:picLocks noChangeAspect="1"/>
          </p:cNvPicPr>
          <p:nvPr/>
        </p:nvPicPr>
        <p:blipFill>
          <a:blip r:embed="rId3"/>
          <a:stretch>
            <a:fillRect/>
          </a:stretch>
        </p:blipFill>
        <p:spPr>
          <a:xfrm>
            <a:off x="6917047" y="657369"/>
            <a:ext cx="4793119" cy="2878740"/>
          </a:xfrm>
          <a:prstGeom prst="rect">
            <a:avLst/>
          </a:prstGeom>
        </p:spPr>
      </p:pic>
    </p:spTree>
    <p:extLst>
      <p:ext uri="{BB962C8B-B14F-4D97-AF65-F5344CB8AC3E}">
        <p14:creationId xmlns:p14="http://schemas.microsoft.com/office/powerpoint/2010/main" val="99706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D55C82-CA61-081B-FC50-ED5AB5CE3679}"/>
            </a:ext>
          </a:extLst>
        </p:cNvPr>
        <p:cNvGrpSpPr/>
        <p:nvPr/>
      </p:nvGrpSpPr>
      <p:grpSpPr>
        <a:xfrm>
          <a:off x="0" y="0"/>
          <a:ext cx="0" cy="0"/>
          <a:chOff x="0" y="0"/>
          <a:chExt cx="0" cy="0"/>
        </a:xfrm>
      </p:grpSpPr>
      <p:sp>
        <p:nvSpPr>
          <p:cNvPr id="6153" name="Freeform: Shape 6152">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155" name="Rectangle 6154">
            <a:extLst>
              <a:ext uri="{FF2B5EF4-FFF2-40B4-BE49-F238E27FC236}">
                <a16:creationId xmlns:a16="http://schemas.microsoft.com/office/drawing/2014/main" id="{AB037FDD-9E70-7A8A-3BDD-7C936033D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72E13D-7004-57AD-6595-F5695B7CCD07}"/>
              </a:ext>
            </a:extLst>
          </p:cNvPr>
          <p:cNvSpPr>
            <a:spLocks noGrp="1"/>
          </p:cNvSpPr>
          <p:nvPr>
            <p:ph type="title"/>
          </p:nvPr>
        </p:nvSpPr>
        <p:spPr>
          <a:xfrm>
            <a:off x="4167659" y="865176"/>
            <a:ext cx="7141464" cy="1463040"/>
          </a:xfrm>
        </p:spPr>
        <p:txBody>
          <a:bodyPr vert="horz" lIns="91440" tIns="45720" rIns="91440" bIns="45720" rtlCol="0" anchor="t">
            <a:normAutofit/>
          </a:bodyPr>
          <a:lstStyle/>
          <a:p>
            <a:r>
              <a:rPr lang="en-US" sz="4100" b="1" kern="1200" dirty="0">
                <a:solidFill>
                  <a:schemeClr val="tx1"/>
                </a:solidFill>
                <a:latin typeface="+mj-lt"/>
                <a:ea typeface="+mj-ea"/>
                <a:cs typeface="+mj-cs"/>
              </a:rPr>
              <a:t>These Work Incentives apply to people who receive SSDI </a:t>
            </a:r>
          </a:p>
        </p:txBody>
      </p:sp>
      <p:pic>
        <p:nvPicPr>
          <p:cNvPr id="6" name="Picture 5" descr="Carton boxes placed on conveyor belt">
            <a:extLst>
              <a:ext uri="{FF2B5EF4-FFF2-40B4-BE49-F238E27FC236}">
                <a16:creationId xmlns:a16="http://schemas.microsoft.com/office/drawing/2014/main" id="{704460D0-FBEC-9B55-AC94-ACAE1B41E25A}"/>
              </a:ext>
            </a:extLst>
          </p:cNvPr>
          <p:cNvPicPr>
            <a:picLocks noChangeAspect="1"/>
          </p:cNvPicPr>
          <p:nvPr/>
        </p:nvPicPr>
        <p:blipFill>
          <a:blip r:embed="rId2">
            <a:extLst>
              <a:ext uri="{28A0092B-C50C-407E-A947-70E740481C1C}">
                <a14:useLocalDpi xmlns:a14="http://schemas.microsoft.com/office/drawing/2010/main" val="0"/>
              </a:ext>
            </a:extLst>
          </a:blip>
          <a:srcRect t="12053" r="3" b="3"/>
          <a:stretch/>
        </p:blipFill>
        <p:spPr>
          <a:xfrm>
            <a:off x="517869" y="502853"/>
            <a:ext cx="3026707" cy="1776818"/>
          </a:xfrm>
          <a:prstGeom prst="rect">
            <a:avLst/>
          </a:prstGeom>
        </p:spPr>
      </p:pic>
      <p:sp>
        <p:nvSpPr>
          <p:cNvPr id="6157" name="Rectangle 6156">
            <a:extLst>
              <a:ext uri="{FF2B5EF4-FFF2-40B4-BE49-F238E27FC236}">
                <a16:creationId xmlns:a16="http://schemas.microsoft.com/office/drawing/2014/main" id="{C96141AC-8EB0-E9A2-C2F4-DC6B0DCC9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322" y="508090"/>
            <a:ext cx="7091771"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a:extLst>
              <a:ext uri="{FF2B5EF4-FFF2-40B4-BE49-F238E27FC236}">
                <a16:creationId xmlns:a16="http://schemas.microsoft.com/office/drawing/2014/main" id="{EE2184F0-E339-99A1-D7C7-0A527F74D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03" b="45121"/>
          <a:stretch/>
        </p:blipFill>
        <p:spPr bwMode="auto">
          <a:xfrm>
            <a:off x="517869" y="2536023"/>
            <a:ext cx="3026707" cy="17768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close up of a person holding a digital watch. Stopwatch timer  chronometer. - PICRYL - Public Domain Media Search Engine Public Domain  Image">
            <a:extLst>
              <a:ext uri="{FF2B5EF4-FFF2-40B4-BE49-F238E27FC236}">
                <a16:creationId xmlns:a16="http://schemas.microsoft.com/office/drawing/2014/main" id="{EA47DCFC-B633-EE1E-10E2-CF5DF61E2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19908"/>
          <a:stretch/>
        </p:blipFill>
        <p:spPr bwMode="auto">
          <a:xfrm>
            <a:off x="522907" y="4537577"/>
            <a:ext cx="3026707" cy="18181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E72493A-D046-6730-7D1D-C9AEA4A921FF}"/>
              </a:ext>
            </a:extLst>
          </p:cNvPr>
          <p:cNvSpPr>
            <a:spLocks noGrp="1"/>
          </p:cNvSpPr>
          <p:nvPr>
            <p:ph sz="half" idx="1"/>
          </p:nvPr>
        </p:nvSpPr>
        <p:spPr>
          <a:xfrm>
            <a:off x="4193815" y="2283645"/>
            <a:ext cx="7475278" cy="4066265"/>
          </a:xfrm>
        </p:spPr>
        <p:txBody>
          <a:bodyPr vert="horz" lIns="91440" tIns="45720" rIns="91440" bIns="45720" rtlCol="0">
            <a:normAutofit fontScale="92500" lnSpcReduction="10000"/>
          </a:bodyPr>
          <a:lstStyle/>
          <a:p>
            <a:pPr marL="0" indent="0">
              <a:buNone/>
            </a:pPr>
            <a:r>
              <a:rPr lang="en-US" sz="2400" b="1" dirty="0"/>
              <a:t>Subsidies and Special Conditions</a:t>
            </a:r>
          </a:p>
          <a:p>
            <a:pPr marL="0"/>
            <a:r>
              <a:rPr lang="en-US" sz="2400" dirty="0"/>
              <a:t>Employers may provide workers with disabilities certain accommodation or adaptations.  For example:</a:t>
            </a:r>
          </a:p>
          <a:p>
            <a:r>
              <a:rPr lang="en-US" sz="2400" dirty="0"/>
              <a:t>An employee with a disability may be exempted from working in the stock room because s/he cannot lift heavy objects or</a:t>
            </a:r>
          </a:p>
          <a:p>
            <a:r>
              <a:rPr lang="en-US" sz="2400" dirty="0"/>
              <a:t>An employee with a disability who tires easily may be allowed to take additional breaks or</a:t>
            </a:r>
          </a:p>
          <a:p>
            <a:r>
              <a:rPr lang="en-US" sz="2400" dirty="0"/>
              <a:t>An employee with a disability may have more lenient rate or pace requirements for work.</a:t>
            </a:r>
          </a:p>
          <a:p>
            <a:pPr marL="0"/>
            <a:endParaRPr lang="en-US" dirty="0"/>
          </a:p>
        </p:txBody>
      </p:sp>
    </p:spTree>
    <p:extLst>
      <p:ext uri="{BB962C8B-B14F-4D97-AF65-F5344CB8AC3E}">
        <p14:creationId xmlns:p14="http://schemas.microsoft.com/office/powerpoint/2010/main" val="275415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47A8-A581-F5C4-C30F-772CAB6E9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50018-A35F-5A88-FAA9-309CA8613D72}"/>
              </a:ext>
            </a:extLst>
          </p:cNvPr>
          <p:cNvSpPr>
            <a:spLocks noGrp="1"/>
          </p:cNvSpPr>
          <p:nvPr>
            <p:ph type="title"/>
          </p:nvPr>
        </p:nvSpPr>
        <p:spPr/>
        <p:txBody>
          <a:bodyPr/>
          <a:lstStyle/>
          <a:p>
            <a:r>
              <a:rPr lang="en-US" dirty="0"/>
              <a:t>These Work Incentives apply to people who receive SSDI </a:t>
            </a:r>
          </a:p>
        </p:txBody>
      </p:sp>
      <p:sp>
        <p:nvSpPr>
          <p:cNvPr id="3" name="Content Placeholder 2">
            <a:extLst>
              <a:ext uri="{FF2B5EF4-FFF2-40B4-BE49-F238E27FC236}">
                <a16:creationId xmlns:a16="http://schemas.microsoft.com/office/drawing/2014/main" id="{B831C169-2F94-9303-4C86-CEFB79140346}"/>
              </a:ext>
            </a:extLst>
          </p:cNvPr>
          <p:cNvSpPr>
            <a:spLocks noGrp="1"/>
          </p:cNvSpPr>
          <p:nvPr>
            <p:ph sz="half" idx="1"/>
          </p:nvPr>
        </p:nvSpPr>
        <p:spPr>
          <a:xfrm>
            <a:off x="623260" y="2532984"/>
            <a:ext cx="6634995" cy="3931054"/>
          </a:xfrm>
        </p:spPr>
        <p:txBody>
          <a:bodyPr>
            <a:noAutofit/>
          </a:bodyPr>
          <a:lstStyle/>
          <a:p>
            <a:r>
              <a:rPr lang="en-US" sz="2100" dirty="0"/>
              <a:t>Unicurred business expenses.  If a person on SSDI starts her/his own business, s/he can deduct from revenue business expenses covered by third parties.</a:t>
            </a:r>
          </a:p>
          <a:p>
            <a:r>
              <a:rPr lang="en-US" sz="2100" dirty="0"/>
              <a:t>Continued Medicare Coverage.  Workers who cease to receive SSDI due to earned income have an Extended Period of Medicare Coverage that lasts for 93 months from the end of their Trial Work Period.</a:t>
            </a:r>
          </a:p>
          <a:p>
            <a:r>
              <a:rPr lang="en-US" sz="2100" dirty="0"/>
              <a:t>Medicare Buy-in.  Subsequently, workers can continue their Medicare coverage by paying the premiums as long as their disabling conditions continue.</a:t>
            </a:r>
          </a:p>
        </p:txBody>
      </p:sp>
      <p:pic>
        <p:nvPicPr>
          <p:cNvPr id="7172" name="Picture 4" descr="Your Medicare Card | Medicare">
            <a:extLst>
              <a:ext uri="{FF2B5EF4-FFF2-40B4-BE49-F238E27FC236}">
                <a16:creationId xmlns:a16="http://schemas.microsoft.com/office/drawing/2014/main" id="{4F0AC52F-DE3C-87FE-8957-832D08696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873" y="4155567"/>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lf-Employed Lettering Text on Black Background · Free Stock Photo">
            <a:extLst>
              <a:ext uri="{FF2B5EF4-FFF2-40B4-BE49-F238E27FC236}">
                <a16:creationId xmlns:a16="http://schemas.microsoft.com/office/drawing/2014/main" id="{0CA24FDF-81B9-2B1C-6F53-F731DCF32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88" b="15258"/>
          <a:stretch/>
        </p:blipFill>
        <p:spPr bwMode="auto">
          <a:xfrm>
            <a:off x="7849257" y="2336348"/>
            <a:ext cx="3368754" cy="146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80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3ED73-7327-BC59-6111-6991768D9711}"/>
              </a:ext>
            </a:extLst>
          </p:cNvPr>
          <p:cNvSpPr>
            <a:spLocks noGrp="1"/>
          </p:cNvSpPr>
          <p:nvPr>
            <p:ph type="title"/>
          </p:nvPr>
        </p:nvSpPr>
        <p:spPr>
          <a:xfrm>
            <a:off x="521208" y="978408"/>
            <a:ext cx="4032504" cy="3364992"/>
          </a:xfrm>
        </p:spPr>
        <p:txBody>
          <a:bodyPr>
            <a:normAutofit/>
          </a:bodyPr>
          <a:lstStyle/>
          <a:p>
            <a:pPr>
              <a:lnSpc>
                <a:spcPct val="90000"/>
              </a:lnSpc>
            </a:pPr>
            <a:r>
              <a:rPr lang="en-US" dirty="0"/>
              <a:t>How will a student’s benefits evolve over their lifetime?</a:t>
            </a:r>
          </a:p>
        </p:txBody>
      </p:sp>
      <p:sp>
        <p:nvSpPr>
          <p:cNvPr id="11" name="Rectangle 10">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F79E1782-E3C7-9A2B-394C-AB1ABEB0FBD9}"/>
              </a:ext>
            </a:extLst>
          </p:cNvPr>
          <p:cNvGraphicFramePr>
            <a:graphicFrameLocks noGrp="1"/>
          </p:cNvGraphicFramePr>
          <p:nvPr>
            <p:ph idx="1"/>
            <p:extLst>
              <p:ext uri="{D42A27DB-BD31-4B8C-83A1-F6EECF244321}">
                <p14:modId xmlns:p14="http://schemas.microsoft.com/office/powerpoint/2010/main" val="4238297902"/>
              </p:ext>
            </p:extLst>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247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934B3DB-3B73-0660-D4F2-D0A86C57B6E7}"/>
              </a:ext>
            </a:extLst>
          </p:cNvPr>
          <p:cNvSpPr>
            <a:spLocks noGrp="1"/>
          </p:cNvSpPr>
          <p:nvPr>
            <p:ph type="title"/>
          </p:nvPr>
        </p:nvSpPr>
        <p:spPr>
          <a:xfrm>
            <a:off x="6995160" y="978408"/>
            <a:ext cx="4745736" cy="1463040"/>
          </a:xfrm>
        </p:spPr>
        <p:txBody>
          <a:bodyPr>
            <a:normAutofit/>
          </a:bodyPr>
          <a:lstStyle/>
          <a:p>
            <a:r>
              <a:rPr lang="en-US" sz="4100" dirty="0"/>
              <a:t>Example: Mark as transition student</a:t>
            </a:r>
          </a:p>
        </p:txBody>
      </p:sp>
      <p:pic>
        <p:nvPicPr>
          <p:cNvPr id="2050" name="Picture 2" descr="Recycling Bin - Openclipart">
            <a:extLst>
              <a:ext uri="{FF2B5EF4-FFF2-40B4-BE49-F238E27FC236}">
                <a16:creationId xmlns:a16="http://schemas.microsoft.com/office/drawing/2014/main" id="{828E5703-C5FF-5D35-9B72-817B8DA61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0" r="13553" b="1"/>
          <a:stretch/>
        </p:blipFill>
        <p:spPr bwMode="auto">
          <a:xfrm>
            <a:off x="517868" y="508090"/>
            <a:ext cx="5705856" cy="584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81064BBA-B4D2-B160-4BEE-F76D464526CE}"/>
              </a:ext>
            </a:extLst>
          </p:cNvPr>
          <p:cNvSpPr>
            <a:spLocks noGrp="1"/>
          </p:cNvSpPr>
          <p:nvPr>
            <p:ph idx="1"/>
          </p:nvPr>
        </p:nvSpPr>
        <p:spPr>
          <a:xfrm>
            <a:off x="6995160" y="2578608"/>
            <a:ext cx="4672584" cy="3767328"/>
          </a:xfrm>
        </p:spPr>
        <p:txBody>
          <a:bodyPr>
            <a:normAutofit/>
          </a:bodyPr>
          <a:lstStyle/>
          <a:p>
            <a:pPr>
              <a:lnSpc>
                <a:spcPct val="100000"/>
              </a:lnSpc>
            </a:pPr>
            <a:r>
              <a:rPr lang="en-US" sz="1700" dirty="0"/>
              <a:t>Mark applied and was determined eligible for SSI at the age of 18.</a:t>
            </a:r>
          </a:p>
          <a:p>
            <a:pPr>
              <a:lnSpc>
                <a:spcPct val="100000"/>
              </a:lnSpc>
            </a:pPr>
            <a:r>
              <a:rPr lang="en-US" sz="1700" dirty="0"/>
              <a:t>Mark likes to be physically active and is concerned about the environment.</a:t>
            </a:r>
          </a:p>
          <a:p>
            <a:pPr>
              <a:lnSpc>
                <a:spcPct val="100000"/>
              </a:lnSpc>
            </a:pPr>
            <a:r>
              <a:rPr lang="en-US" sz="1700" dirty="0"/>
              <a:t>Mark’s transition team helps him find an unpaid internship monitoring and collecting the recycling containers for the high school, as well as the middle and lower schools nearby.</a:t>
            </a:r>
          </a:p>
          <a:p>
            <a:pPr>
              <a:lnSpc>
                <a:spcPct val="100000"/>
              </a:lnSpc>
            </a:pPr>
            <a:r>
              <a:rPr lang="en-US" sz="1700" dirty="0"/>
              <a:t>Since Mark is not earning any income, his work has no impact on his SSI payments.</a:t>
            </a:r>
          </a:p>
          <a:p>
            <a:pPr>
              <a:lnSpc>
                <a:spcPct val="100000"/>
              </a:lnSpc>
            </a:pPr>
            <a:r>
              <a:rPr lang="en-US" sz="1700" dirty="0"/>
              <a:t>Mark is building employment skills. </a:t>
            </a:r>
          </a:p>
        </p:txBody>
      </p:sp>
    </p:spTree>
    <p:extLst>
      <p:ext uri="{BB962C8B-B14F-4D97-AF65-F5344CB8AC3E}">
        <p14:creationId xmlns:p14="http://schemas.microsoft.com/office/powerpoint/2010/main" val="3325059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 name="Freeform: Shape 4115">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118" name="Rectangle 4117">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764251-3685-39DC-9822-32322E96EE8E}"/>
              </a:ext>
            </a:extLst>
          </p:cNvPr>
          <p:cNvSpPr>
            <a:spLocks noGrp="1"/>
          </p:cNvSpPr>
          <p:nvPr>
            <p:ph type="title"/>
          </p:nvPr>
        </p:nvSpPr>
        <p:spPr>
          <a:xfrm>
            <a:off x="521208" y="978408"/>
            <a:ext cx="6537960" cy="1463040"/>
          </a:xfrm>
        </p:spPr>
        <p:txBody>
          <a:bodyPr vert="horz" lIns="91440" tIns="45720" rIns="91440" bIns="45720" rtlCol="0" anchor="t">
            <a:normAutofit/>
          </a:bodyPr>
          <a:lstStyle/>
          <a:p>
            <a:r>
              <a:rPr lang="en-US" b="1" kern="1200" dirty="0">
                <a:solidFill>
                  <a:schemeClr val="tx1"/>
                </a:solidFill>
                <a:latin typeface="+mj-lt"/>
                <a:ea typeface="+mj-ea"/>
                <a:cs typeface="+mj-cs"/>
              </a:rPr>
              <a:t>Mark as a </a:t>
            </a:r>
            <a:r>
              <a:rPr lang="en-US" dirty="0"/>
              <a:t>final </a:t>
            </a:r>
            <a:r>
              <a:rPr lang="en-US" b="1" kern="1200" dirty="0">
                <a:solidFill>
                  <a:schemeClr val="tx1"/>
                </a:solidFill>
                <a:latin typeface="+mj-lt"/>
                <a:ea typeface="+mj-ea"/>
                <a:cs typeface="+mj-cs"/>
              </a:rPr>
              <a:t>year transition student</a:t>
            </a:r>
          </a:p>
        </p:txBody>
      </p:sp>
      <p:sp>
        <p:nvSpPr>
          <p:cNvPr id="4120" name="Freeform: Shape 4119">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D05FDDB4-BCA8-1904-7198-AB1499CF80A6}"/>
              </a:ext>
            </a:extLst>
          </p:cNvPr>
          <p:cNvSpPr>
            <a:spLocks noGrp="1"/>
          </p:cNvSpPr>
          <p:nvPr>
            <p:ph sz="half" idx="1"/>
          </p:nvPr>
        </p:nvSpPr>
        <p:spPr>
          <a:xfrm>
            <a:off x="521208" y="2441448"/>
            <a:ext cx="6537960" cy="4202420"/>
          </a:xfrm>
        </p:spPr>
        <p:txBody>
          <a:bodyPr vert="horz" lIns="91440" tIns="45720" rIns="91440" bIns="45720" rtlCol="0">
            <a:normAutofit/>
          </a:bodyPr>
          <a:lstStyle/>
          <a:p>
            <a:pPr>
              <a:lnSpc>
                <a:spcPct val="100000"/>
              </a:lnSpc>
            </a:pPr>
            <a:r>
              <a:rPr lang="en-US" dirty="0"/>
              <a:t>In his last year of transition, Mark’s transition team helps him find a paid internship at the Village Hall, emptying the recycling bins and doing other light maintenance.</a:t>
            </a:r>
          </a:p>
          <a:p>
            <a:pPr>
              <a:lnSpc>
                <a:spcPct val="100000"/>
              </a:lnSpc>
            </a:pPr>
            <a:r>
              <a:rPr lang="en-US" dirty="0"/>
              <a:t>Mark is a W-2 employee and earns about $600 per month.  </a:t>
            </a:r>
          </a:p>
          <a:p>
            <a:pPr>
              <a:lnSpc>
                <a:spcPct val="100000"/>
              </a:lnSpc>
            </a:pPr>
            <a:r>
              <a:rPr lang="en-US" dirty="0"/>
              <a:t>Once Mark turns 22, although still regularly attending school, he is no longer eligible for the Student Earned Income Exclusion, so his SSI payment is reduced.</a:t>
            </a:r>
          </a:p>
          <a:p>
            <a:pPr>
              <a:lnSpc>
                <a:spcPct val="100000"/>
              </a:lnSpc>
            </a:pPr>
            <a:r>
              <a:rPr lang="en-US" dirty="0"/>
              <a:t>His SSI is reduced by about 50 cents for every dollar he earns after the general exclusion of the first $85/month.</a:t>
            </a:r>
          </a:p>
          <a:p>
            <a:pPr>
              <a:lnSpc>
                <a:spcPct val="100000"/>
              </a:lnSpc>
            </a:pPr>
            <a:r>
              <a:rPr lang="en-US" dirty="0"/>
              <a:t>As Mark pays FICA taxes, he will earn Social Security credits.  </a:t>
            </a:r>
          </a:p>
          <a:p>
            <a:pPr>
              <a:lnSpc>
                <a:spcPct val="100000"/>
              </a:lnSpc>
            </a:pPr>
            <a:r>
              <a:rPr lang="en-US" dirty="0"/>
              <a:t>When he has sufficient credits, he will become eligible for SSDI</a:t>
            </a:r>
            <a:r>
              <a:rPr lang="en-US" sz="1700" dirty="0"/>
              <a:t>.</a:t>
            </a:r>
          </a:p>
        </p:txBody>
      </p:sp>
      <p:pic>
        <p:nvPicPr>
          <p:cNvPr id="4098" name="Picture 2" descr="W2 and a pile of cash for the IRS ...">
            <a:extLst>
              <a:ext uri="{FF2B5EF4-FFF2-40B4-BE49-F238E27FC236}">
                <a16:creationId xmlns:a16="http://schemas.microsoft.com/office/drawing/2014/main" id="{34C66473-DF56-B0D2-A2AD-3EA6C7E27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29" r="23534" b="1"/>
          <a:stretch/>
        </p:blipFill>
        <p:spPr bwMode="auto">
          <a:xfrm>
            <a:off x="7659149" y="976160"/>
            <a:ext cx="4011643" cy="537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E8BAA160-18A6-38AE-4699-2AD01EF5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BA1540-10C3-CFF0-9D85-80B43B2ED73D}"/>
              </a:ext>
            </a:extLst>
          </p:cNvPr>
          <p:cNvSpPr>
            <a:spLocks noGrp="1"/>
          </p:cNvSpPr>
          <p:nvPr>
            <p:ph type="title"/>
          </p:nvPr>
        </p:nvSpPr>
        <p:spPr>
          <a:xfrm>
            <a:off x="521208" y="978408"/>
            <a:ext cx="4032504" cy="3364992"/>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From both Federal and State mandates, employment is a key transition goal</a:t>
            </a:r>
          </a:p>
        </p:txBody>
      </p:sp>
      <p:sp>
        <p:nvSpPr>
          <p:cNvPr id="10" name="Rectangle 9">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2">
            <a:extLst>
              <a:ext uri="{FF2B5EF4-FFF2-40B4-BE49-F238E27FC236}">
                <a16:creationId xmlns:a16="http://schemas.microsoft.com/office/drawing/2014/main" id="{9A60C4E2-366C-AC24-1B56-002D64F2656A}"/>
              </a:ext>
            </a:extLst>
          </p:cNvPr>
          <p:cNvGraphicFramePr>
            <a:graphicFrameLocks noGrp="1"/>
          </p:cNvGraphicFramePr>
          <p:nvPr>
            <p:ph sz="half" idx="1"/>
            <p:extLst>
              <p:ext uri="{D42A27DB-BD31-4B8C-83A1-F6EECF244321}">
                <p14:modId xmlns:p14="http://schemas.microsoft.com/office/powerpoint/2010/main" val="1198688990"/>
              </p:ext>
            </p:extLst>
          </p:nvPr>
        </p:nvGraphicFramePr>
        <p:xfrm>
          <a:off x="5065776" y="978408"/>
          <a:ext cx="6620256" cy="4965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A person cleaning a table&#10;&#10;AI-generated content may be incorrect.">
            <a:extLst>
              <a:ext uri="{FF2B5EF4-FFF2-40B4-BE49-F238E27FC236}">
                <a16:creationId xmlns:a16="http://schemas.microsoft.com/office/drawing/2014/main" id="{1D3712B9-D4A0-5456-0EE9-4292670086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359" y="4343400"/>
            <a:ext cx="2933526" cy="1955684"/>
          </a:xfrm>
          <a:prstGeom prst="rect">
            <a:avLst/>
          </a:prstGeom>
        </p:spPr>
      </p:pic>
    </p:spTree>
    <p:extLst>
      <p:ext uri="{BB962C8B-B14F-4D97-AF65-F5344CB8AC3E}">
        <p14:creationId xmlns:p14="http://schemas.microsoft.com/office/powerpoint/2010/main" val="1676616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3" name="Rectangle 1032">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86258-E49B-5A6F-A0C9-CA1F8BE7EB78}"/>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Example: Dana, as a current transition student</a:t>
            </a:r>
          </a:p>
        </p:txBody>
      </p:sp>
      <p:sp>
        <p:nvSpPr>
          <p:cNvPr id="1035" name="Rectangle 1034">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FBE25C-F82D-C301-4A42-361A6732D945}"/>
              </a:ext>
            </a:extLst>
          </p:cNvPr>
          <p:cNvSpPr>
            <a:spLocks noGrp="1"/>
          </p:cNvSpPr>
          <p:nvPr>
            <p:ph sz="half" idx="1"/>
          </p:nvPr>
        </p:nvSpPr>
        <p:spPr>
          <a:xfrm>
            <a:off x="521208" y="2187615"/>
            <a:ext cx="6300216" cy="4340507"/>
          </a:xfrm>
        </p:spPr>
        <p:txBody>
          <a:bodyPr vert="horz" lIns="91440" tIns="45720" rIns="91440" bIns="45720" rtlCol="0">
            <a:normAutofit/>
          </a:bodyPr>
          <a:lstStyle/>
          <a:p>
            <a:pPr>
              <a:lnSpc>
                <a:spcPct val="100000"/>
              </a:lnSpc>
            </a:pPr>
            <a:r>
              <a:rPr lang="en-US" dirty="0"/>
              <a:t>Dana applied and was determined eligible for SSI when she turned 18.</a:t>
            </a:r>
          </a:p>
          <a:p>
            <a:pPr>
              <a:lnSpc>
                <a:spcPct val="100000"/>
              </a:lnSpc>
            </a:pPr>
            <a:r>
              <a:rPr lang="en-US" dirty="0"/>
              <a:t>Dana loves interacting with people and being around and talking about animals.</a:t>
            </a:r>
          </a:p>
          <a:p>
            <a:pPr>
              <a:lnSpc>
                <a:spcPct val="100000"/>
              </a:lnSpc>
            </a:pPr>
            <a:r>
              <a:rPr lang="en-US" dirty="0"/>
              <a:t>That same year, Dana’s job developer helped her find a paid internship at the local zoo as a guide.</a:t>
            </a:r>
          </a:p>
          <a:p>
            <a:pPr>
              <a:lnSpc>
                <a:spcPct val="100000"/>
              </a:lnSpc>
            </a:pPr>
            <a:r>
              <a:rPr lang="en-US" dirty="0"/>
              <a:t>Dana begins to work 15 hours per week, while still regularly attending her transition program.</a:t>
            </a:r>
          </a:p>
          <a:p>
            <a:pPr>
              <a:lnSpc>
                <a:spcPct val="100000"/>
              </a:lnSpc>
            </a:pPr>
            <a:r>
              <a:rPr lang="en-US" dirty="0"/>
              <a:t>Dana earns $970/month.  Because Dana is a student under the age of 22, she retains her full SSI payment due to the Student Earned Income Exclusion.</a:t>
            </a:r>
          </a:p>
          <a:p>
            <a:pPr>
              <a:lnSpc>
                <a:spcPct val="100000"/>
              </a:lnSpc>
            </a:pPr>
            <a:r>
              <a:rPr lang="en-US" dirty="0"/>
              <a:t>Once she turns 22, her SSI will be reduced by about 50 cents for every dollar she earns.</a:t>
            </a:r>
          </a:p>
        </p:txBody>
      </p:sp>
      <p:pic>
        <p:nvPicPr>
          <p:cNvPr id="1026" name="Picture 2">
            <a:extLst>
              <a:ext uri="{FF2B5EF4-FFF2-40B4-BE49-F238E27FC236}">
                <a16:creationId xmlns:a16="http://schemas.microsoft.com/office/drawing/2014/main" id="{C2855477-5E95-F28F-BE32-08B7FCB4D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4741"/>
          <a:stretch/>
        </p:blipFill>
        <p:spPr bwMode="auto">
          <a:xfrm>
            <a:off x="7586236" y="508090"/>
            <a:ext cx="4081805" cy="584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78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C718-489F-4C34-7C90-0100A83A945E}"/>
              </a:ext>
            </a:extLst>
          </p:cNvPr>
          <p:cNvSpPr>
            <a:spLocks noGrp="1"/>
          </p:cNvSpPr>
          <p:nvPr>
            <p:ph type="title"/>
          </p:nvPr>
        </p:nvSpPr>
        <p:spPr/>
        <p:txBody>
          <a:bodyPr/>
          <a:lstStyle/>
          <a:p>
            <a:r>
              <a:rPr lang="en-US" dirty="0"/>
              <a:t>Example: Dana as a graduate</a:t>
            </a:r>
          </a:p>
        </p:txBody>
      </p:sp>
      <p:sp>
        <p:nvSpPr>
          <p:cNvPr id="3" name="Content Placeholder 2">
            <a:extLst>
              <a:ext uri="{FF2B5EF4-FFF2-40B4-BE49-F238E27FC236}">
                <a16:creationId xmlns:a16="http://schemas.microsoft.com/office/drawing/2014/main" id="{F7346CF5-7576-04C7-7A7E-E56CA03ACADD}"/>
              </a:ext>
            </a:extLst>
          </p:cNvPr>
          <p:cNvSpPr>
            <a:spLocks noGrp="1"/>
          </p:cNvSpPr>
          <p:nvPr>
            <p:ph sz="half" idx="1"/>
          </p:nvPr>
        </p:nvSpPr>
        <p:spPr>
          <a:xfrm>
            <a:off x="521208" y="1967696"/>
            <a:ext cx="5166360" cy="4378240"/>
          </a:xfrm>
        </p:spPr>
        <p:txBody>
          <a:bodyPr>
            <a:normAutofit lnSpcReduction="10000"/>
          </a:bodyPr>
          <a:lstStyle/>
          <a:p>
            <a:r>
              <a:rPr lang="en-US" dirty="0"/>
              <a:t>Dana continues her paid internship at the zoo throughout her transition program.  Her hours gradually increase.</a:t>
            </a:r>
          </a:p>
          <a:p>
            <a:r>
              <a:rPr lang="en-US" dirty="0"/>
              <a:t>Because Dana receives W-2 income and  pays FICA taxes, she accumulates Social Security quarters of credit (aka “credits”).</a:t>
            </a:r>
          </a:p>
          <a:p>
            <a:r>
              <a:rPr lang="en-US" dirty="0"/>
              <a:t>When Dana completes transition at the age of 22, she has already accumulated enough credits to make her eligible for SSDI.</a:t>
            </a:r>
          </a:p>
          <a:p>
            <a:r>
              <a:rPr lang="en-US" dirty="0"/>
              <a:t>Dana works 25 hours per week at $15/hour.  Since she has some Impairment Related Work Expenses (IRWE), her countable earned income is &lt; $1,620 (SGA) and she maintains her SSDI eligibility.</a:t>
            </a:r>
          </a:p>
        </p:txBody>
      </p:sp>
      <p:pic>
        <p:nvPicPr>
          <p:cNvPr id="3076" name="Picture 4" descr="Social Security Benefits ...">
            <a:extLst>
              <a:ext uri="{FF2B5EF4-FFF2-40B4-BE49-F238E27FC236}">
                <a16:creationId xmlns:a16="http://schemas.microsoft.com/office/drawing/2014/main" id="{F88CDD12-5ACE-C949-E310-581ABC3C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583" y="1695450"/>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1B693AF-CA63-2F25-4051-DEC3089FB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371" y="299775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vender Urgent Care ...">
            <a:extLst>
              <a:ext uri="{FF2B5EF4-FFF2-40B4-BE49-F238E27FC236}">
                <a16:creationId xmlns:a16="http://schemas.microsoft.com/office/drawing/2014/main" id="{B08C6B98-66F2-5F09-D9C6-E205DC6F9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461" y="453037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92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DA75-BD82-B99D-BEF6-D8F1ECFCE8A7}"/>
              </a:ext>
            </a:extLst>
          </p:cNvPr>
          <p:cNvSpPr>
            <a:spLocks noGrp="1"/>
          </p:cNvSpPr>
          <p:nvPr>
            <p:ph type="title"/>
          </p:nvPr>
        </p:nvSpPr>
        <p:spPr/>
        <p:txBody>
          <a:bodyPr/>
          <a:lstStyle/>
          <a:p>
            <a:r>
              <a:rPr lang="en-US" dirty="0"/>
              <a:t>Example: Casey, as a current transition students</a:t>
            </a:r>
          </a:p>
        </p:txBody>
      </p:sp>
      <p:sp>
        <p:nvSpPr>
          <p:cNvPr id="3" name="Content Placeholder 2">
            <a:extLst>
              <a:ext uri="{FF2B5EF4-FFF2-40B4-BE49-F238E27FC236}">
                <a16:creationId xmlns:a16="http://schemas.microsoft.com/office/drawing/2014/main" id="{3E4C8C51-1952-DFEC-3A11-1AFD3B5ED754}"/>
              </a:ext>
            </a:extLst>
          </p:cNvPr>
          <p:cNvSpPr>
            <a:spLocks noGrp="1"/>
          </p:cNvSpPr>
          <p:nvPr>
            <p:ph sz="half" idx="1"/>
          </p:nvPr>
        </p:nvSpPr>
        <p:spPr>
          <a:xfrm>
            <a:off x="521208" y="2441447"/>
            <a:ext cx="5574792" cy="4109823"/>
          </a:xfrm>
        </p:spPr>
        <p:txBody>
          <a:bodyPr>
            <a:noAutofit/>
          </a:bodyPr>
          <a:lstStyle/>
          <a:p>
            <a:r>
              <a:rPr lang="en-US" sz="1900" dirty="0"/>
              <a:t>Casey applies for Social Security disability benefits when they turn 18.</a:t>
            </a:r>
          </a:p>
          <a:p>
            <a:r>
              <a:rPr lang="en-US" sz="1900" dirty="0"/>
              <a:t>Because Casey’s father already receives Social Security retirement benefits, Casey is immediately eligible for a Childhood Disability Benefit (Title II).</a:t>
            </a:r>
          </a:p>
          <a:p>
            <a:r>
              <a:rPr lang="en-US" sz="1900" dirty="0"/>
              <a:t>Casey’s transition team finds them a part-time paid position at a local diner, where they earn approximately $750 per month.</a:t>
            </a:r>
          </a:p>
          <a:p>
            <a:r>
              <a:rPr lang="en-US" sz="1900" dirty="0"/>
              <a:t>Because Casey’s earned income is below the Trial Work threshold, they do not accumulate any Trial Work Months. </a:t>
            </a:r>
          </a:p>
        </p:txBody>
      </p:sp>
      <p:sp>
        <p:nvSpPr>
          <p:cNvPr id="4" name="Content Placeholder 3">
            <a:extLst>
              <a:ext uri="{FF2B5EF4-FFF2-40B4-BE49-F238E27FC236}">
                <a16:creationId xmlns:a16="http://schemas.microsoft.com/office/drawing/2014/main" id="{20C958E9-422D-5ED9-1AD6-28839E20CA53}"/>
              </a:ext>
            </a:extLst>
          </p:cNvPr>
          <p:cNvSpPr>
            <a:spLocks noGrp="1"/>
          </p:cNvSpPr>
          <p:nvPr>
            <p:ph sz="half" idx="2"/>
          </p:nvPr>
        </p:nvSpPr>
        <p:spPr>
          <a:xfrm>
            <a:off x="6412375" y="2578607"/>
            <a:ext cx="5273657" cy="1252613"/>
          </a:xfrm>
        </p:spPr>
        <p:txBody>
          <a:bodyPr>
            <a:noAutofit/>
          </a:bodyPr>
          <a:lstStyle/>
          <a:p>
            <a:r>
              <a:rPr lang="en-US" sz="1900" dirty="0"/>
              <a:t>Because Casey’s earned income is well below the Substantial Gainful Activity threshold, Casey continues to receive their full CDB benefit.</a:t>
            </a:r>
          </a:p>
        </p:txBody>
      </p:sp>
      <p:pic>
        <p:nvPicPr>
          <p:cNvPr id="6" name="Picture 5" descr="Diner restaurant">
            <a:extLst>
              <a:ext uri="{FF2B5EF4-FFF2-40B4-BE49-F238E27FC236}">
                <a16:creationId xmlns:a16="http://schemas.microsoft.com/office/drawing/2014/main" id="{CF16C825-F143-640A-2125-5CA9257B2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079" y="4060977"/>
            <a:ext cx="3457276" cy="2304288"/>
          </a:xfrm>
          <a:prstGeom prst="rect">
            <a:avLst/>
          </a:prstGeom>
        </p:spPr>
      </p:pic>
    </p:spTree>
    <p:extLst>
      <p:ext uri="{BB962C8B-B14F-4D97-AF65-F5344CB8AC3E}">
        <p14:creationId xmlns:p14="http://schemas.microsoft.com/office/powerpoint/2010/main" val="783390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7D33-0B30-1919-C9BE-5174A5FAB692}"/>
              </a:ext>
            </a:extLst>
          </p:cNvPr>
          <p:cNvSpPr>
            <a:spLocks noGrp="1"/>
          </p:cNvSpPr>
          <p:nvPr>
            <p:ph type="title"/>
          </p:nvPr>
        </p:nvSpPr>
        <p:spPr>
          <a:xfrm>
            <a:off x="521208" y="978408"/>
            <a:ext cx="11155680" cy="1012438"/>
          </a:xfrm>
        </p:spPr>
        <p:txBody>
          <a:bodyPr/>
          <a:lstStyle/>
          <a:p>
            <a:r>
              <a:rPr lang="en-US" dirty="0"/>
              <a:t>Example: Casey as a graduate</a:t>
            </a:r>
          </a:p>
        </p:txBody>
      </p:sp>
      <p:sp>
        <p:nvSpPr>
          <p:cNvPr id="3" name="Content Placeholder 2">
            <a:extLst>
              <a:ext uri="{FF2B5EF4-FFF2-40B4-BE49-F238E27FC236}">
                <a16:creationId xmlns:a16="http://schemas.microsoft.com/office/drawing/2014/main" id="{5EFD9482-4B85-B1D2-E992-54C1BAD3437D}"/>
              </a:ext>
            </a:extLst>
          </p:cNvPr>
          <p:cNvSpPr>
            <a:spLocks noGrp="1"/>
          </p:cNvSpPr>
          <p:nvPr>
            <p:ph sz="half" idx="1"/>
          </p:nvPr>
        </p:nvSpPr>
        <p:spPr>
          <a:xfrm>
            <a:off x="521207" y="1990846"/>
            <a:ext cx="5786995" cy="4355090"/>
          </a:xfrm>
        </p:spPr>
        <p:txBody>
          <a:bodyPr>
            <a:normAutofit fontScale="92500" lnSpcReduction="10000"/>
          </a:bodyPr>
          <a:lstStyle/>
          <a:p>
            <a:r>
              <a:rPr lang="en-US" sz="2000" dirty="0"/>
              <a:t>Casey continues to work at the diner after graduation.  Their hours increase and they get a pay raise until they are earning approximately between $1,000 and $1,250 per month.</a:t>
            </a:r>
          </a:p>
          <a:p>
            <a:r>
              <a:rPr lang="en-US" sz="2000" dirty="0"/>
              <a:t>For every month that Casey earns more than $1,160, they accumulate a Trial Work Month. </a:t>
            </a:r>
          </a:p>
          <a:p>
            <a:r>
              <a:rPr lang="en-US" sz="2000" dirty="0"/>
              <a:t>When they have accumulated 9 Trial Work Months in a rolling 60-month period, they will have completed their Trial Work phase.</a:t>
            </a:r>
          </a:p>
          <a:p>
            <a:r>
              <a:rPr lang="en-US" sz="2000" dirty="0"/>
              <a:t>Subsequently, they will retain their CDB eligibility for 36 months, but will only receive cash in the months that their earned income is below the SGA threshold.</a:t>
            </a:r>
          </a:p>
        </p:txBody>
      </p:sp>
      <p:sp>
        <p:nvSpPr>
          <p:cNvPr id="4" name="Content Placeholder 3">
            <a:extLst>
              <a:ext uri="{FF2B5EF4-FFF2-40B4-BE49-F238E27FC236}">
                <a16:creationId xmlns:a16="http://schemas.microsoft.com/office/drawing/2014/main" id="{A84108F9-3230-87D4-2562-8418ADE5714C}"/>
              </a:ext>
            </a:extLst>
          </p:cNvPr>
          <p:cNvSpPr>
            <a:spLocks noGrp="1"/>
          </p:cNvSpPr>
          <p:nvPr>
            <p:ph sz="half" idx="2"/>
          </p:nvPr>
        </p:nvSpPr>
        <p:spPr>
          <a:xfrm>
            <a:off x="6458673" y="1990846"/>
            <a:ext cx="5474825" cy="1438154"/>
          </a:xfrm>
        </p:spPr>
        <p:txBody>
          <a:bodyPr>
            <a:normAutofit fontScale="92500" lnSpcReduction="10000"/>
          </a:bodyPr>
          <a:lstStyle/>
          <a:p>
            <a:r>
              <a:rPr lang="en-US" sz="1900" dirty="0"/>
              <a:t>From month 37, if Casey’s earned income stays below the SGA threshold, they will retain their eligibility for their CDB benefit.  If the earned income exceeds </a:t>
            </a:r>
            <a:r>
              <a:rPr lang="en-US" sz="2100" dirty="0"/>
              <a:t>that</a:t>
            </a:r>
            <a:r>
              <a:rPr lang="en-US" sz="1900" dirty="0"/>
              <a:t> threshold, they will not.</a:t>
            </a:r>
          </a:p>
        </p:txBody>
      </p:sp>
      <p:pic>
        <p:nvPicPr>
          <p:cNvPr id="6" name="Content Placeholder 5" descr="Person standing on cliff above ocean">
            <a:extLst>
              <a:ext uri="{FF2B5EF4-FFF2-40B4-BE49-F238E27FC236}">
                <a16:creationId xmlns:a16="http://schemas.microsoft.com/office/drawing/2014/main" id="{29A27144-F39F-0BEA-D521-0785E060400B}"/>
              </a:ext>
            </a:extLst>
          </p:cNvPr>
          <p:cNvPicPr>
            <a:picLocks noChangeAspect="1"/>
          </p:cNvPicPr>
          <p:nvPr/>
        </p:nvPicPr>
        <p:blipFill>
          <a:blip r:embed="rId2">
            <a:extLst>
              <a:ext uri="{28A0092B-C50C-407E-A947-70E740481C1C}">
                <a14:useLocalDpi xmlns:a14="http://schemas.microsoft.com/office/drawing/2010/main" val="0"/>
              </a:ext>
            </a:extLst>
          </a:blip>
          <a:srcRect l="32921" r="24520" b="26123"/>
          <a:stretch/>
        </p:blipFill>
        <p:spPr>
          <a:xfrm>
            <a:off x="9109275" y="3429000"/>
            <a:ext cx="2199191" cy="2544983"/>
          </a:xfrm>
          <a:prstGeom prst="rect">
            <a:avLst/>
          </a:prstGeom>
        </p:spPr>
      </p:pic>
      <p:sp>
        <p:nvSpPr>
          <p:cNvPr id="7" name="Rectangle 6">
            <a:extLst>
              <a:ext uri="{FF2B5EF4-FFF2-40B4-BE49-F238E27FC236}">
                <a16:creationId xmlns:a16="http://schemas.microsoft.com/office/drawing/2014/main" id="{FD28C6FC-529C-C824-769E-E141263F9581}"/>
              </a:ext>
            </a:extLst>
          </p:cNvPr>
          <p:cNvSpPr/>
          <p:nvPr/>
        </p:nvSpPr>
        <p:spPr>
          <a:xfrm rot="19022636">
            <a:off x="6158976" y="3871487"/>
            <a:ext cx="3238420"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Informed Choice</a:t>
            </a:r>
          </a:p>
        </p:txBody>
      </p:sp>
    </p:spTree>
    <p:extLst>
      <p:ext uri="{BB962C8B-B14F-4D97-AF65-F5344CB8AC3E}">
        <p14:creationId xmlns:p14="http://schemas.microsoft.com/office/powerpoint/2010/main" val="2412095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028-43F3-42F3-9E30-211014821A29}"/>
              </a:ext>
            </a:extLst>
          </p:cNvPr>
          <p:cNvSpPr>
            <a:spLocks noGrp="1"/>
          </p:cNvSpPr>
          <p:nvPr>
            <p:ph type="title"/>
          </p:nvPr>
        </p:nvSpPr>
        <p:spPr/>
        <p:txBody>
          <a:bodyPr/>
          <a:lstStyle/>
          <a:p>
            <a:r>
              <a:rPr lang="en-US" dirty="0"/>
              <a:t>How can ABLE accounts help?</a:t>
            </a:r>
          </a:p>
        </p:txBody>
      </p:sp>
      <p:sp>
        <p:nvSpPr>
          <p:cNvPr id="3" name="Content Placeholder 2">
            <a:extLst>
              <a:ext uri="{FF2B5EF4-FFF2-40B4-BE49-F238E27FC236}">
                <a16:creationId xmlns:a16="http://schemas.microsoft.com/office/drawing/2014/main" id="{712DBD23-F04D-9620-710C-D5E0A8BFD3F5}"/>
              </a:ext>
            </a:extLst>
          </p:cNvPr>
          <p:cNvSpPr>
            <a:spLocks noGrp="1"/>
          </p:cNvSpPr>
          <p:nvPr>
            <p:ph idx="1"/>
          </p:nvPr>
        </p:nvSpPr>
        <p:spPr>
          <a:xfrm>
            <a:off x="521208" y="1956122"/>
            <a:ext cx="7280129" cy="4653022"/>
          </a:xfrm>
        </p:spPr>
        <p:txBody>
          <a:bodyPr/>
          <a:lstStyle/>
          <a:p>
            <a:r>
              <a:rPr lang="en-US" sz="2000" dirty="0"/>
              <a:t>Both SSI and Medicaid are means-tested benefits, so eligibility requires limited financial assets. </a:t>
            </a:r>
          </a:p>
          <a:p>
            <a:r>
              <a:rPr lang="en-US" sz="2000" dirty="0"/>
              <a:t>While a PASS can exclude financial assets from consideration, a PASS can fund only employment goals and is useful only while those goals are in progress.</a:t>
            </a:r>
          </a:p>
          <a:p>
            <a:r>
              <a:rPr lang="en-US" sz="2000" dirty="0"/>
              <a:t>ABLE can exclude financial assets from SSI and Medicaid eligibility consideration throughout the person’s lifetime.</a:t>
            </a:r>
          </a:p>
          <a:p>
            <a:r>
              <a:rPr lang="en-US" sz="2000" dirty="0"/>
              <a:t>The person with a disability is both the owner and beneficiary of her/his ABLE account, although they can give access permission to another.</a:t>
            </a:r>
          </a:p>
          <a:p>
            <a:r>
              <a:rPr lang="en-US" sz="2000" dirty="0"/>
              <a:t>A person may contribute themselves or have others contribute on their behalf up to $19,000 per year to an ABLE account.</a:t>
            </a:r>
          </a:p>
          <a:p>
            <a:endParaRPr lang="en-US" sz="2000" dirty="0"/>
          </a:p>
          <a:p>
            <a:endParaRPr lang="en-US" sz="2000" dirty="0"/>
          </a:p>
          <a:p>
            <a:endParaRPr lang="en-US" dirty="0"/>
          </a:p>
        </p:txBody>
      </p:sp>
    </p:spTree>
    <p:extLst>
      <p:ext uri="{BB962C8B-B14F-4D97-AF65-F5344CB8AC3E}">
        <p14:creationId xmlns:p14="http://schemas.microsoft.com/office/powerpoint/2010/main" val="420026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C7451E-4456-BFBB-0C39-39226725FA0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94BC8-B39E-ED0E-528B-18D450792BFF}"/>
              </a:ext>
            </a:extLst>
          </p:cNvPr>
          <p:cNvSpPr>
            <a:spLocks noGrp="1"/>
          </p:cNvSpPr>
          <p:nvPr>
            <p:ph type="title"/>
          </p:nvPr>
        </p:nvSpPr>
        <p:spPr>
          <a:xfrm>
            <a:off x="521208" y="978408"/>
            <a:ext cx="6300216" cy="1325880"/>
          </a:xfrm>
        </p:spPr>
        <p:txBody>
          <a:bodyPr>
            <a:normAutofit/>
          </a:bodyPr>
          <a:lstStyle/>
          <a:p>
            <a:pPr>
              <a:lnSpc>
                <a:spcPct val="90000"/>
              </a:lnSpc>
            </a:pPr>
            <a:r>
              <a:rPr lang="en-US" dirty="0"/>
              <a:t>How can ABLE accounts help?</a:t>
            </a:r>
          </a:p>
        </p:txBody>
      </p:sp>
      <p:sp>
        <p:nvSpPr>
          <p:cNvPr id="22" name="Rectangle 2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 name="Picture 4" descr="Financial profit graph">
            <a:extLst>
              <a:ext uri="{FF2B5EF4-FFF2-40B4-BE49-F238E27FC236}">
                <a16:creationId xmlns:a16="http://schemas.microsoft.com/office/drawing/2014/main" id="{1ECB074C-0895-DCA9-2E53-9E823E554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7" y="2429691"/>
            <a:ext cx="4895391" cy="3916313"/>
          </a:xfrm>
          <a:prstGeom prst="rect">
            <a:avLst/>
          </a:prstGeom>
        </p:spPr>
      </p:pic>
      <p:sp>
        <p:nvSpPr>
          <p:cNvPr id="3" name="Content Placeholder 2">
            <a:extLst>
              <a:ext uri="{FF2B5EF4-FFF2-40B4-BE49-F238E27FC236}">
                <a16:creationId xmlns:a16="http://schemas.microsoft.com/office/drawing/2014/main" id="{146A3521-D8D9-608F-32BD-4E69087B1676}"/>
              </a:ext>
            </a:extLst>
          </p:cNvPr>
          <p:cNvSpPr>
            <a:spLocks noGrp="1"/>
          </p:cNvSpPr>
          <p:nvPr>
            <p:ph idx="1"/>
          </p:nvPr>
        </p:nvSpPr>
        <p:spPr>
          <a:xfrm>
            <a:off x="6447099" y="1088136"/>
            <a:ext cx="5220645" cy="5257800"/>
          </a:xfrm>
        </p:spPr>
        <p:txBody>
          <a:bodyPr>
            <a:normAutofit lnSpcReduction="10000"/>
          </a:bodyPr>
          <a:lstStyle/>
          <a:p>
            <a:pPr>
              <a:lnSpc>
                <a:spcPct val="100000"/>
              </a:lnSpc>
            </a:pPr>
            <a:r>
              <a:rPr lang="en-US" sz="2000" dirty="0"/>
              <a:t>Under current law, workers with a disability who do not contribute to any employer-sponsored retirement plan may contribute and additional amount to an ABLE equal to the lesser of the Federal Poverty Level or their entire earned income.  This provision is set to expire at the end of 2025</a:t>
            </a:r>
          </a:p>
          <a:p>
            <a:pPr>
              <a:lnSpc>
                <a:spcPct val="100000"/>
              </a:lnSpc>
            </a:pPr>
            <a:r>
              <a:rPr lang="en-US" sz="2000" dirty="0"/>
              <a:t>A person can have up to $100,000 in an ABLE account and still receive SSI.  If the account exceeds $100,000, SSI payments are suspended until the account value decreases.</a:t>
            </a:r>
          </a:p>
          <a:p>
            <a:pPr>
              <a:lnSpc>
                <a:spcPct val="100000"/>
              </a:lnSpc>
            </a:pPr>
            <a:r>
              <a:rPr lang="en-US" sz="2000" dirty="0"/>
              <a:t>ABLE account assets are never considered for Medicaid eligibility purposes.</a:t>
            </a:r>
          </a:p>
          <a:p>
            <a:pPr>
              <a:lnSpc>
                <a:spcPct val="100000"/>
              </a:lnSpc>
            </a:pPr>
            <a:r>
              <a:rPr lang="en-US" sz="2000" dirty="0"/>
              <a:t>Funds in an ABLE account can be invested, and investment returns grow on a tax deferred basis, similar to a Roth account.</a:t>
            </a:r>
          </a:p>
          <a:p>
            <a:pPr>
              <a:lnSpc>
                <a:spcPct val="100000"/>
              </a:lnSpc>
            </a:pPr>
            <a:endParaRPr lang="en-US" sz="1500" dirty="0"/>
          </a:p>
        </p:txBody>
      </p:sp>
    </p:spTree>
    <p:extLst>
      <p:ext uri="{BB962C8B-B14F-4D97-AF65-F5344CB8AC3E}">
        <p14:creationId xmlns:p14="http://schemas.microsoft.com/office/powerpoint/2010/main" val="8886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FB6BB-BF25-2DAE-E5C4-304F874A6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0BABA-E44B-F8FE-ED3E-AF97BA794D61}"/>
              </a:ext>
            </a:extLst>
          </p:cNvPr>
          <p:cNvSpPr>
            <a:spLocks noGrp="1"/>
          </p:cNvSpPr>
          <p:nvPr>
            <p:ph type="title"/>
          </p:nvPr>
        </p:nvSpPr>
        <p:spPr/>
        <p:txBody>
          <a:bodyPr/>
          <a:lstStyle/>
          <a:p>
            <a:r>
              <a:rPr lang="en-US" dirty="0"/>
              <a:t>How can ABLE accounts help?</a:t>
            </a:r>
          </a:p>
        </p:txBody>
      </p:sp>
      <p:sp>
        <p:nvSpPr>
          <p:cNvPr id="3" name="Content Placeholder 2">
            <a:extLst>
              <a:ext uri="{FF2B5EF4-FFF2-40B4-BE49-F238E27FC236}">
                <a16:creationId xmlns:a16="http://schemas.microsoft.com/office/drawing/2014/main" id="{38C33F14-78D4-AA4A-EC90-445115B721C4}"/>
              </a:ext>
            </a:extLst>
          </p:cNvPr>
          <p:cNvSpPr>
            <a:spLocks noGrp="1"/>
          </p:cNvSpPr>
          <p:nvPr>
            <p:ph idx="1"/>
          </p:nvPr>
        </p:nvSpPr>
        <p:spPr>
          <a:xfrm>
            <a:off x="521208" y="1956121"/>
            <a:ext cx="7650519" cy="4629873"/>
          </a:xfrm>
        </p:spPr>
        <p:txBody>
          <a:bodyPr>
            <a:normAutofit/>
          </a:bodyPr>
          <a:lstStyle/>
          <a:p>
            <a:r>
              <a:rPr lang="en-US" sz="2400" dirty="0"/>
              <a:t>Funds can be withdrawn for a wide range of “Qualified Disability Expenses,” and the withdrawal will not be taxed. QDEs may include:</a:t>
            </a:r>
          </a:p>
          <a:p>
            <a:pPr lvl="1"/>
            <a:r>
              <a:rPr lang="en-US" sz="2000" dirty="0"/>
              <a:t>Education and training </a:t>
            </a:r>
          </a:p>
          <a:p>
            <a:pPr lvl="1"/>
            <a:r>
              <a:rPr lang="en-US" sz="2000" dirty="0"/>
              <a:t>Technology</a:t>
            </a:r>
          </a:p>
          <a:p>
            <a:pPr lvl="1"/>
            <a:r>
              <a:rPr lang="en-US" sz="2000" dirty="0"/>
              <a:t>Medical expenses</a:t>
            </a:r>
          </a:p>
          <a:p>
            <a:pPr lvl="1"/>
            <a:r>
              <a:rPr lang="en-US" sz="2000" dirty="0"/>
              <a:t>Travel</a:t>
            </a:r>
          </a:p>
          <a:p>
            <a:pPr lvl="1"/>
            <a:r>
              <a:rPr lang="en-US" sz="2000" dirty="0"/>
              <a:t>A vehicle or other transportation costs</a:t>
            </a:r>
          </a:p>
          <a:p>
            <a:pPr lvl="1"/>
            <a:r>
              <a:rPr lang="en-US" sz="2000" dirty="0"/>
              <a:t>Housing costs</a:t>
            </a:r>
            <a:endParaRPr lang="en-US" sz="2400" dirty="0"/>
          </a:p>
          <a:p>
            <a:r>
              <a:rPr lang="en-US" sz="2400" dirty="0"/>
              <a:t>If the owner/beneficiary dies, any money remaining in the ABLE may be subject to Medicaid recovery.</a:t>
            </a:r>
          </a:p>
          <a:p>
            <a:endParaRPr lang="en-US" sz="2000" dirty="0"/>
          </a:p>
        </p:txBody>
      </p:sp>
      <p:pic>
        <p:nvPicPr>
          <p:cNvPr id="7" name="Picture 6" descr="Blood pressure cuff on white background">
            <a:extLst>
              <a:ext uri="{FF2B5EF4-FFF2-40B4-BE49-F238E27FC236}">
                <a16:creationId xmlns:a16="http://schemas.microsoft.com/office/drawing/2014/main" id="{1263C9B8-FE2D-5E28-238C-2820728FE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928" y="2563316"/>
            <a:ext cx="2646701" cy="1770927"/>
          </a:xfrm>
          <a:prstGeom prst="rect">
            <a:avLst/>
          </a:prstGeom>
        </p:spPr>
      </p:pic>
      <p:pic>
        <p:nvPicPr>
          <p:cNvPr id="9" name="Picture 8" descr="Hydrogen-powered car being fueled">
            <a:extLst>
              <a:ext uri="{FF2B5EF4-FFF2-40B4-BE49-F238E27FC236}">
                <a16:creationId xmlns:a16="http://schemas.microsoft.com/office/drawing/2014/main" id="{19D8905B-F5FC-7989-088F-1BC1941D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504" y="2764625"/>
            <a:ext cx="2161090" cy="1440727"/>
          </a:xfrm>
          <a:prstGeom prst="rect">
            <a:avLst/>
          </a:prstGeom>
        </p:spPr>
      </p:pic>
      <p:pic>
        <p:nvPicPr>
          <p:cNvPr id="11" name="Picture 10" descr="Cart with luggage">
            <a:extLst>
              <a:ext uri="{FF2B5EF4-FFF2-40B4-BE49-F238E27FC236}">
                <a16:creationId xmlns:a16="http://schemas.microsoft.com/office/drawing/2014/main" id="{1DB679E6-EB69-D7DE-8D54-42E61FAB5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341" y="4024525"/>
            <a:ext cx="2315666" cy="1543777"/>
          </a:xfrm>
          <a:prstGeom prst="rect">
            <a:avLst/>
          </a:prstGeom>
        </p:spPr>
      </p:pic>
      <p:pic>
        <p:nvPicPr>
          <p:cNvPr id="5" name="Picture 4" descr="Person using laptop">
            <a:extLst>
              <a:ext uri="{FF2B5EF4-FFF2-40B4-BE49-F238E27FC236}">
                <a16:creationId xmlns:a16="http://schemas.microsoft.com/office/drawing/2014/main" id="{9410FB5A-7247-FEA5-0507-B67FB7A9E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0216" y="1060923"/>
            <a:ext cx="2315666" cy="1545626"/>
          </a:xfrm>
          <a:prstGeom prst="rect">
            <a:avLst/>
          </a:prstGeom>
        </p:spPr>
      </p:pic>
      <p:pic>
        <p:nvPicPr>
          <p:cNvPr id="13" name="Picture 12" descr="Low angle shot of apartment building">
            <a:extLst>
              <a:ext uri="{FF2B5EF4-FFF2-40B4-BE49-F238E27FC236}">
                <a16:creationId xmlns:a16="http://schemas.microsoft.com/office/drawing/2014/main" id="{9A23B56A-75C9-FB42-2ABB-05A2118DE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9527" y="4451275"/>
            <a:ext cx="2931265" cy="1956121"/>
          </a:xfrm>
          <a:prstGeom prst="rect">
            <a:avLst/>
          </a:prstGeom>
        </p:spPr>
      </p:pic>
    </p:spTree>
    <p:extLst>
      <p:ext uri="{BB962C8B-B14F-4D97-AF65-F5344CB8AC3E}">
        <p14:creationId xmlns:p14="http://schemas.microsoft.com/office/powerpoint/2010/main" val="377277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E0466D-679C-0D93-ECE9-B4EEDF5FBF3C}"/>
              </a:ext>
            </a:extLst>
          </p:cNvPr>
          <p:cNvSpPr>
            <a:spLocks noGrp="1"/>
          </p:cNvSpPr>
          <p:nvPr>
            <p:ph type="title"/>
          </p:nvPr>
        </p:nvSpPr>
        <p:spPr>
          <a:xfrm>
            <a:off x="521208" y="978408"/>
            <a:ext cx="11155680" cy="908265"/>
          </a:xfrm>
        </p:spPr>
        <p:txBody>
          <a:bodyPr>
            <a:normAutofit/>
          </a:bodyPr>
          <a:lstStyle/>
          <a:p>
            <a:r>
              <a:rPr lang="en-US" dirty="0"/>
              <a:t>To summarize:</a:t>
            </a: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6FB18455-757E-16DB-5D7D-A292483AEF6B}"/>
              </a:ext>
            </a:extLst>
          </p:cNvPr>
          <p:cNvGraphicFramePr>
            <a:graphicFrameLocks noGrp="1"/>
          </p:cNvGraphicFramePr>
          <p:nvPr>
            <p:ph idx="1"/>
            <p:extLst>
              <p:ext uri="{D42A27DB-BD31-4B8C-83A1-F6EECF244321}">
                <p14:modId xmlns:p14="http://schemas.microsoft.com/office/powerpoint/2010/main" val="820335950"/>
              </p:ext>
            </p:extLst>
          </p:nvPr>
        </p:nvGraphicFramePr>
        <p:xfrm>
          <a:off x="320836" y="2060375"/>
          <a:ext cx="11550328" cy="4308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100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Yellow question mark">
            <a:extLst>
              <a:ext uri="{FF2B5EF4-FFF2-40B4-BE49-F238E27FC236}">
                <a16:creationId xmlns:a16="http://schemas.microsoft.com/office/drawing/2014/main" id="{D4CED8A1-10BA-8DE1-B82A-B7279217C5F5}"/>
              </a:ext>
            </a:extLst>
          </p:cNvPr>
          <p:cNvPicPr>
            <a:picLocks noChangeAspect="1"/>
          </p:cNvPicPr>
          <p:nvPr/>
        </p:nvPicPr>
        <p:blipFill>
          <a:blip r:embed="rId2"/>
          <a:srcRect r="-1" b="6226"/>
          <a:stretch/>
        </p:blipFill>
        <p:spPr>
          <a:xfrm>
            <a:off x="20" y="10"/>
            <a:ext cx="12188932" cy="6857990"/>
          </a:xfrm>
          <a:prstGeom prst="rect">
            <a:avLst/>
          </a:prstGeom>
        </p:spPr>
      </p:pic>
      <p:sp>
        <p:nvSpPr>
          <p:cNvPr id="15" name="Rectangle 14">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F2310C-C463-31EA-7FA2-362DD86ABF6A}"/>
              </a:ext>
            </a:extLst>
          </p:cNvPr>
          <p:cNvSpPr>
            <a:spLocks noGrp="1"/>
          </p:cNvSpPr>
          <p:nvPr>
            <p:ph type="title"/>
          </p:nvPr>
        </p:nvSpPr>
        <p:spPr>
          <a:xfrm>
            <a:off x="517870" y="978407"/>
            <a:ext cx="5021182" cy="3309511"/>
          </a:xfrm>
        </p:spPr>
        <p:txBody>
          <a:bodyPr vert="horz" lIns="91440" tIns="45720" rIns="91440" bIns="45720" rtlCol="0" anchor="t">
            <a:normAutofit/>
          </a:bodyPr>
          <a:lstStyle/>
          <a:p>
            <a:r>
              <a:rPr lang="en-US" sz="6000" dirty="0">
                <a:solidFill>
                  <a:srgbClr val="FFFFFF"/>
                </a:solidFill>
              </a:rPr>
              <a:t>Questions?</a:t>
            </a:r>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334519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0811AC-4E66-D96C-CCC3-EA4ACE0B878B}"/>
              </a:ext>
            </a:extLst>
          </p:cNvPr>
          <p:cNvSpPr>
            <a:spLocks noGrp="1"/>
          </p:cNvSpPr>
          <p:nvPr>
            <p:ph type="title"/>
          </p:nvPr>
        </p:nvSpPr>
        <p:spPr>
          <a:xfrm>
            <a:off x="521208" y="978408"/>
            <a:ext cx="6281928" cy="1463040"/>
          </a:xfrm>
        </p:spPr>
        <p:txBody>
          <a:bodyPr>
            <a:normAutofit/>
          </a:bodyPr>
          <a:lstStyle/>
          <a:p>
            <a:r>
              <a:rPr lang="en-US" dirty="0"/>
              <a:t>For more information contact:</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4F4083-F489-C339-6113-FDB72DD24EBF}"/>
              </a:ext>
            </a:extLst>
          </p:cNvPr>
          <p:cNvSpPr>
            <a:spLocks noGrp="1"/>
          </p:cNvSpPr>
          <p:nvPr>
            <p:ph idx="1"/>
          </p:nvPr>
        </p:nvSpPr>
        <p:spPr>
          <a:xfrm>
            <a:off x="521208" y="2578608"/>
            <a:ext cx="6281928" cy="3767328"/>
          </a:xfrm>
        </p:spPr>
        <p:txBody>
          <a:bodyPr>
            <a:normAutofit/>
          </a:bodyPr>
          <a:lstStyle/>
          <a:p>
            <a:pPr marL="0" indent="0">
              <a:buNone/>
            </a:pPr>
            <a:r>
              <a:rPr lang="en-US" dirty="0"/>
              <a:t>Alexandra Baig, MBA, CFP®, ChSNC®, NSSA®, CWIP®</a:t>
            </a:r>
          </a:p>
          <a:p>
            <a:pPr marL="0" indent="0">
              <a:buNone/>
            </a:pPr>
            <a:r>
              <a:rPr lang="en-US" dirty="0"/>
              <a:t>Pathways to Benefits, LLC</a:t>
            </a:r>
          </a:p>
          <a:p>
            <a:pPr marL="0" indent="0">
              <a:buNone/>
            </a:pPr>
            <a:r>
              <a:rPr lang="en-US" dirty="0">
                <a:hlinkClick r:id="rId2"/>
              </a:rPr>
              <a:t>alexandra@pathwaystobenefits.com</a:t>
            </a:r>
            <a:endParaRPr lang="en-US" dirty="0"/>
          </a:p>
          <a:p>
            <a:pPr marL="0" indent="0">
              <a:buNone/>
            </a:pPr>
            <a:r>
              <a:rPr lang="en-US" dirty="0">
                <a:hlinkClick r:id="rId3"/>
              </a:rPr>
              <a:t>https://www.pathwaystobenefits.com</a:t>
            </a:r>
            <a:endParaRPr lang="en-US" dirty="0"/>
          </a:p>
        </p:txBody>
      </p:sp>
      <p:pic>
        <p:nvPicPr>
          <p:cNvPr id="7" name="Graphic 6" descr="Envelope">
            <a:extLst>
              <a:ext uri="{FF2B5EF4-FFF2-40B4-BE49-F238E27FC236}">
                <a16:creationId xmlns:a16="http://schemas.microsoft.com/office/drawing/2014/main" id="{FC247BCA-0ADA-2363-6663-A78500AD5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7197" y="582730"/>
            <a:ext cx="4356461" cy="4336512"/>
          </a:xfrm>
          <a:prstGeom prst="rect">
            <a:avLst/>
          </a:prstGeom>
        </p:spPr>
      </p:pic>
    </p:spTree>
    <p:extLst>
      <p:ext uri="{BB962C8B-B14F-4D97-AF65-F5344CB8AC3E}">
        <p14:creationId xmlns:p14="http://schemas.microsoft.com/office/powerpoint/2010/main" val="279432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1DAF52-68B0-31EA-5A7D-3990DDFB8A44}"/>
              </a:ext>
            </a:extLst>
          </p:cNvPr>
          <p:cNvSpPr>
            <a:spLocks noGrp="1"/>
          </p:cNvSpPr>
          <p:nvPr>
            <p:ph type="title"/>
          </p:nvPr>
        </p:nvSpPr>
        <p:spPr>
          <a:xfrm>
            <a:off x="521208" y="978408"/>
            <a:ext cx="8686800" cy="1463040"/>
          </a:xfrm>
        </p:spPr>
        <p:txBody>
          <a:bodyPr>
            <a:normAutofit/>
          </a:bodyPr>
          <a:lstStyle/>
          <a:p>
            <a:pPr>
              <a:lnSpc>
                <a:spcPct val="90000"/>
              </a:lnSpc>
            </a:pPr>
            <a:r>
              <a:rPr lang="en-US" sz="3100" dirty="0"/>
              <a:t>Adult eligibility for Disability Benefits hinges on the limited capacity to earn income</a:t>
            </a:r>
          </a:p>
        </p:txBody>
      </p:sp>
      <p:sp>
        <p:nvSpPr>
          <p:cNvPr id="11" name="Rectangle 10">
            <a:extLst>
              <a:ext uri="{FF2B5EF4-FFF2-40B4-BE49-F238E27FC236}">
                <a16:creationId xmlns:a16="http://schemas.microsoft.com/office/drawing/2014/main" id="{4BF74692-AE31-4A00-B5F9-994E8D51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2A853F8D-EAB8-F490-EE36-CBB04ECA261C}"/>
              </a:ext>
            </a:extLst>
          </p:cNvPr>
          <p:cNvGraphicFramePr>
            <a:graphicFrameLocks noGrp="1"/>
          </p:cNvGraphicFramePr>
          <p:nvPr>
            <p:ph idx="1"/>
            <p:extLst>
              <p:ext uri="{D42A27DB-BD31-4B8C-83A1-F6EECF244321}">
                <p14:modId xmlns:p14="http://schemas.microsoft.com/office/powerpoint/2010/main" val="4050877813"/>
              </p:ext>
            </p:extLst>
          </p:nvPr>
        </p:nvGraphicFramePr>
        <p:xfrm>
          <a:off x="671170" y="2016550"/>
          <a:ext cx="9653447" cy="4560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014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74FF0-8945-1A3F-D033-8A1985B347B0}"/>
              </a:ext>
            </a:extLst>
          </p:cNvPr>
          <p:cNvSpPr>
            <a:spLocks noGrp="1"/>
          </p:cNvSpPr>
          <p:nvPr>
            <p:ph type="title"/>
          </p:nvPr>
        </p:nvSpPr>
        <p:spPr>
          <a:xfrm>
            <a:off x="521208" y="978408"/>
            <a:ext cx="11155680" cy="908265"/>
          </a:xfrm>
        </p:spPr>
        <p:txBody>
          <a:bodyPr/>
          <a:lstStyle/>
          <a:p>
            <a:r>
              <a:rPr lang="en-US" dirty="0"/>
              <a:t>Academic Resources</a:t>
            </a:r>
          </a:p>
        </p:txBody>
      </p:sp>
      <p:sp>
        <p:nvSpPr>
          <p:cNvPr id="3" name="Content Placeholder 2">
            <a:extLst>
              <a:ext uri="{FF2B5EF4-FFF2-40B4-BE49-F238E27FC236}">
                <a16:creationId xmlns:a16="http://schemas.microsoft.com/office/drawing/2014/main" id="{7A87B0D2-0856-DE55-5833-9386C36D3609}"/>
              </a:ext>
            </a:extLst>
          </p:cNvPr>
          <p:cNvSpPr>
            <a:spLocks noGrp="1"/>
          </p:cNvSpPr>
          <p:nvPr>
            <p:ph idx="1"/>
          </p:nvPr>
        </p:nvSpPr>
        <p:spPr>
          <a:xfrm>
            <a:off x="521208" y="1886673"/>
            <a:ext cx="11155680" cy="4459263"/>
          </a:xfrm>
        </p:spPr>
        <p:txBody>
          <a:bodyPr>
            <a:normAutofit fontScale="85000" lnSpcReduction="10000"/>
          </a:bodyPr>
          <a:lstStyle/>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Brooke, V., &amp; McDonough, J. T. (n.d.).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The Facts Ma’am, Just the Facts</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a:t>
            </a:r>
          </a:p>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Gelber, A., Moore, T. J., &amp; Strand, A. (2017). The Effect of Disability Insurance Payments on Beneficiaries’ Earnings.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American Economic Journal: Economic Policy</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9</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(3), 229–261. </a:t>
            </a:r>
            <a:r>
              <a:rPr lang="en-US" sz="18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2"/>
              </a:rPr>
              <a:t>https://doi.org/10.1257/pol.20160014</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Goda, G. S., Shoven, J. B., &amp; Slavov, S. N. (2019). Work incentives in the Social Security Disability benefit formula.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Journal of Pension Economics and Finance</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18</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(2), 165–189. </a:t>
            </a:r>
            <a:r>
              <a:rPr lang="en-US" sz="18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3"/>
              </a:rPr>
              <a:t>https://doi.org/10.1017/S1474747218000136</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Hanophy, J. (2012). Testimony of the Council of State Administrators of Vocational Rehabilitation (CSAVR) on work incentives in social security disability programs.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Journal of Vocational Rehabilitation</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36</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(1), 13–20. </a:t>
            </a:r>
            <a:r>
              <a:rPr lang="en-US" sz="18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4"/>
              </a:rPr>
              <a:t>https://doi.org/10.3233/JVR-2012-0578</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Hanson, A., Dillahunt-Aspillaga, C. J., &amp; Smith, T. J. (2019). Ticket utilization and implementation: Investigating use patterns of the Ticket to Work program from the consumer’s perspective.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Journal of Vocational Rehabilitation</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51</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(1), 99–110. </a:t>
            </a:r>
            <a:r>
              <a:rPr lang="en-US" sz="18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5"/>
              </a:rPr>
              <a:t>https://doi.org/10.3233/JVR-191029</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Iwanaga, K., Wehman, P., Brooke, V., Avellone, L., &amp; Taylor, J. (2021). Evaluating the Effect of Work Incentives Benefits Counseling on Employment Outcomes of Transition-Age and Young Adult Supplemental Security Income Recipients with Intellectual Disabilities: A Case Control Study.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Journal of Occupational Rehabilitation</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800" i="1" kern="100" dirty="0">
                <a:effectLst/>
                <a:latin typeface="Aptos" panose="020B0004020202020204" pitchFamily="34" charset="0"/>
                <a:ea typeface="DengXian" panose="02010600030101010101" pitchFamily="2" charset="-122"/>
                <a:cs typeface="Times New Roman" panose="02020603050405020304" pitchFamily="18" charset="0"/>
              </a:rPr>
              <a:t>31</a:t>
            </a: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(3), 581–591. </a:t>
            </a:r>
            <a:r>
              <a:rPr lang="en-US" sz="18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6"/>
              </a:rPr>
              <a:t>https://doi.org/10.1007/s10926-020-09950-7</a:t>
            </a: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419496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C5B3-23E8-D84D-2CA0-8A2E54EF0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C3AE5-F74B-BF4F-5C79-C4B81CA6018E}"/>
              </a:ext>
            </a:extLst>
          </p:cNvPr>
          <p:cNvSpPr>
            <a:spLocks noGrp="1"/>
          </p:cNvSpPr>
          <p:nvPr>
            <p:ph type="title"/>
          </p:nvPr>
        </p:nvSpPr>
        <p:spPr>
          <a:xfrm>
            <a:off x="521208" y="978408"/>
            <a:ext cx="11155680" cy="908265"/>
          </a:xfrm>
        </p:spPr>
        <p:txBody>
          <a:bodyPr/>
          <a:lstStyle/>
          <a:p>
            <a:r>
              <a:rPr lang="en-US" dirty="0"/>
              <a:t>Academic Resources</a:t>
            </a:r>
          </a:p>
        </p:txBody>
      </p:sp>
      <p:sp>
        <p:nvSpPr>
          <p:cNvPr id="3" name="Content Placeholder 2">
            <a:extLst>
              <a:ext uri="{FF2B5EF4-FFF2-40B4-BE49-F238E27FC236}">
                <a16:creationId xmlns:a16="http://schemas.microsoft.com/office/drawing/2014/main" id="{CF67B734-4A86-2747-4F83-C45C05FC12D4}"/>
              </a:ext>
            </a:extLst>
          </p:cNvPr>
          <p:cNvSpPr>
            <a:spLocks noGrp="1"/>
          </p:cNvSpPr>
          <p:nvPr>
            <p:ph idx="1"/>
          </p:nvPr>
        </p:nvSpPr>
        <p:spPr>
          <a:xfrm>
            <a:off x="521208" y="1886673"/>
            <a:ext cx="11155680" cy="4459263"/>
          </a:xfrm>
        </p:spPr>
        <p:txBody>
          <a:bodyPr>
            <a:normAutofit fontScale="85000" lnSpcReduction="20000"/>
          </a:bodyPr>
          <a:lstStyle/>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Kaya, C., Bishop, M., &amp; Torres, A. (2023). The Impact of Work Incentives Benefits Counseling on Employment Outcomes: A National Vocational Rehabilitation Study.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Journal of Occupational Rehabilitation</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33</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(3), 538–549. </a:t>
            </a:r>
            <a:r>
              <a:rPr lang="en-US" sz="19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2"/>
              </a:rPr>
              <a:t>https://doi.org/10.1007/s10926-022-10092-1</a:t>
            </a:r>
            <a:endParaRPr lang="en-US" sz="19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Kost, A. R. (2025).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How Financial Incentives Induce Disability Insurance Recipients to Return to Work</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a:t>
            </a:r>
          </a:p>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Kregel, J., &amp; O’Mara, S. (2011). Work Incentive Counseling as a workplace support.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Journal of Vocational Rehabilitation</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35</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(2), 73–83. </a:t>
            </a:r>
            <a:r>
              <a:rPr lang="en-US" sz="19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3"/>
              </a:rPr>
              <a:t>https://doi.org/10.3233/JVR-2011-0555</a:t>
            </a:r>
            <a:endParaRPr lang="en-US" sz="19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Nazarov, Z. E. (2016). Can Benefits and Work Incentives Counseling be a Path to Future Economic Self-Sufficiency for Individuals with Disabilities?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Journal of Labor Research</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37</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(2), 211–234. </a:t>
            </a:r>
            <a:r>
              <a:rPr lang="en-US" sz="19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4"/>
              </a:rPr>
              <a:t>https://doi.org/10.1007/s12122-016-9223-6</a:t>
            </a:r>
            <a:endParaRPr lang="en-US" sz="19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Persons with a Disability: Labor Force Characteristics—2024</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(n.d.).</a:t>
            </a:r>
          </a:p>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Russell, D. (2012). Testimony on work incentives in Social Security Disability Programs.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Journal of Vocational Rehabilitation</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36</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(1), 33–37. </a:t>
            </a:r>
            <a:r>
              <a:rPr lang="en-US" sz="19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5"/>
              </a:rPr>
              <a:t>https://doi.org/10.3233/JVR-2012-0580</a:t>
            </a:r>
            <a:endParaRPr lang="en-US" sz="19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buNone/>
            </a:pP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Weathers, R. R., &amp; Hemmeter, J. (2011). The impact of changing financial work incentives on the earnings of Social Security Disability Insurance (SSDI) beneficiaries.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Journal of Policy Analysis and Management</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 </a:t>
            </a:r>
            <a:r>
              <a:rPr lang="en-US" sz="1900" i="1" kern="100" dirty="0">
                <a:effectLst/>
                <a:latin typeface="Aptos" panose="020B0004020202020204" pitchFamily="34" charset="0"/>
                <a:ea typeface="DengXian" panose="02010600030101010101" pitchFamily="2" charset="-122"/>
                <a:cs typeface="Times New Roman" panose="02020603050405020304" pitchFamily="18" charset="0"/>
              </a:rPr>
              <a:t>30</a:t>
            </a:r>
            <a:r>
              <a:rPr lang="en-US" sz="1900" kern="100" dirty="0">
                <a:effectLst/>
                <a:latin typeface="Aptos" panose="020B0004020202020204" pitchFamily="34" charset="0"/>
                <a:ea typeface="DengXian" panose="02010600030101010101" pitchFamily="2" charset="-122"/>
                <a:cs typeface="Times New Roman" panose="02020603050405020304" pitchFamily="18" charset="0"/>
              </a:rPr>
              <a:t>(4), 708–728. </a:t>
            </a:r>
            <a:r>
              <a:rPr lang="en-US" sz="1900" u="sng" kern="100" dirty="0">
                <a:solidFill>
                  <a:srgbClr val="467886"/>
                </a:solidFill>
                <a:effectLst/>
                <a:latin typeface="Aptos" panose="020B0004020202020204" pitchFamily="34" charset="0"/>
                <a:ea typeface="DengXian" panose="02010600030101010101" pitchFamily="2" charset="-122"/>
                <a:cs typeface="Times New Roman" panose="02020603050405020304" pitchFamily="18" charset="0"/>
                <a:hlinkClick r:id="rId6"/>
              </a:rPr>
              <a:t>https://doi.org/10.1002/pam.20611</a:t>
            </a:r>
            <a:endParaRPr lang="en-US" sz="19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a:r>
              <a:rPr lang="en-US" sz="1800" kern="100" dirty="0">
                <a:effectLst/>
                <a:latin typeface="Aptos" panose="020B0004020202020204" pitchFamily="34" charset="0"/>
                <a:ea typeface="DengXia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8873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Rectangle 14">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67EFCE-49E2-C9F3-CDA8-EF29DF665187}"/>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nSpc>
                <a:spcPct val="90000"/>
              </a:lnSpc>
            </a:pPr>
            <a:r>
              <a:rPr lang="en-US" sz="3100" b="1" kern="1200" dirty="0">
                <a:solidFill>
                  <a:schemeClr val="tx1"/>
                </a:solidFill>
                <a:latin typeface="+mj-lt"/>
                <a:ea typeface="+mj-ea"/>
                <a:cs typeface="+mj-cs"/>
              </a:rPr>
              <a:t>This creates a certain tension for transition students and their families</a:t>
            </a:r>
          </a:p>
        </p:txBody>
      </p:sp>
      <p:sp>
        <p:nvSpPr>
          <p:cNvPr id="17" name="Rectangle 16">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1973E4-CA78-10F0-1D6D-8DD883AE15C8}"/>
              </a:ext>
            </a:extLst>
          </p:cNvPr>
          <p:cNvSpPr>
            <a:spLocks noGrp="1"/>
          </p:cNvSpPr>
          <p:nvPr>
            <p:ph sz="half" idx="1"/>
          </p:nvPr>
        </p:nvSpPr>
        <p:spPr>
          <a:xfrm>
            <a:off x="521208" y="2578608"/>
            <a:ext cx="6300216" cy="3767328"/>
          </a:xfrm>
        </p:spPr>
        <p:txBody>
          <a:bodyPr vert="horz" lIns="91440" tIns="45720" rIns="91440" bIns="45720" rtlCol="0">
            <a:normAutofit lnSpcReduction="10000"/>
          </a:bodyPr>
          <a:lstStyle/>
          <a:p>
            <a:r>
              <a:rPr lang="en-US" sz="2400" dirty="0"/>
              <a:t>Many students want to secure competitive, integrated employment but</a:t>
            </a:r>
          </a:p>
          <a:p>
            <a:r>
              <a:rPr lang="en-US" sz="2400" dirty="0"/>
              <a:t>Many will also require supports and services to live an independent adult life.</a:t>
            </a:r>
          </a:p>
          <a:p>
            <a:r>
              <a:rPr lang="en-US" sz="2400" dirty="0"/>
              <a:t>Earning “too much” income could endanger students’ and graduates’ status of “having a disability” and thereby</a:t>
            </a:r>
          </a:p>
          <a:p>
            <a:r>
              <a:rPr lang="en-US" sz="2400" dirty="0"/>
              <a:t>Cost them access to those necessary adult services.</a:t>
            </a:r>
          </a:p>
        </p:txBody>
      </p:sp>
      <p:pic>
        <p:nvPicPr>
          <p:cNvPr id="8" name="Picture 7" descr="A person in a wheelchair with a mask on&#10;&#10;AI-generated content may be incorrect.">
            <a:extLst>
              <a:ext uri="{FF2B5EF4-FFF2-40B4-BE49-F238E27FC236}">
                <a16:creationId xmlns:a16="http://schemas.microsoft.com/office/drawing/2014/main" id="{217F5A17-2181-33AA-2D23-041C727D11CA}"/>
              </a:ext>
            </a:extLst>
          </p:cNvPr>
          <p:cNvPicPr>
            <a:picLocks noChangeAspect="1"/>
          </p:cNvPicPr>
          <p:nvPr/>
        </p:nvPicPr>
        <p:blipFill>
          <a:blip r:embed="rId2">
            <a:extLst>
              <a:ext uri="{28A0092B-C50C-407E-A947-70E740481C1C}">
                <a14:useLocalDpi xmlns:a14="http://schemas.microsoft.com/office/drawing/2010/main" val="0"/>
              </a:ext>
            </a:extLst>
          </a:blip>
          <a:srcRect r="3949" b="1"/>
          <a:stretch/>
        </p:blipFill>
        <p:spPr>
          <a:xfrm>
            <a:off x="7656250" y="3841599"/>
            <a:ext cx="4014541" cy="2779410"/>
          </a:xfrm>
          <a:prstGeom prst="rect">
            <a:avLst/>
          </a:prstGeom>
        </p:spPr>
      </p:pic>
      <p:pic>
        <p:nvPicPr>
          <p:cNvPr id="6" name="Picture 5" descr="A person holding money in her hands&#10;&#10;AI-generated content may be incorrect.">
            <a:extLst>
              <a:ext uri="{FF2B5EF4-FFF2-40B4-BE49-F238E27FC236}">
                <a16:creationId xmlns:a16="http://schemas.microsoft.com/office/drawing/2014/main" id="{478CBA74-7A38-2108-0783-94809CDCBBC2}"/>
              </a:ext>
            </a:extLst>
          </p:cNvPr>
          <p:cNvPicPr>
            <a:picLocks noChangeAspect="1"/>
          </p:cNvPicPr>
          <p:nvPr/>
        </p:nvPicPr>
        <p:blipFill>
          <a:blip r:embed="rId3">
            <a:extLst>
              <a:ext uri="{28A0092B-C50C-407E-A947-70E740481C1C}">
                <a14:useLocalDpi xmlns:a14="http://schemas.microsoft.com/office/drawing/2010/main" val="0"/>
              </a:ext>
            </a:extLst>
          </a:blip>
          <a:srcRect r="3589" b="2"/>
          <a:stretch/>
        </p:blipFill>
        <p:spPr>
          <a:xfrm>
            <a:off x="7656251" y="649587"/>
            <a:ext cx="4014541" cy="2779410"/>
          </a:xfrm>
          <a:prstGeom prst="rect">
            <a:avLst/>
          </a:prstGeom>
        </p:spPr>
      </p:pic>
    </p:spTree>
    <p:extLst>
      <p:ext uri="{BB962C8B-B14F-4D97-AF65-F5344CB8AC3E}">
        <p14:creationId xmlns:p14="http://schemas.microsoft.com/office/powerpoint/2010/main" val="331749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3" name="Rectangle 1032">
            <a:extLst>
              <a:ext uri="{FF2B5EF4-FFF2-40B4-BE49-F238E27FC236}">
                <a16:creationId xmlns:a16="http://schemas.microsoft.com/office/drawing/2014/main" id="{2CD0D193-B981-FE7D-7D46-D739C7E5B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93D34F-A637-C596-1F3E-09651FC59B64}"/>
              </a:ext>
            </a:extLst>
          </p:cNvPr>
          <p:cNvSpPr>
            <a:spLocks noGrp="1"/>
          </p:cNvSpPr>
          <p:nvPr>
            <p:ph type="title"/>
          </p:nvPr>
        </p:nvSpPr>
        <p:spPr>
          <a:xfrm>
            <a:off x="6437376" y="978408"/>
            <a:ext cx="5230368" cy="1463040"/>
          </a:xfrm>
        </p:spPr>
        <p:txBody>
          <a:bodyPr vert="horz" lIns="91440" tIns="45720" rIns="91440" bIns="45720" rtlCol="0" anchor="t">
            <a:normAutofit/>
          </a:bodyPr>
          <a:lstStyle/>
          <a:p>
            <a:pPr>
              <a:lnSpc>
                <a:spcPct val="90000"/>
              </a:lnSpc>
            </a:pPr>
            <a:r>
              <a:rPr lang="en-US" sz="2400" b="1" kern="1200" dirty="0">
                <a:solidFill>
                  <a:schemeClr val="tx1"/>
                </a:solidFill>
                <a:latin typeface="+mj-lt"/>
                <a:ea typeface="+mj-ea"/>
                <a:cs typeface="+mj-cs"/>
              </a:rPr>
              <a:t>People with disabilities, particularly intellectual disabilities, are constitute the most under- or unemployed demographic</a:t>
            </a:r>
          </a:p>
        </p:txBody>
      </p:sp>
      <p:pic>
        <p:nvPicPr>
          <p:cNvPr id="6" name="Content Placeholder 5" descr="Two people laughing&#10;&#10;AI-generated content may be incorrect.">
            <a:extLst>
              <a:ext uri="{FF2B5EF4-FFF2-40B4-BE49-F238E27FC236}">
                <a16:creationId xmlns:a16="http://schemas.microsoft.com/office/drawing/2014/main" id="{A498FF56-05B0-AA87-80CA-91E1A7D9B4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2" b="17653"/>
          <a:stretch/>
        </p:blipFill>
        <p:spPr>
          <a:xfrm>
            <a:off x="517870" y="508090"/>
            <a:ext cx="5057307" cy="2779776"/>
          </a:xfrm>
          <a:prstGeom prst="rect">
            <a:avLst/>
          </a:prstGeom>
        </p:spPr>
      </p:pic>
      <p:sp>
        <p:nvSpPr>
          <p:cNvPr id="1035" name="Rectangle 1034">
            <a:extLst>
              <a:ext uri="{FF2B5EF4-FFF2-40B4-BE49-F238E27FC236}">
                <a16:creationId xmlns:a16="http://schemas.microsoft.com/office/drawing/2014/main" id="{14435763-D116-E6B0-3992-6801EF0F0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3314" y="508090"/>
            <a:ext cx="523036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reative Commons Keyboard image">
            <a:extLst>
              <a:ext uri="{FF2B5EF4-FFF2-40B4-BE49-F238E27FC236}">
                <a16:creationId xmlns:a16="http://schemas.microsoft.com/office/drawing/2014/main" id="{AFCDCD8F-F52A-197A-256E-6E8D271EA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771" r="-1" b="2629"/>
          <a:stretch/>
        </p:blipFill>
        <p:spPr bwMode="auto">
          <a:xfrm>
            <a:off x="517870" y="3566160"/>
            <a:ext cx="5057307" cy="27797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241FB62-6A5A-4F12-7905-6A78A83D1F59}"/>
              </a:ext>
            </a:extLst>
          </p:cNvPr>
          <p:cNvSpPr>
            <a:spLocks noGrp="1"/>
          </p:cNvSpPr>
          <p:nvPr>
            <p:ph sz="half" idx="1"/>
          </p:nvPr>
        </p:nvSpPr>
        <p:spPr>
          <a:xfrm>
            <a:off x="6437376" y="2578608"/>
            <a:ext cx="5230368" cy="3767328"/>
          </a:xfrm>
        </p:spPr>
        <p:txBody>
          <a:bodyPr vert="horz" lIns="91440" tIns="45720" rIns="91440" bIns="45720" rtlCol="0">
            <a:normAutofit lnSpcReduction="10000"/>
          </a:bodyPr>
          <a:lstStyle/>
          <a:p>
            <a:pPr marL="285750"/>
            <a:r>
              <a:rPr lang="en-US" sz="2400" dirty="0"/>
              <a:t>Only 34% of individuals with intellectual disability between the ages of 18 and 64 are working</a:t>
            </a:r>
          </a:p>
          <a:p>
            <a:pPr marL="285750"/>
            <a:r>
              <a:rPr lang="en-US" sz="2400" dirty="0"/>
              <a:t>Only 18% are working in competitive employment*</a:t>
            </a:r>
          </a:p>
          <a:p>
            <a:pPr marL="285750"/>
            <a:r>
              <a:rPr lang="en-US" sz="2400" dirty="0"/>
              <a:t>The unemployment and underemployment statistics are even lower for adults of color with a disability</a:t>
            </a:r>
          </a:p>
          <a:p>
            <a:endParaRPr lang="en-US" dirty="0"/>
          </a:p>
        </p:txBody>
      </p:sp>
    </p:spTree>
    <p:extLst>
      <p:ext uri="{BB962C8B-B14F-4D97-AF65-F5344CB8AC3E}">
        <p14:creationId xmlns:p14="http://schemas.microsoft.com/office/powerpoint/2010/main" val="2819460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Rectangle 12">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87A343-CBB9-E763-A45A-55E0B9E59A88}"/>
              </a:ext>
            </a:extLst>
          </p:cNvPr>
          <p:cNvSpPr>
            <a:spLocks noGrp="1"/>
          </p:cNvSpPr>
          <p:nvPr>
            <p:ph type="title"/>
          </p:nvPr>
        </p:nvSpPr>
        <p:spPr>
          <a:xfrm>
            <a:off x="517870" y="978408"/>
            <a:ext cx="3465681" cy="4629166"/>
          </a:xfrm>
        </p:spPr>
        <p:txBody>
          <a:bodyPr vert="horz" lIns="91440" tIns="45720" rIns="91440" bIns="45720" rtlCol="0" anchor="t">
            <a:normAutofit/>
          </a:bodyPr>
          <a:lstStyle/>
          <a:p>
            <a:pPr>
              <a:lnSpc>
                <a:spcPct val="90000"/>
              </a:lnSpc>
            </a:pPr>
            <a:r>
              <a:rPr lang="en-US" sz="3000" dirty="0">
                <a:solidFill>
                  <a:schemeClr val="tx2"/>
                </a:solidFill>
              </a:rPr>
              <a:t>Fear of losing key benefits is one of the reasons why people with disabilities have a higher unemployment rate than others.</a:t>
            </a:r>
          </a:p>
        </p:txBody>
      </p:sp>
      <p:sp>
        <p:nvSpPr>
          <p:cNvPr id="15" name="Rectangle 14">
            <a:extLst>
              <a:ext uri="{FF2B5EF4-FFF2-40B4-BE49-F238E27FC236}">
                <a16:creationId xmlns:a16="http://schemas.microsoft.com/office/drawing/2014/main" id="{D91952F0-771E-D2ED-C333-EEED6708B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6642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A3270F-D9A1-23BC-9426-BD603B58BDD2}"/>
              </a:ext>
            </a:extLst>
          </p:cNvPr>
          <p:cNvPicPr>
            <a:picLocks noChangeAspect="1"/>
          </p:cNvPicPr>
          <p:nvPr/>
        </p:nvPicPr>
        <p:blipFill>
          <a:blip r:embed="rId2"/>
          <a:stretch>
            <a:fillRect/>
          </a:stretch>
        </p:blipFill>
        <p:spPr>
          <a:xfrm>
            <a:off x="4868429" y="657369"/>
            <a:ext cx="6166300" cy="5642166"/>
          </a:xfrm>
          <a:prstGeom prst="rect">
            <a:avLst/>
          </a:prstGeom>
        </p:spPr>
      </p:pic>
      <p:sp>
        <p:nvSpPr>
          <p:cNvPr id="17" name="Rectangle 16">
            <a:extLst>
              <a:ext uri="{FF2B5EF4-FFF2-40B4-BE49-F238E27FC236}">
                <a16:creationId xmlns:a16="http://schemas.microsoft.com/office/drawing/2014/main" id="{3FB6D83C-2377-9CAD-A991-9E0B6AF2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3465681"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77857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AE25BA-6CBD-E0AA-455A-CCDE8263D7D8}"/>
              </a:ext>
            </a:extLst>
          </p:cNvPr>
          <p:cNvSpPr>
            <a:spLocks noGrp="1"/>
          </p:cNvSpPr>
          <p:nvPr>
            <p:ph type="title"/>
          </p:nvPr>
        </p:nvSpPr>
        <p:spPr>
          <a:xfrm>
            <a:off x="521208" y="978408"/>
            <a:ext cx="11155680" cy="1463040"/>
          </a:xfrm>
        </p:spPr>
        <p:txBody>
          <a:bodyPr>
            <a:normAutofit fontScale="90000"/>
          </a:bodyPr>
          <a:lstStyle/>
          <a:p>
            <a:pPr>
              <a:lnSpc>
                <a:spcPct val="90000"/>
              </a:lnSpc>
            </a:pPr>
            <a:r>
              <a:rPr lang="en-US" sz="3600" dirty="0"/>
              <a:t>Social Security, Medicare and Medicaid Work Incentives can help people with disabilities work more, without losing their benefits but:</a:t>
            </a:r>
            <a:br>
              <a:rPr lang="en-US" sz="2400" dirty="0"/>
            </a:br>
            <a:endParaRPr lang="en-US" sz="2400" dirty="0"/>
          </a:p>
        </p:txBody>
      </p:sp>
      <p:sp>
        <p:nvSpPr>
          <p:cNvPr id="13" name="Rectangle 12">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4">
            <a:extLst>
              <a:ext uri="{FF2B5EF4-FFF2-40B4-BE49-F238E27FC236}">
                <a16:creationId xmlns:a16="http://schemas.microsoft.com/office/drawing/2014/main" id="{D711EF41-A49F-09CD-EF7C-D9CC3D187E67}"/>
              </a:ext>
            </a:extLst>
          </p:cNvPr>
          <p:cNvGraphicFramePr>
            <a:graphicFrameLocks noGrp="1"/>
          </p:cNvGraphicFramePr>
          <p:nvPr>
            <p:ph idx="1"/>
            <p:extLst>
              <p:ext uri="{D42A27DB-BD31-4B8C-83A1-F6EECF244321}">
                <p14:modId xmlns:p14="http://schemas.microsoft.com/office/powerpoint/2010/main" val="2613827498"/>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84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9554CC-0D45-A38C-CE18-8B2DC720FC35}"/>
              </a:ext>
            </a:extLst>
          </p:cNvPr>
          <p:cNvSpPr>
            <a:spLocks noGrp="1"/>
          </p:cNvSpPr>
          <p:nvPr>
            <p:ph type="title"/>
          </p:nvPr>
        </p:nvSpPr>
        <p:spPr>
          <a:xfrm>
            <a:off x="521208" y="978408"/>
            <a:ext cx="4032504" cy="3364992"/>
          </a:xfrm>
        </p:spPr>
        <p:txBody>
          <a:bodyPr>
            <a:normAutofit/>
          </a:bodyPr>
          <a:lstStyle/>
          <a:p>
            <a:pPr>
              <a:lnSpc>
                <a:spcPct val="90000"/>
              </a:lnSpc>
            </a:pPr>
            <a:r>
              <a:rPr lang="en-US" sz="3700" dirty="0"/>
              <a:t>How to add Benefits and Work Incentives Education to the transition process</a:t>
            </a:r>
          </a:p>
        </p:txBody>
      </p:sp>
      <p:sp>
        <p:nvSpPr>
          <p:cNvPr id="11" name="Rectangle 1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3830A144-A829-433F-F99D-D3A102C1E8F2}"/>
              </a:ext>
            </a:extLst>
          </p:cNvPr>
          <p:cNvGraphicFramePr>
            <a:graphicFrameLocks noGrp="1"/>
          </p:cNvGraphicFramePr>
          <p:nvPr>
            <p:ph idx="1"/>
            <p:extLst>
              <p:ext uri="{D42A27DB-BD31-4B8C-83A1-F6EECF244321}">
                <p14:modId xmlns:p14="http://schemas.microsoft.com/office/powerpoint/2010/main" val="4279486462"/>
              </p:ext>
            </p:extLst>
          </p:nvPr>
        </p:nvGraphicFramePr>
        <p:xfrm>
          <a:off x="5065776" y="978408"/>
          <a:ext cx="6620256" cy="4965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753212"/>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1909</TotalTime>
  <Words>4007</Words>
  <Application>Microsoft Office PowerPoint</Application>
  <PresentationFormat>Widescreen</PresentationFormat>
  <Paragraphs>246</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Aptos</vt:lpstr>
      <vt:lpstr>Arial</vt:lpstr>
      <vt:lpstr>Bierstadt</vt:lpstr>
      <vt:lpstr>GestaltVTI</vt:lpstr>
      <vt:lpstr>Social Security, Medicare and Medicaid Work Incentives</vt:lpstr>
      <vt:lpstr>Learning objectives</vt:lpstr>
      <vt:lpstr>From both Federal and State mandates, employment is a key transition goal</vt:lpstr>
      <vt:lpstr>Adult eligibility for Disability Benefits hinges on the limited capacity to earn income</vt:lpstr>
      <vt:lpstr>This creates a certain tension for transition students and their families</vt:lpstr>
      <vt:lpstr>People with disabilities, particularly intellectual disabilities, are constitute the most under- or unemployed demographic</vt:lpstr>
      <vt:lpstr>Fear of losing key benefits is one of the reasons why people with disabilities have a higher unemployment rate than others.</vt:lpstr>
      <vt:lpstr>Social Security, Medicare and Medicaid Work Incentives can help people with disabilities work more, without losing their benefits but: </vt:lpstr>
      <vt:lpstr>How to add Benefits and Work Incentives Education to the transition process</vt:lpstr>
      <vt:lpstr>Providing Work Incentives Benefits Counseling has proven effective to improve employment outcomes</vt:lpstr>
      <vt:lpstr>Students who work in competitive, integrated employment:</vt:lpstr>
      <vt:lpstr>What is the “Ticket to Work”?</vt:lpstr>
      <vt:lpstr>What does the Ticket to Work offer?</vt:lpstr>
      <vt:lpstr>“Employment Networks” help Ticket holders build Individual Work Plans</vt:lpstr>
      <vt:lpstr>Social Security Work Incentives  </vt:lpstr>
      <vt:lpstr>These Work Incentives are available to people receiving SSI</vt:lpstr>
      <vt:lpstr>These Work Incentives are available to people receiving SSI </vt:lpstr>
      <vt:lpstr>These Work Incentives are available to people receiving SSI </vt:lpstr>
      <vt:lpstr>What is a Plan to Achieve Self-Support (PASS)?</vt:lpstr>
      <vt:lpstr>How does funding a PASS work?</vt:lpstr>
      <vt:lpstr>These work incentives apply to people who receive either or both SSI &amp; SSDI</vt:lpstr>
      <vt:lpstr>IRWE examples </vt:lpstr>
      <vt:lpstr>These Work Incentives apply to people who receive either SSI or SSDI or both</vt:lpstr>
      <vt:lpstr>These Work Incentives apply to people who receive SSDI </vt:lpstr>
      <vt:lpstr>These Work Incentives apply to people who receive SSDI </vt:lpstr>
      <vt:lpstr>These Work Incentives apply to people who receive SSDI </vt:lpstr>
      <vt:lpstr>How will a student’s benefits evolve over their lifetime?</vt:lpstr>
      <vt:lpstr>Example: Mark as transition student</vt:lpstr>
      <vt:lpstr>Mark as a final year transition student</vt:lpstr>
      <vt:lpstr>Example: Dana, as a current transition student</vt:lpstr>
      <vt:lpstr>Example: Dana as a graduate</vt:lpstr>
      <vt:lpstr>Example: Casey, as a current transition students</vt:lpstr>
      <vt:lpstr>Example: Casey as a graduate</vt:lpstr>
      <vt:lpstr>How can ABLE accounts help?</vt:lpstr>
      <vt:lpstr>How can ABLE accounts help?</vt:lpstr>
      <vt:lpstr>How can ABLE accounts help?</vt:lpstr>
      <vt:lpstr>To summarize:</vt:lpstr>
      <vt:lpstr>Questions?</vt:lpstr>
      <vt:lpstr>For more information contact:</vt:lpstr>
      <vt:lpstr>Academic Resources</vt:lpstr>
      <vt:lpstr>Academic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dc:creator>
  <cp:lastModifiedBy>Alexandra Baig</cp:lastModifiedBy>
  <cp:revision>15</cp:revision>
  <dcterms:created xsi:type="dcterms:W3CDTF">2025-04-13T18:33:15Z</dcterms:created>
  <dcterms:modified xsi:type="dcterms:W3CDTF">2025-04-25T17:59:37Z</dcterms:modified>
</cp:coreProperties>
</file>